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9.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0.xml" ContentType="application/vnd.openxmlformats-officedocument.theme+xml"/>
  <Override PartName="/ppt/slideLayouts/slideLayout62.xml" ContentType="application/vnd.openxmlformats-officedocument.presentationml.slideLayout+xml"/>
  <Override PartName="/ppt/theme/theme11.xml" ContentType="application/vnd.openxmlformats-officedocument.theme+xml"/>
  <Override PartName="/ppt/slideLayouts/slideLayout63.xml" ContentType="application/vnd.openxmlformats-officedocument.presentationml.slideLayout+xml"/>
  <Override PartName="/ppt/theme/theme1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4" r:id="rId2"/>
    <p:sldMasterId id="2147483708" r:id="rId3"/>
    <p:sldMasterId id="2147483796" r:id="rId4"/>
    <p:sldMasterId id="2147483804" r:id="rId5"/>
    <p:sldMasterId id="2147483941" r:id="rId6"/>
    <p:sldMasterId id="2147484072" r:id="rId7"/>
    <p:sldMasterId id="2147484074" r:id="rId8"/>
    <p:sldMasterId id="2147484116" r:id="rId9"/>
    <p:sldMasterId id="2147484128" r:id="rId10"/>
    <p:sldMasterId id="2147484140" r:id="rId11"/>
    <p:sldMasterId id="2147484142" r:id="rId12"/>
    <p:sldMasterId id="2147484144" r:id="rId13"/>
    <p:sldMasterId id="2147484159" r:id="rId14"/>
  </p:sldMasterIdLst>
  <p:notesMasterIdLst>
    <p:notesMasterId r:id="rId55"/>
  </p:notesMasterIdLst>
  <p:handoutMasterIdLst>
    <p:handoutMasterId r:id="rId56"/>
  </p:handoutMasterIdLst>
  <p:sldIdLst>
    <p:sldId id="651" r:id="rId15"/>
    <p:sldId id="652" r:id="rId16"/>
    <p:sldId id="653" r:id="rId17"/>
    <p:sldId id="665" r:id="rId18"/>
    <p:sldId id="2598" r:id="rId19"/>
    <p:sldId id="2608" r:id="rId20"/>
    <p:sldId id="2605" r:id="rId21"/>
    <p:sldId id="658" r:id="rId22"/>
    <p:sldId id="425" r:id="rId23"/>
    <p:sldId id="410" r:id="rId24"/>
    <p:sldId id="3266" r:id="rId25"/>
    <p:sldId id="2595" r:id="rId26"/>
    <p:sldId id="664" r:id="rId27"/>
    <p:sldId id="422" r:id="rId28"/>
    <p:sldId id="602" r:id="rId29"/>
    <p:sldId id="603" r:id="rId30"/>
    <p:sldId id="604" r:id="rId31"/>
    <p:sldId id="605" r:id="rId32"/>
    <p:sldId id="606" r:id="rId33"/>
    <p:sldId id="608" r:id="rId34"/>
    <p:sldId id="609" r:id="rId35"/>
    <p:sldId id="610" r:id="rId36"/>
    <p:sldId id="611" r:id="rId37"/>
    <p:sldId id="612" r:id="rId38"/>
    <p:sldId id="613" r:id="rId39"/>
    <p:sldId id="649" r:id="rId40"/>
    <p:sldId id="617" r:id="rId41"/>
    <p:sldId id="618" r:id="rId42"/>
    <p:sldId id="650" r:id="rId43"/>
    <p:sldId id="3267" r:id="rId44"/>
    <p:sldId id="286" r:id="rId45"/>
    <p:sldId id="271" r:id="rId46"/>
    <p:sldId id="278" r:id="rId47"/>
    <p:sldId id="272" r:id="rId48"/>
    <p:sldId id="273" r:id="rId49"/>
    <p:sldId id="274" r:id="rId50"/>
    <p:sldId id="275" r:id="rId51"/>
    <p:sldId id="281" r:id="rId52"/>
    <p:sldId id="277" r:id="rId53"/>
    <p:sldId id="256" r:id="rId54"/>
  </p:sldIdLst>
  <p:sldSz cx="12192000" cy="6858000"/>
  <p:notesSz cx="9296400" cy="70104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EBCFA1"/>
    <a:srgbClr val="472214"/>
    <a:srgbClr val="7F8BAD"/>
    <a:srgbClr val="0B0B0B"/>
    <a:srgbClr val="643B27"/>
    <a:srgbClr val="4D4D57"/>
    <a:srgbClr val="814417"/>
    <a:srgbClr val="2B282F"/>
    <a:srgbClr val="292E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06" autoAdjust="0"/>
    <p:restoredTop sz="94660"/>
  </p:normalViewPr>
  <p:slideViewPr>
    <p:cSldViewPr snapToGrid="0">
      <p:cViewPr varScale="1">
        <p:scale>
          <a:sx n="72" d="100"/>
          <a:sy n="72" d="100"/>
        </p:scale>
        <p:origin x="570" y="66"/>
      </p:cViewPr>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theme" Target="theme/theme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s-CO"/>
          </a:p>
        </p:txBody>
      </p:sp>
      <p:sp>
        <p:nvSpPr>
          <p:cNvPr id="3" name="Marcador de fecha 2"/>
          <p:cNvSpPr>
            <a:spLocks noGrp="1"/>
          </p:cNvSpPr>
          <p:nvPr>
            <p:ph type="dt" sz="quarter" idx="1"/>
          </p:nvPr>
        </p:nvSpPr>
        <p:spPr>
          <a:xfrm>
            <a:off x="5265809" y="0"/>
            <a:ext cx="4028440" cy="351737"/>
          </a:xfrm>
          <a:prstGeom prst="rect">
            <a:avLst/>
          </a:prstGeom>
        </p:spPr>
        <p:txBody>
          <a:bodyPr vert="horz" lIns="93177" tIns="46589" rIns="93177" bIns="46589" rtlCol="0"/>
          <a:lstStyle>
            <a:lvl1pPr algn="r">
              <a:defRPr sz="1200"/>
            </a:lvl1pPr>
          </a:lstStyle>
          <a:p>
            <a:fld id="{212E4D57-820E-43CF-9EFE-530261CCB843}" type="datetimeFigureOut">
              <a:rPr lang="es-CO" smtClean="0"/>
              <a:t>25/05/2022</a:t>
            </a:fld>
            <a:endParaRPr lang="es-CO"/>
          </a:p>
        </p:txBody>
      </p:sp>
      <p:sp>
        <p:nvSpPr>
          <p:cNvPr id="4" name="Marcador de pie de página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61B80984-96AD-4F27-A3DF-4B06653A840B}" type="slidenum">
              <a:rPr lang="es-CO" smtClean="0"/>
              <a:t>‹Nº›</a:t>
            </a:fld>
            <a:endParaRPr lang="es-CO"/>
          </a:p>
        </p:txBody>
      </p:sp>
    </p:spTree>
    <p:extLst>
      <p:ext uri="{BB962C8B-B14F-4D97-AF65-F5344CB8AC3E}">
        <p14:creationId xmlns:p14="http://schemas.microsoft.com/office/powerpoint/2010/main" val="2272226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5265738" y="0"/>
            <a:ext cx="4029075" cy="350838"/>
          </a:xfrm>
          <a:prstGeom prst="rect">
            <a:avLst/>
          </a:prstGeom>
        </p:spPr>
        <p:txBody>
          <a:bodyPr vert="horz" lIns="91440" tIns="45720" rIns="91440" bIns="45720" rtlCol="0"/>
          <a:lstStyle>
            <a:lvl1pPr algn="r">
              <a:defRPr sz="1200"/>
            </a:lvl1pPr>
          </a:lstStyle>
          <a:p>
            <a:fld id="{8A0147FD-64B7-40B0-886F-20B1913F0051}" type="datetimeFigureOut">
              <a:rPr lang="es-CO" smtClean="0"/>
              <a:t>25/05/2022</a:t>
            </a:fld>
            <a:endParaRPr lang="es-CO"/>
          </a:p>
        </p:txBody>
      </p:sp>
      <p:sp>
        <p:nvSpPr>
          <p:cNvPr id="4" name="Marcador de imagen de diapositiva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930275" y="3373438"/>
            <a:ext cx="7435850" cy="2760662"/>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6659563"/>
            <a:ext cx="4029075" cy="35083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5265738" y="6659563"/>
            <a:ext cx="4029075" cy="350837"/>
          </a:xfrm>
          <a:prstGeom prst="rect">
            <a:avLst/>
          </a:prstGeom>
        </p:spPr>
        <p:txBody>
          <a:bodyPr vert="horz" lIns="91440" tIns="45720" rIns="91440" bIns="45720" rtlCol="0" anchor="b"/>
          <a:lstStyle>
            <a:lvl1pPr algn="r">
              <a:defRPr sz="1200"/>
            </a:lvl1pPr>
          </a:lstStyle>
          <a:p>
            <a:fld id="{009CC673-CA94-4D84-A5B1-73EA67972ED2}" type="slidenum">
              <a:rPr lang="es-CO" smtClean="0"/>
              <a:t>‹Nº›</a:t>
            </a:fld>
            <a:endParaRPr lang="es-CO"/>
          </a:p>
        </p:txBody>
      </p:sp>
    </p:spTree>
    <p:extLst>
      <p:ext uri="{BB962C8B-B14F-4D97-AF65-F5344CB8AC3E}">
        <p14:creationId xmlns:p14="http://schemas.microsoft.com/office/powerpoint/2010/main" val="3057455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FA3C9-1B2C-40E9-BDB1-89F6A53D0205}"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43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E68A533B-F7E6-4598-9F81-90EF74286287}" type="datetimeFigureOut">
              <a:rPr lang="es-CO" smtClean="0"/>
              <a:t>25/05/2022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257572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E68A533B-F7E6-4598-9F81-90EF74286287}" type="datetimeFigureOut">
              <a:rPr lang="es-CO" smtClean="0"/>
              <a:t>25/05/2022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418555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E68A533B-F7E6-4598-9F81-90EF74286287}" type="datetimeFigureOut">
              <a:rPr lang="es-CO" smtClean="0"/>
              <a:t>25/05/2022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1245186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F1A0869A-EB95-41FC-9A57-9271AEB58541}" type="datetimeFigureOut">
              <a:rPr lang="es-CO" smtClean="0"/>
              <a:t>25/05/2022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77C6CC2D-6FCF-4C2D-B7AB-F63051A351D4}" type="slidenum">
              <a:rPr lang="es-CO" smtClean="0"/>
              <a:t>‹Nº›</a:t>
            </a:fld>
            <a:endParaRPr lang="es-CO"/>
          </a:p>
        </p:txBody>
      </p:sp>
    </p:spTree>
    <p:extLst>
      <p:ext uri="{BB962C8B-B14F-4D97-AF65-F5344CB8AC3E}">
        <p14:creationId xmlns:p14="http://schemas.microsoft.com/office/powerpoint/2010/main" val="1449460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F1A0869A-EB95-41FC-9A57-9271AEB58541}" type="datetimeFigureOut">
              <a:rPr lang="es-CO" smtClean="0"/>
              <a:t>25/05/2022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77C6CC2D-6FCF-4C2D-B7AB-F63051A351D4}" type="slidenum">
              <a:rPr lang="es-CO" smtClean="0"/>
              <a:t>‹Nº›</a:t>
            </a:fld>
            <a:endParaRPr lang="es-CO"/>
          </a:p>
        </p:txBody>
      </p:sp>
    </p:spTree>
    <p:extLst>
      <p:ext uri="{BB962C8B-B14F-4D97-AF65-F5344CB8AC3E}">
        <p14:creationId xmlns:p14="http://schemas.microsoft.com/office/powerpoint/2010/main" val="3274913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F1A0869A-EB95-41FC-9A57-9271AEB58541}" type="datetimeFigureOut">
              <a:rPr lang="es-CO" smtClean="0"/>
              <a:t>25/05/2022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77C6CC2D-6FCF-4C2D-B7AB-F63051A351D4}" type="slidenum">
              <a:rPr lang="es-CO" smtClean="0"/>
              <a:t>‹Nº›</a:t>
            </a:fld>
            <a:endParaRPr lang="es-CO"/>
          </a:p>
        </p:txBody>
      </p:sp>
    </p:spTree>
    <p:extLst>
      <p:ext uri="{BB962C8B-B14F-4D97-AF65-F5344CB8AC3E}">
        <p14:creationId xmlns:p14="http://schemas.microsoft.com/office/powerpoint/2010/main" val="1870083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F1A0869A-EB95-41FC-9A57-9271AEB58541}" type="datetimeFigureOut">
              <a:rPr lang="es-CO" smtClean="0"/>
              <a:t>25/05/2022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77C6CC2D-6FCF-4C2D-B7AB-F63051A351D4}" type="slidenum">
              <a:rPr lang="es-CO" smtClean="0"/>
              <a:t>‹Nº›</a:t>
            </a:fld>
            <a:endParaRPr lang="es-CO"/>
          </a:p>
        </p:txBody>
      </p:sp>
    </p:spTree>
    <p:extLst>
      <p:ext uri="{BB962C8B-B14F-4D97-AF65-F5344CB8AC3E}">
        <p14:creationId xmlns:p14="http://schemas.microsoft.com/office/powerpoint/2010/main" val="579648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F1A0869A-EB95-41FC-9A57-9271AEB58541}" type="datetimeFigureOut">
              <a:rPr lang="es-CO" smtClean="0"/>
              <a:t>25/05/2022</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77C6CC2D-6FCF-4C2D-B7AB-F63051A351D4}" type="slidenum">
              <a:rPr lang="es-CO" smtClean="0"/>
              <a:t>‹Nº›</a:t>
            </a:fld>
            <a:endParaRPr lang="es-CO"/>
          </a:p>
        </p:txBody>
      </p:sp>
    </p:spTree>
    <p:extLst>
      <p:ext uri="{BB962C8B-B14F-4D97-AF65-F5344CB8AC3E}">
        <p14:creationId xmlns:p14="http://schemas.microsoft.com/office/powerpoint/2010/main" val="1776281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F1A0869A-EB95-41FC-9A57-9271AEB58541}" type="datetimeFigureOut">
              <a:rPr lang="es-CO" smtClean="0"/>
              <a:t>25/05/2022</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77C6CC2D-6FCF-4C2D-B7AB-F63051A351D4}" type="slidenum">
              <a:rPr lang="es-CO" smtClean="0"/>
              <a:t>‹Nº›</a:t>
            </a:fld>
            <a:endParaRPr lang="es-CO"/>
          </a:p>
        </p:txBody>
      </p:sp>
    </p:spTree>
    <p:extLst>
      <p:ext uri="{BB962C8B-B14F-4D97-AF65-F5344CB8AC3E}">
        <p14:creationId xmlns:p14="http://schemas.microsoft.com/office/powerpoint/2010/main" val="1101127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1A0869A-EB95-41FC-9A57-9271AEB58541}" type="datetimeFigureOut">
              <a:rPr lang="es-CO" smtClean="0"/>
              <a:t>25/05/2022</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77C6CC2D-6FCF-4C2D-B7AB-F63051A351D4}" type="slidenum">
              <a:rPr lang="es-CO" smtClean="0"/>
              <a:t>‹Nº›</a:t>
            </a:fld>
            <a:endParaRPr lang="es-CO"/>
          </a:p>
        </p:txBody>
      </p:sp>
    </p:spTree>
    <p:extLst>
      <p:ext uri="{BB962C8B-B14F-4D97-AF65-F5344CB8AC3E}">
        <p14:creationId xmlns:p14="http://schemas.microsoft.com/office/powerpoint/2010/main" val="3157845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F1A0869A-EB95-41FC-9A57-9271AEB58541}" type="datetimeFigureOut">
              <a:rPr lang="es-CO" smtClean="0"/>
              <a:t>25/05/2022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77C6CC2D-6FCF-4C2D-B7AB-F63051A351D4}" type="slidenum">
              <a:rPr lang="es-CO" smtClean="0"/>
              <a:t>‹Nº›</a:t>
            </a:fld>
            <a:endParaRPr lang="es-CO"/>
          </a:p>
        </p:txBody>
      </p:sp>
    </p:spTree>
    <p:extLst>
      <p:ext uri="{BB962C8B-B14F-4D97-AF65-F5344CB8AC3E}">
        <p14:creationId xmlns:p14="http://schemas.microsoft.com/office/powerpoint/2010/main" val="154948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a:xfrm>
            <a:off x="838200" y="1825625"/>
            <a:ext cx="10515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E68A533B-F7E6-4598-9F81-90EF74286287}" type="datetimeFigureOut">
              <a:rPr lang="es-CO" smtClean="0"/>
              <a:t>25/05/2022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1366475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F1A0869A-EB95-41FC-9A57-9271AEB58541}" type="datetimeFigureOut">
              <a:rPr lang="es-CO" smtClean="0"/>
              <a:t>25/05/2022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77C6CC2D-6FCF-4C2D-B7AB-F63051A351D4}" type="slidenum">
              <a:rPr lang="es-CO" smtClean="0"/>
              <a:t>‹Nº›</a:t>
            </a:fld>
            <a:endParaRPr lang="es-CO"/>
          </a:p>
        </p:txBody>
      </p:sp>
    </p:spTree>
    <p:extLst>
      <p:ext uri="{BB962C8B-B14F-4D97-AF65-F5344CB8AC3E}">
        <p14:creationId xmlns:p14="http://schemas.microsoft.com/office/powerpoint/2010/main" val="1655640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F1A0869A-EB95-41FC-9A57-9271AEB58541}" type="datetimeFigureOut">
              <a:rPr lang="es-CO" smtClean="0"/>
              <a:t>25/05/2022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77C6CC2D-6FCF-4C2D-B7AB-F63051A351D4}" type="slidenum">
              <a:rPr lang="es-CO" smtClean="0"/>
              <a:t>‹Nº›</a:t>
            </a:fld>
            <a:endParaRPr lang="es-CO"/>
          </a:p>
        </p:txBody>
      </p:sp>
    </p:spTree>
    <p:extLst>
      <p:ext uri="{BB962C8B-B14F-4D97-AF65-F5344CB8AC3E}">
        <p14:creationId xmlns:p14="http://schemas.microsoft.com/office/powerpoint/2010/main" val="1476623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F1A0869A-EB95-41FC-9A57-9271AEB58541}" type="datetimeFigureOut">
              <a:rPr lang="es-CO" smtClean="0"/>
              <a:t>25/05/2022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77C6CC2D-6FCF-4C2D-B7AB-F63051A351D4}" type="slidenum">
              <a:rPr lang="es-CO" smtClean="0"/>
              <a:t>‹Nº›</a:t>
            </a:fld>
            <a:endParaRPr lang="es-CO"/>
          </a:p>
        </p:txBody>
      </p:sp>
    </p:spTree>
    <p:extLst>
      <p:ext uri="{BB962C8B-B14F-4D97-AF65-F5344CB8AC3E}">
        <p14:creationId xmlns:p14="http://schemas.microsoft.com/office/powerpoint/2010/main" val="1047501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3EED68-C266-4E5A-A5BA-20B78C5C890E}" type="datetimeFigureOut">
              <a:rPr lang="es-CO" smtClean="0"/>
              <a:t>25/05/2022</a:t>
            </a:fld>
            <a:endParaRPr lang="es-CO"/>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6A31ED4A-B504-4E0F-A5A3-100CF290DFC7}" type="slidenum">
              <a:rPr lang="es-CO" smtClean="0"/>
              <a:t>‹Nº›</a:t>
            </a:fld>
            <a:endParaRPr lang="es-CO"/>
          </a:p>
        </p:txBody>
      </p:sp>
    </p:spTree>
    <p:extLst>
      <p:ext uri="{BB962C8B-B14F-4D97-AF65-F5344CB8AC3E}">
        <p14:creationId xmlns:p14="http://schemas.microsoft.com/office/powerpoint/2010/main" val="3740424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contenido 2"/>
          <p:cNvSpPr>
            <a:spLocks noGrp="1"/>
          </p:cNvSpPr>
          <p:nvPr>
            <p:ph idx="1"/>
          </p:nvPr>
        </p:nvSpPr>
        <p:spPr>
          <a:xfrm>
            <a:off x="838200" y="1825625"/>
            <a:ext cx="10515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3EED68-C266-4E5A-A5BA-20B78C5C890E}" type="datetimeFigureOut">
              <a:rPr lang="es-CO" smtClean="0"/>
              <a:t>25/05/2022</a:t>
            </a:fld>
            <a:endParaRPr lang="es-CO"/>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6A31ED4A-B504-4E0F-A5A3-100CF290DFC7}" type="slidenum">
              <a:rPr lang="es-CO" smtClean="0"/>
              <a:t>‹Nº›</a:t>
            </a:fld>
            <a:endParaRPr lang="es-CO"/>
          </a:p>
        </p:txBody>
      </p:sp>
    </p:spTree>
    <p:extLst>
      <p:ext uri="{BB962C8B-B14F-4D97-AF65-F5344CB8AC3E}">
        <p14:creationId xmlns:p14="http://schemas.microsoft.com/office/powerpoint/2010/main" val="3449164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3EED68-C266-4E5A-A5BA-20B78C5C890E}" type="datetimeFigureOut">
              <a:rPr lang="es-CO" smtClean="0"/>
              <a:t>25/05/2022</a:t>
            </a:fld>
            <a:endParaRPr lang="es-CO"/>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6A31ED4A-B504-4E0F-A5A3-100CF290DFC7}" type="slidenum">
              <a:rPr lang="es-CO" smtClean="0"/>
              <a:t>‹Nº›</a:t>
            </a:fld>
            <a:endParaRPr lang="es-CO"/>
          </a:p>
        </p:txBody>
      </p:sp>
    </p:spTree>
    <p:extLst>
      <p:ext uri="{BB962C8B-B14F-4D97-AF65-F5344CB8AC3E}">
        <p14:creationId xmlns:p14="http://schemas.microsoft.com/office/powerpoint/2010/main" val="2306980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E73EED68-C266-4E5A-A5BA-20B78C5C890E}" type="datetimeFigureOut">
              <a:rPr lang="es-CO" smtClean="0"/>
              <a:t>25/05/2022</a:t>
            </a:fld>
            <a:endParaRPr lang="es-CO"/>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6A31ED4A-B504-4E0F-A5A3-100CF290DFC7}" type="slidenum">
              <a:rPr lang="es-CO" smtClean="0"/>
              <a:t>‹Nº›</a:t>
            </a:fld>
            <a:endParaRPr lang="es-CO"/>
          </a:p>
        </p:txBody>
      </p:sp>
    </p:spTree>
    <p:extLst>
      <p:ext uri="{BB962C8B-B14F-4D97-AF65-F5344CB8AC3E}">
        <p14:creationId xmlns:p14="http://schemas.microsoft.com/office/powerpoint/2010/main" val="2562427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a:xfrm>
            <a:off x="838200" y="6356350"/>
            <a:ext cx="2743200" cy="365125"/>
          </a:xfrm>
          <a:prstGeom prst="rect">
            <a:avLst/>
          </a:prstGeom>
        </p:spPr>
        <p:txBody>
          <a:bodyPr/>
          <a:lstStyle/>
          <a:p>
            <a:fld id="{E73EED68-C266-4E5A-A5BA-20B78C5C890E}" type="datetimeFigureOut">
              <a:rPr lang="es-CO" smtClean="0"/>
              <a:t>25/05/2022</a:t>
            </a:fld>
            <a:endParaRPr lang="es-CO"/>
          </a:p>
        </p:txBody>
      </p:sp>
      <p:sp>
        <p:nvSpPr>
          <p:cNvPr id="8" name="Marcador de pie de página 7"/>
          <p:cNvSpPr>
            <a:spLocks noGrp="1"/>
          </p:cNvSpPr>
          <p:nvPr>
            <p:ph type="ftr" sz="quarter" idx="11"/>
          </p:nvPr>
        </p:nvSpPr>
        <p:spPr>
          <a:xfrm>
            <a:off x="4038600" y="6356350"/>
            <a:ext cx="4114800" cy="365125"/>
          </a:xfrm>
          <a:prstGeom prst="rect">
            <a:avLst/>
          </a:prstGeom>
        </p:spPr>
        <p:txBody>
          <a:bodyPr/>
          <a:lstStyle/>
          <a:p>
            <a:endParaRPr lang="es-CO"/>
          </a:p>
        </p:txBody>
      </p:sp>
      <p:sp>
        <p:nvSpPr>
          <p:cNvPr id="9" name="Marcador de número de diapositiva 8"/>
          <p:cNvSpPr>
            <a:spLocks noGrp="1"/>
          </p:cNvSpPr>
          <p:nvPr>
            <p:ph type="sldNum" sz="quarter" idx="12"/>
          </p:nvPr>
        </p:nvSpPr>
        <p:spPr>
          <a:xfrm>
            <a:off x="8610600" y="6356350"/>
            <a:ext cx="2743200" cy="365125"/>
          </a:xfrm>
          <a:prstGeom prst="rect">
            <a:avLst/>
          </a:prstGeom>
        </p:spPr>
        <p:txBody>
          <a:bodyPr/>
          <a:lstStyle/>
          <a:p>
            <a:fld id="{6A31ED4A-B504-4E0F-A5A3-100CF290DFC7}" type="slidenum">
              <a:rPr lang="es-CO" smtClean="0"/>
              <a:t>‹Nº›</a:t>
            </a:fld>
            <a:endParaRPr lang="es-CO"/>
          </a:p>
        </p:txBody>
      </p:sp>
    </p:spTree>
    <p:extLst>
      <p:ext uri="{BB962C8B-B14F-4D97-AF65-F5344CB8AC3E}">
        <p14:creationId xmlns:p14="http://schemas.microsoft.com/office/powerpoint/2010/main" val="3832949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a:xfrm>
            <a:off x="838200" y="6356350"/>
            <a:ext cx="2743200" cy="365125"/>
          </a:xfrm>
          <a:prstGeom prst="rect">
            <a:avLst/>
          </a:prstGeom>
        </p:spPr>
        <p:txBody>
          <a:bodyPr/>
          <a:lstStyle/>
          <a:p>
            <a:fld id="{E73EED68-C266-4E5A-A5BA-20B78C5C890E}" type="datetimeFigureOut">
              <a:rPr lang="es-CO" smtClean="0"/>
              <a:t>25/05/2022</a:t>
            </a:fld>
            <a:endParaRPr lang="es-CO"/>
          </a:p>
        </p:txBody>
      </p:sp>
      <p:sp>
        <p:nvSpPr>
          <p:cNvPr id="4" name="Marcador de pie de página 3"/>
          <p:cNvSpPr>
            <a:spLocks noGrp="1"/>
          </p:cNvSpPr>
          <p:nvPr>
            <p:ph type="ftr" sz="quarter" idx="11"/>
          </p:nvPr>
        </p:nvSpPr>
        <p:spPr>
          <a:xfrm>
            <a:off x="4038600" y="6356350"/>
            <a:ext cx="4114800" cy="365125"/>
          </a:xfrm>
          <a:prstGeom prst="rect">
            <a:avLst/>
          </a:prstGeom>
        </p:spPr>
        <p:txBody>
          <a:bodyPr/>
          <a:lstStyle/>
          <a:p>
            <a:endParaRPr lang="es-CO"/>
          </a:p>
        </p:txBody>
      </p:sp>
      <p:sp>
        <p:nvSpPr>
          <p:cNvPr id="5" name="Marcador de número de diapositiva 4"/>
          <p:cNvSpPr>
            <a:spLocks noGrp="1"/>
          </p:cNvSpPr>
          <p:nvPr>
            <p:ph type="sldNum" sz="quarter" idx="12"/>
          </p:nvPr>
        </p:nvSpPr>
        <p:spPr>
          <a:xfrm>
            <a:off x="8610600" y="6356350"/>
            <a:ext cx="2743200" cy="365125"/>
          </a:xfrm>
          <a:prstGeom prst="rect">
            <a:avLst/>
          </a:prstGeom>
        </p:spPr>
        <p:txBody>
          <a:bodyPr/>
          <a:lstStyle/>
          <a:p>
            <a:fld id="{6A31ED4A-B504-4E0F-A5A3-100CF290DFC7}" type="slidenum">
              <a:rPr lang="es-CO" smtClean="0"/>
              <a:t>‹Nº›</a:t>
            </a:fld>
            <a:endParaRPr lang="es-CO"/>
          </a:p>
        </p:txBody>
      </p:sp>
    </p:spTree>
    <p:extLst>
      <p:ext uri="{BB962C8B-B14F-4D97-AF65-F5344CB8AC3E}">
        <p14:creationId xmlns:p14="http://schemas.microsoft.com/office/powerpoint/2010/main" val="18331853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838200" y="6356350"/>
            <a:ext cx="2743200" cy="365125"/>
          </a:xfrm>
          <a:prstGeom prst="rect">
            <a:avLst/>
          </a:prstGeom>
        </p:spPr>
        <p:txBody>
          <a:bodyPr/>
          <a:lstStyle/>
          <a:p>
            <a:fld id="{E73EED68-C266-4E5A-A5BA-20B78C5C890E}" type="datetimeFigureOut">
              <a:rPr lang="es-CO" smtClean="0"/>
              <a:t>25/05/2022</a:t>
            </a:fld>
            <a:endParaRPr lang="es-CO"/>
          </a:p>
        </p:txBody>
      </p:sp>
      <p:sp>
        <p:nvSpPr>
          <p:cNvPr id="3" name="Marcador de pie de página 2"/>
          <p:cNvSpPr>
            <a:spLocks noGrp="1"/>
          </p:cNvSpPr>
          <p:nvPr>
            <p:ph type="ftr" sz="quarter" idx="11"/>
          </p:nvPr>
        </p:nvSpPr>
        <p:spPr>
          <a:xfrm>
            <a:off x="4038600" y="6356350"/>
            <a:ext cx="4114800" cy="365125"/>
          </a:xfrm>
          <a:prstGeom prst="rect">
            <a:avLst/>
          </a:prstGeom>
        </p:spPr>
        <p:txBody>
          <a:bodyPr/>
          <a:lstStyle/>
          <a:p>
            <a:endParaRPr lang="es-CO"/>
          </a:p>
        </p:txBody>
      </p:sp>
      <p:sp>
        <p:nvSpPr>
          <p:cNvPr id="4" name="Marcador de número de diapositiva 3"/>
          <p:cNvSpPr>
            <a:spLocks noGrp="1"/>
          </p:cNvSpPr>
          <p:nvPr>
            <p:ph type="sldNum" sz="quarter" idx="12"/>
          </p:nvPr>
        </p:nvSpPr>
        <p:spPr>
          <a:xfrm>
            <a:off x="8610600" y="6356350"/>
            <a:ext cx="2743200" cy="365125"/>
          </a:xfrm>
          <a:prstGeom prst="rect">
            <a:avLst/>
          </a:prstGeom>
        </p:spPr>
        <p:txBody>
          <a:bodyPr/>
          <a:lstStyle/>
          <a:p>
            <a:fld id="{6A31ED4A-B504-4E0F-A5A3-100CF290DFC7}" type="slidenum">
              <a:rPr lang="es-CO" smtClean="0"/>
              <a:t>‹Nº›</a:t>
            </a:fld>
            <a:endParaRPr lang="es-CO"/>
          </a:p>
        </p:txBody>
      </p:sp>
    </p:spTree>
    <p:extLst>
      <p:ext uri="{BB962C8B-B14F-4D97-AF65-F5344CB8AC3E}">
        <p14:creationId xmlns:p14="http://schemas.microsoft.com/office/powerpoint/2010/main" val="4127821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E68A533B-F7E6-4598-9F81-90EF74286287}" type="datetimeFigureOut">
              <a:rPr lang="es-CO" smtClean="0"/>
              <a:t>25/05/2022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2614122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E73EED68-C266-4E5A-A5BA-20B78C5C890E}" type="datetimeFigureOut">
              <a:rPr lang="es-CO" smtClean="0"/>
              <a:t>25/05/2022</a:t>
            </a:fld>
            <a:endParaRPr lang="es-CO"/>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6A31ED4A-B504-4E0F-A5A3-100CF290DFC7}" type="slidenum">
              <a:rPr lang="es-CO" smtClean="0"/>
              <a:t>‹Nº›</a:t>
            </a:fld>
            <a:endParaRPr lang="es-CO"/>
          </a:p>
        </p:txBody>
      </p:sp>
    </p:spTree>
    <p:extLst>
      <p:ext uri="{BB962C8B-B14F-4D97-AF65-F5344CB8AC3E}">
        <p14:creationId xmlns:p14="http://schemas.microsoft.com/office/powerpoint/2010/main" val="3700654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E73EED68-C266-4E5A-A5BA-20B78C5C890E}" type="datetimeFigureOut">
              <a:rPr lang="es-CO" smtClean="0"/>
              <a:t>25/05/2022</a:t>
            </a:fld>
            <a:endParaRPr lang="es-CO"/>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6A31ED4A-B504-4E0F-A5A3-100CF290DFC7}" type="slidenum">
              <a:rPr lang="es-CO" smtClean="0"/>
              <a:t>‹Nº›</a:t>
            </a:fld>
            <a:endParaRPr lang="es-CO"/>
          </a:p>
        </p:txBody>
      </p:sp>
    </p:spTree>
    <p:extLst>
      <p:ext uri="{BB962C8B-B14F-4D97-AF65-F5344CB8AC3E}">
        <p14:creationId xmlns:p14="http://schemas.microsoft.com/office/powerpoint/2010/main" val="1627816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3EED68-C266-4E5A-A5BA-20B78C5C890E}" type="datetimeFigureOut">
              <a:rPr lang="es-CO" smtClean="0"/>
              <a:t>25/05/2022</a:t>
            </a:fld>
            <a:endParaRPr lang="es-CO"/>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6A31ED4A-B504-4E0F-A5A3-100CF290DFC7}" type="slidenum">
              <a:rPr lang="es-CO" smtClean="0"/>
              <a:t>‹Nº›</a:t>
            </a:fld>
            <a:endParaRPr lang="es-CO"/>
          </a:p>
        </p:txBody>
      </p:sp>
    </p:spTree>
    <p:extLst>
      <p:ext uri="{BB962C8B-B14F-4D97-AF65-F5344CB8AC3E}">
        <p14:creationId xmlns:p14="http://schemas.microsoft.com/office/powerpoint/2010/main" val="1771360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3EED68-C266-4E5A-A5BA-20B78C5C890E}" type="datetimeFigureOut">
              <a:rPr lang="es-CO" smtClean="0"/>
              <a:t>25/05/2022</a:t>
            </a:fld>
            <a:endParaRPr lang="es-CO"/>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6A31ED4A-B504-4E0F-A5A3-100CF290DFC7}" type="slidenum">
              <a:rPr lang="es-CO" smtClean="0"/>
              <a:t>‹Nº›</a:t>
            </a:fld>
            <a:endParaRPr lang="es-CO"/>
          </a:p>
        </p:txBody>
      </p:sp>
    </p:spTree>
    <p:extLst>
      <p:ext uri="{BB962C8B-B14F-4D97-AF65-F5344CB8AC3E}">
        <p14:creationId xmlns:p14="http://schemas.microsoft.com/office/powerpoint/2010/main" val="3122376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594614-AE6C-4B98-B8CE-1B3B6507DA56}" type="datetimeFigureOut">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6CD0C6-EA88-4E6B-966E-E3402D38DD80}" type="slidenum">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8577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594614-AE6C-4B98-B8CE-1B3B6507DA56}" type="datetimeFigureOut">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6CD0C6-EA88-4E6B-966E-E3402D38DD80}" type="slidenum">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933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594614-AE6C-4B98-B8CE-1B3B6507DA56}" type="datetimeFigureOut">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6CD0C6-EA88-4E6B-966E-E3402D38DD80}" type="slidenum">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3916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A0869A-EB95-41FC-9A57-9271AEB58541}"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6CC2D-6FCF-4C2D-B7AB-F63051A351D4}"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1622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435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714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E68A533B-F7E6-4598-9F81-90EF74286287}" type="datetimeFigureOut">
              <a:rPr lang="es-CO" smtClean="0"/>
              <a:t>25/05/2022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20266998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535496-11F1-436B-A4F4-726E1E98F97D}"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91FCF-35CA-4001-8BC2-6A583006901E}"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8545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lvl1pPr>
              <a:defRPr>
                <a:solidFill>
                  <a:srgbClr val="762344"/>
                </a:solidFill>
              </a:defRPr>
            </a:lvl1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535496-11F1-436B-A4F4-726E1E98F97D}"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91FCF-35CA-4001-8BC2-6A583006901E}"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4836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535496-11F1-436B-A4F4-726E1E98F97D}"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91FCF-35CA-4001-8BC2-6A583006901E}"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390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535496-11F1-436B-A4F4-726E1E98F97D}"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91FCF-35CA-4001-8BC2-6A583006901E}"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2243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535496-11F1-436B-A4F4-726E1E98F97D}"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91FCF-35CA-4001-8BC2-6A583006901E}"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9414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535496-11F1-436B-A4F4-726E1E98F97D}"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91FCF-35CA-4001-8BC2-6A583006901E}"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4899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535496-11F1-436B-A4F4-726E1E98F97D}"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91FCF-35CA-4001-8BC2-6A583006901E}"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6788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535496-11F1-436B-A4F4-726E1E98F97D}"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91FCF-35CA-4001-8BC2-6A583006901E}"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9938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535496-11F1-436B-A4F4-726E1E98F97D}"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91FCF-35CA-4001-8BC2-6A583006901E}"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380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Haga clic para modificar el estilo de título del patrón</a:t>
            </a:r>
            <a:endParaRPr lang="es-CO" dirty="0"/>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535496-11F1-436B-A4F4-726E1E98F97D}"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91FCF-35CA-4001-8BC2-6A583006901E}"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902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E68A533B-F7E6-4598-9F81-90EF74286287}" type="datetimeFigureOut">
              <a:rPr lang="es-CO" smtClean="0"/>
              <a:t>25/05/2022</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33938776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535496-11F1-436B-A4F4-726E1E98F97D}"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91FCF-35CA-4001-8BC2-6A583006901E}"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295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3EED68-C266-4E5A-A5BA-20B78C5C890E}" type="datetimeFigureOut">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31ED4A-B504-4E0F-A5A3-100CF290DFC7}" type="slidenum">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6443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contenido 2"/>
          <p:cNvSpPr>
            <a:spLocks noGrp="1"/>
          </p:cNvSpPr>
          <p:nvPr>
            <p:ph idx="1"/>
          </p:nvPr>
        </p:nvSpPr>
        <p:spPr>
          <a:xfrm>
            <a:off x="838200" y="1825625"/>
            <a:ext cx="10515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3EED68-C266-4E5A-A5BA-20B78C5C890E}" type="datetimeFigureOut">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31ED4A-B504-4E0F-A5A3-100CF290DFC7}" type="slidenum">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1438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3EED68-C266-4E5A-A5BA-20B78C5C890E}" type="datetimeFigureOut">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31ED4A-B504-4E0F-A5A3-100CF290DFC7}" type="slidenum">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2926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3EED68-C266-4E5A-A5BA-20B78C5C890E}" type="datetimeFigureOut">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31ED4A-B504-4E0F-A5A3-100CF290DFC7}" type="slidenum">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7583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3EED68-C266-4E5A-A5BA-20B78C5C890E}" type="datetimeFigureOut">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31ED4A-B504-4E0F-A5A3-100CF290DFC7}" type="slidenum">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6730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3EED68-C266-4E5A-A5BA-20B78C5C890E}" type="datetimeFigureOut">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31ED4A-B504-4E0F-A5A3-100CF290DFC7}" type="slidenum">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774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3EED68-C266-4E5A-A5BA-20B78C5C890E}" type="datetimeFigureOut">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31ED4A-B504-4E0F-A5A3-100CF290DFC7}" type="slidenum">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1106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3EED68-C266-4E5A-A5BA-20B78C5C890E}" type="datetimeFigureOut">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31ED4A-B504-4E0F-A5A3-100CF290DFC7}" type="slidenum">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238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3EED68-C266-4E5A-A5BA-20B78C5C890E}" type="datetimeFigureOut">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31ED4A-B504-4E0F-A5A3-100CF290DFC7}" type="slidenum">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994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E68A533B-F7E6-4598-9F81-90EF74286287}" type="datetimeFigureOut">
              <a:rPr lang="es-CO" smtClean="0"/>
              <a:t>25/05/2022</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42631131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3EED68-C266-4E5A-A5BA-20B78C5C890E}" type="datetimeFigureOut">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31ED4A-B504-4E0F-A5A3-100CF290DFC7}" type="slidenum">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0095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3EED68-C266-4E5A-A5BA-20B78C5C890E}" type="datetimeFigureOut">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31ED4A-B504-4E0F-A5A3-100CF290DFC7}" type="slidenum">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4242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22132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0268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2176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a:xfrm>
            <a:off x="838200" y="1825625"/>
            <a:ext cx="10515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7509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8878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3546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3948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798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68A533B-F7E6-4598-9F81-90EF74286287}" type="datetimeFigureOut">
              <a:rPr lang="es-CO" smtClean="0"/>
              <a:t>25/05/2022</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35996694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4727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5511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0968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7810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3771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E68A533B-F7E6-4598-9F81-90EF74286287}" type="datetimeFigureOut">
              <a:rPr lang="es-CO" smtClean="0"/>
              <a:t>25/05/2022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31005032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a:xfrm>
            <a:off x="838200" y="1825625"/>
            <a:ext cx="10515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E68A533B-F7E6-4598-9F81-90EF74286287}" type="datetimeFigureOut">
              <a:rPr lang="es-CO" smtClean="0"/>
              <a:t>25/05/2022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31506152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E68A533B-F7E6-4598-9F81-90EF74286287}" type="datetimeFigureOut">
              <a:rPr lang="es-CO" smtClean="0"/>
              <a:t>25/05/2022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35515775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E68A533B-F7E6-4598-9F81-90EF74286287}" type="datetimeFigureOut">
              <a:rPr lang="es-CO" smtClean="0"/>
              <a:t>25/05/2022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26033975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E68A533B-F7E6-4598-9F81-90EF74286287}" type="datetimeFigureOut">
              <a:rPr lang="es-CO" smtClean="0"/>
              <a:t>25/05/2022</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549640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E68A533B-F7E6-4598-9F81-90EF74286287}" type="datetimeFigureOut">
              <a:rPr lang="es-CO" smtClean="0"/>
              <a:t>25/05/2022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1299243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E68A533B-F7E6-4598-9F81-90EF74286287}" type="datetimeFigureOut">
              <a:rPr lang="es-CO" smtClean="0"/>
              <a:t>25/05/2022</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23106256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68A533B-F7E6-4598-9F81-90EF74286287}" type="datetimeFigureOut">
              <a:rPr lang="es-CO" smtClean="0"/>
              <a:t>25/05/2022</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2309700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E68A533B-F7E6-4598-9F81-90EF74286287}" type="datetimeFigureOut">
              <a:rPr lang="es-CO" smtClean="0"/>
              <a:t>25/05/2022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24693776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E68A533B-F7E6-4598-9F81-90EF74286287}" type="datetimeFigureOut">
              <a:rPr lang="es-CO" smtClean="0"/>
              <a:t>25/05/2022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41293681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E68A533B-F7E6-4598-9F81-90EF74286287}" type="datetimeFigureOut">
              <a:rPr lang="es-CO" smtClean="0"/>
              <a:t>25/05/2022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40006577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E68A533B-F7E6-4598-9F81-90EF74286287}" type="datetimeFigureOut">
              <a:rPr lang="es-CO" smtClean="0"/>
              <a:t>25/05/2022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3682812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E68A533B-F7E6-4598-9F81-90EF74286287}" type="datetimeFigureOut">
              <a:rPr lang="es-CO" smtClean="0"/>
              <a:t>25/05/2022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1936925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8.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10.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1.xml"/><Relationship Id="rId1" Type="http://schemas.openxmlformats.org/officeDocument/2006/relationships/slideLayout" Target="../slideLayouts/slideLayout6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2.xml"/><Relationship Id="rId1" Type="http://schemas.openxmlformats.org/officeDocument/2006/relationships/slideLayout" Target="../slideLayouts/slideLayout63.xml"/><Relationship Id="rId4" Type="http://schemas.openxmlformats.org/officeDocument/2006/relationships/image" Target="../media/image10.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9.jpe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13.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10.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9.jpe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4.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4.jpeg"/><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7.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9.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298052" cy="6919572"/>
          </a:xfrm>
          <a:prstGeom prst="rect">
            <a:avLst/>
          </a:prstGeom>
        </p:spPr>
      </p:pic>
      <p:sp>
        <p:nvSpPr>
          <p:cNvPr id="2" name="Marcador de título 1"/>
          <p:cNvSpPr>
            <a:spLocks noGrp="1"/>
          </p:cNvSpPr>
          <p:nvPr>
            <p:ph type="title"/>
          </p:nvPr>
        </p:nvSpPr>
        <p:spPr>
          <a:xfrm>
            <a:off x="4379890" y="2258494"/>
            <a:ext cx="6180786"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A533B-F7E6-4598-9F81-90EF74286287}" type="datetimeFigureOut">
              <a:rPr lang="es-CO" smtClean="0"/>
              <a:t>25/05/2022</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6A933A-C3BB-48E6-8F8E-1C1457E9BD2B}" type="slidenum">
              <a:rPr lang="es-CO" smtClean="0"/>
              <a:t>‹Nº›</a:t>
            </a:fld>
            <a:endParaRPr lang="es-CO"/>
          </a:p>
        </p:txBody>
      </p:sp>
    </p:spTree>
    <p:extLst>
      <p:ext uri="{BB962C8B-B14F-4D97-AF65-F5344CB8AC3E}">
        <p14:creationId xmlns:p14="http://schemas.microsoft.com/office/powerpoint/2010/main" val="2578692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3500" b="0" i="0" kern="1200">
          <a:solidFill>
            <a:srgbClr val="762344"/>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B796E77-7C46-4F29-B326-48304526DC6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13" y="0"/>
            <a:ext cx="12180173" cy="6858000"/>
          </a:xfrm>
          <a:prstGeom prst="rect">
            <a:avLst/>
          </a:prstGeom>
        </p:spPr>
      </p:pic>
      <p:cxnSp>
        <p:nvCxnSpPr>
          <p:cNvPr id="8" name="Conector recto 7">
            <a:extLst>
              <a:ext uri="{FF2B5EF4-FFF2-40B4-BE49-F238E27FC236}">
                <a16:creationId xmlns:a16="http://schemas.microsoft.com/office/drawing/2014/main" id="{0C397556-D9EA-4FFE-AE48-9A5C6D5FA0A0}"/>
              </a:ext>
            </a:extLst>
          </p:cNvPr>
          <p:cNvCxnSpPr/>
          <p:nvPr userDrawn="1"/>
        </p:nvCxnSpPr>
        <p:spPr>
          <a:xfrm>
            <a:off x="6831874" y="5238206"/>
            <a:ext cx="4972594" cy="0"/>
          </a:xfrm>
          <a:prstGeom prst="line">
            <a:avLst/>
          </a:prstGeom>
          <a:ln>
            <a:solidFill>
              <a:srgbClr val="762344"/>
            </a:solidFill>
          </a:ln>
        </p:spPr>
        <p:style>
          <a:lnRef idx="1">
            <a:schemeClr val="accent1"/>
          </a:lnRef>
          <a:fillRef idx="0">
            <a:schemeClr val="accent1"/>
          </a:fillRef>
          <a:effectRef idx="0">
            <a:schemeClr val="accent1"/>
          </a:effectRef>
          <a:fontRef idx="minor">
            <a:schemeClr val="tx1"/>
          </a:fontRef>
        </p:style>
      </p:cxnSp>
      <p:sp>
        <p:nvSpPr>
          <p:cNvPr id="10" name="Título 1">
            <a:extLst>
              <a:ext uri="{FF2B5EF4-FFF2-40B4-BE49-F238E27FC236}">
                <a16:creationId xmlns:a16="http://schemas.microsoft.com/office/drawing/2014/main" id="{C94C3B9A-3C85-4BC9-9891-F0D607AB3F3F}"/>
              </a:ext>
            </a:extLst>
          </p:cNvPr>
          <p:cNvSpPr txBox="1">
            <a:spLocks/>
          </p:cNvSpPr>
          <p:nvPr userDrawn="1"/>
        </p:nvSpPr>
        <p:spPr>
          <a:xfrm>
            <a:off x="6583680" y="4520484"/>
            <a:ext cx="5220788" cy="466943"/>
          </a:xfrm>
          <a:prstGeom prst="rect">
            <a:avLst/>
          </a:prstGeom>
        </p:spPr>
        <p:txBody>
          <a:bodyPr anchor="b"/>
          <a:lstStyle>
            <a:lvl1pPr algn="r" defTabSz="914400" rtl="0" eaLnBrk="1" latinLnBrk="0" hangingPunct="1">
              <a:lnSpc>
                <a:spcPct val="90000"/>
              </a:lnSpc>
              <a:spcBef>
                <a:spcPct val="0"/>
              </a:spcBef>
              <a:buNone/>
              <a:defRPr sz="2000" b="0" kern="1200">
                <a:solidFill>
                  <a:schemeClr val="tx1">
                    <a:lumMod val="50000"/>
                    <a:lumOff val="50000"/>
                  </a:schemeClr>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endParaRPr kumimoji="0" lang="es-CO" sz="2000" b="0"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578770742"/>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D5F448-D73B-4BC0-AFE2-5A47241B31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412"/>
            <a:ext cx="12192000" cy="6863550"/>
          </a:xfrm>
          <a:prstGeom prst="rect">
            <a:avLst/>
          </a:prstGeom>
        </p:spPr>
      </p:pic>
      <p:sp>
        <p:nvSpPr>
          <p:cNvPr id="2" name="Marcador de título 1"/>
          <p:cNvSpPr>
            <a:spLocks noGrp="1"/>
          </p:cNvSpPr>
          <p:nvPr>
            <p:ph type="title"/>
          </p:nvPr>
        </p:nvSpPr>
        <p:spPr>
          <a:xfrm>
            <a:off x="4328375" y="2799405"/>
            <a:ext cx="6180786"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885071"/>
      </p:ext>
    </p:extLst>
  </p:cSld>
  <p:clrMap bg1="lt1" tx1="dk1" bg2="lt2" tx2="dk2" accent1="accent1" accent2="accent2" accent3="accent3" accent4="accent4" accent5="accent5" accent6="accent6" hlink="hlink" folHlink="folHlink"/>
  <p:sldLayoutIdLst>
    <p:sldLayoutId id="2147484141" r:id="rId1"/>
  </p:sldLayoutIdLst>
  <p:txStyles>
    <p:titleStyle>
      <a:lvl1pPr algn="ctr" defTabSz="914400" rtl="0" eaLnBrk="1" latinLnBrk="0" hangingPunct="1">
        <a:lnSpc>
          <a:spcPct val="90000"/>
        </a:lnSpc>
        <a:spcBef>
          <a:spcPct val="0"/>
        </a:spcBef>
        <a:buNone/>
        <a:defRPr sz="3500" b="0" i="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07" y="-855210"/>
            <a:ext cx="12298052" cy="8183290"/>
          </a:xfrm>
          <a:prstGeom prst="rect">
            <a:avLst/>
          </a:prstGeom>
        </p:spPr>
      </p:pic>
      <p:pic>
        <p:nvPicPr>
          <p:cNvPr id="8" name="Imagen 7">
            <a:extLst>
              <a:ext uri="{FF2B5EF4-FFF2-40B4-BE49-F238E27FC236}">
                <a16:creationId xmlns:a16="http://schemas.microsoft.com/office/drawing/2014/main" id="{B5D5F448-D73B-4BC0-AFE2-5A47241B319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915" y="6203"/>
            <a:ext cx="12182168" cy="6860452"/>
          </a:xfrm>
          <a:prstGeom prst="rect">
            <a:avLst/>
          </a:prstGeom>
        </p:spPr>
      </p:pic>
      <p:sp>
        <p:nvSpPr>
          <p:cNvPr id="2" name="Marcador de título 1"/>
          <p:cNvSpPr>
            <a:spLocks noGrp="1"/>
          </p:cNvSpPr>
          <p:nvPr>
            <p:ph type="title"/>
          </p:nvPr>
        </p:nvSpPr>
        <p:spPr>
          <a:xfrm>
            <a:off x="4328375" y="2928195"/>
            <a:ext cx="6180786"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093530"/>
      </p:ext>
    </p:extLst>
  </p:cSld>
  <p:clrMap bg1="lt1" tx1="dk1" bg2="lt2" tx2="dk2" accent1="accent1" accent2="accent2" accent3="accent3" accent4="accent4" accent5="accent5" accent6="accent6" hlink="hlink" folHlink="folHlink"/>
  <p:sldLayoutIdLst>
    <p:sldLayoutId id="2147484143" r:id="rId1"/>
  </p:sldLayoutIdLst>
  <p:txStyles>
    <p:titleStyle>
      <a:lvl1pPr algn="ctr" defTabSz="914400" rtl="0" eaLnBrk="1" latinLnBrk="0" hangingPunct="1">
        <a:lnSpc>
          <a:spcPct val="90000"/>
        </a:lnSpc>
        <a:spcBef>
          <a:spcPct val="0"/>
        </a:spcBef>
        <a:buNone/>
        <a:defRPr sz="3500" b="0" i="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607" y="-855210"/>
            <a:ext cx="12298052" cy="8183290"/>
          </a:xfrm>
          <a:prstGeom prst="rect">
            <a:avLst/>
          </a:prstGeom>
        </p:spPr>
      </p:pic>
      <p:pic>
        <p:nvPicPr>
          <p:cNvPr id="8" name="Imagen 7">
            <a:extLst>
              <a:ext uri="{FF2B5EF4-FFF2-40B4-BE49-F238E27FC236}">
                <a16:creationId xmlns:a16="http://schemas.microsoft.com/office/drawing/2014/main" id="{B5D5F448-D73B-4BC0-AFE2-5A47241B319B}"/>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4915" y="6203"/>
            <a:ext cx="12182168" cy="6860452"/>
          </a:xfrm>
          <a:prstGeom prst="rect">
            <a:avLst/>
          </a:prstGeom>
        </p:spPr>
      </p:pic>
      <p:sp>
        <p:nvSpPr>
          <p:cNvPr id="2" name="Marcador de título 1"/>
          <p:cNvSpPr>
            <a:spLocks noGrp="1"/>
          </p:cNvSpPr>
          <p:nvPr>
            <p:ph type="title"/>
          </p:nvPr>
        </p:nvSpPr>
        <p:spPr>
          <a:xfrm>
            <a:off x="4328375" y="2928195"/>
            <a:ext cx="6180786"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341660"/>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txStyles>
    <p:titleStyle>
      <a:lvl1pPr algn="ctr" defTabSz="914400" rtl="0" eaLnBrk="1" latinLnBrk="0" hangingPunct="1">
        <a:lnSpc>
          <a:spcPct val="90000"/>
        </a:lnSpc>
        <a:spcBef>
          <a:spcPct val="0"/>
        </a:spcBef>
        <a:buNone/>
        <a:defRPr sz="3500" b="0" i="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607" y="-855210"/>
            <a:ext cx="12298052" cy="8183290"/>
          </a:xfrm>
          <a:prstGeom prst="rect">
            <a:avLst/>
          </a:prstGeom>
        </p:spPr>
      </p:pic>
      <p:pic>
        <p:nvPicPr>
          <p:cNvPr id="8" name="Imagen 7">
            <a:extLst>
              <a:ext uri="{FF2B5EF4-FFF2-40B4-BE49-F238E27FC236}">
                <a16:creationId xmlns:a16="http://schemas.microsoft.com/office/drawing/2014/main" id="{B5D5F448-D73B-4BC0-AFE2-5A47241B319B}"/>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4915" y="6203"/>
            <a:ext cx="12182168" cy="6860452"/>
          </a:xfrm>
          <a:prstGeom prst="rect">
            <a:avLst/>
          </a:prstGeom>
        </p:spPr>
      </p:pic>
      <p:sp>
        <p:nvSpPr>
          <p:cNvPr id="2" name="Marcador de título 1"/>
          <p:cNvSpPr>
            <a:spLocks noGrp="1"/>
          </p:cNvSpPr>
          <p:nvPr>
            <p:ph type="title"/>
          </p:nvPr>
        </p:nvSpPr>
        <p:spPr>
          <a:xfrm>
            <a:off x="4328375" y="2928195"/>
            <a:ext cx="6180786"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A533B-F7E6-4598-9F81-90EF74286287}" type="datetimeFigureOut">
              <a:rPr lang="es-CO" smtClean="0"/>
              <a:t>25/05/2022</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6A933A-C3BB-48E6-8F8E-1C1457E9BD2B}" type="slidenum">
              <a:rPr lang="es-CO" smtClean="0"/>
              <a:t>‹Nº›</a:t>
            </a:fld>
            <a:endParaRPr lang="es-CO"/>
          </a:p>
        </p:txBody>
      </p:sp>
    </p:spTree>
    <p:extLst>
      <p:ext uri="{BB962C8B-B14F-4D97-AF65-F5344CB8AC3E}">
        <p14:creationId xmlns:p14="http://schemas.microsoft.com/office/powerpoint/2010/main" val="868934528"/>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p:txStyles>
    <p:titleStyle>
      <a:lvl1pPr algn="ctr" defTabSz="914400" rtl="0" eaLnBrk="1" latinLnBrk="0" hangingPunct="1">
        <a:lnSpc>
          <a:spcPct val="90000"/>
        </a:lnSpc>
        <a:spcBef>
          <a:spcPct val="0"/>
        </a:spcBef>
        <a:buNone/>
        <a:defRPr sz="3500" b="0" i="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1055814-4D5D-4F60-8B3D-B84C7D5F91BF}"/>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9841" y="1548"/>
            <a:ext cx="12172315" cy="6854903"/>
          </a:xfrm>
          <a:prstGeom prst="rect">
            <a:avLst/>
          </a:prstGeom>
        </p:spPr>
      </p:pic>
      <p:sp>
        <p:nvSpPr>
          <p:cNvPr id="2" name="Marcador de título 1"/>
          <p:cNvSpPr>
            <a:spLocks noGrp="1"/>
          </p:cNvSpPr>
          <p:nvPr>
            <p:ph type="title"/>
          </p:nvPr>
        </p:nvSpPr>
        <p:spPr>
          <a:xfrm>
            <a:off x="838200" y="365125"/>
            <a:ext cx="5601237"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A0869A-EB95-41FC-9A57-9271AEB58541}" type="datetimeFigureOut">
              <a:rPr lang="es-CO" smtClean="0"/>
              <a:t>25/05/2022</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C6CC2D-6FCF-4C2D-B7AB-F63051A351D4}" type="slidenum">
              <a:rPr lang="es-CO" smtClean="0"/>
              <a:t>‹Nº›</a:t>
            </a:fld>
            <a:endParaRPr lang="es-CO"/>
          </a:p>
        </p:txBody>
      </p:sp>
    </p:spTree>
    <p:extLst>
      <p:ext uri="{BB962C8B-B14F-4D97-AF65-F5344CB8AC3E}">
        <p14:creationId xmlns:p14="http://schemas.microsoft.com/office/powerpoint/2010/main" val="86799698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3600" b="1" kern="1200">
          <a:solidFill>
            <a:srgbClr val="762344"/>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6234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B796E77-7C46-4F29-B326-48304526DC67}"/>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9841" y="1548"/>
            <a:ext cx="12172317" cy="6854904"/>
          </a:xfrm>
          <a:prstGeom prst="rect">
            <a:avLst/>
          </a:prstGeom>
        </p:spPr>
      </p:pic>
      <p:cxnSp>
        <p:nvCxnSpPr>
          <p:cNvPr id="8" name="Conector recto 7">
            <a:extLst>
              <a:ext uri="{FF2B5EF4-FFF2-40B4-BE49-F238E27FC236}">
                <a16:creationId xmlns:a16="http://schemas.microsoft.com/office/drawing/2014/main" id="{0C397556-D9EA-4FFE-AE48-9A5C6D5FA0A0}"/>
              </a:ext>
            </a:extLst>
          </p:cNvPr>
          <p:cNvCxnSpPr/>
          <p:nvPr userDrawn="1"/>
        </p:nvCxnSpPr>
        <p:spPr>
          <a:xfrm>
            <a:off x="6831874" y="5238206"/>
            <a:ext cx="4972594" cy="0"/>
          </a:xfrm>
          <a:prstGeom prst="line">
            <a:avLst/>
          </a:prstGeom>
          <a:ln>
            <a:solidFill>
              <a:srgbClr val="762344"/>
            </a:solidFill>
          </a:ln>
        </p:spPr>
        <p:style>
          <a:lnRef idx="1">
            <a:schemeClr val="accent1"/>
          </a:lnRef>
          <a:fillRef idx="0">
            <a:schemeClr val="accent1"/>
          </a:fillRef>
          <a:effectRef idx="0">
            <a:schemeClr val="accent1"/>
          </a:effectRef>
          <a:fontRef idx="minor">
            <a:schemeClr val="tx1"/>
          </a:fontRef>
        </p:style>
      </p:cxnSp>
      <p:sp>
        <p:nvSpPr>
          <p:cNvPr id="10" name="Título 1">
            <a:extLst>
              <a:ext uri="{FF2B5EF4-FFF2-40B4-BE49-F238E27FC236}">
                <a16:creationId xmlns:a16="http://schemas.microsoft.com/office/drawing/2014/main" id="{C94C3B9A-3C85-4BC9-9891-F0D607AB3F3F}"/>
              </a:ext>
            </a:extLst>
          </p:cNvPr>
          <p:cNvSpPr txBox="1">
            <a:spLocks/>
          </p:cNvSpPr>
          <p:nvPr userDrawn="1"/>
        </p:nvSpPr>
        <p:spPr>
          <a:xfrm>
            <a:off x="6583680" y="4520484"/>
            <a:ext cx="5220788" cy="466943"/>
          </a:xfrm>
          <a:prstGeom prst="rect">
            <a:avLst/>
          </a:prstGeom>
        </p:spPr>
        <p:txBody>
          <a:bodyPr anchor="b"/>
          <a:lstStyle>
            <a:lvl1pPr algn="r" defTabSz="914400" rtl="0" eaLnBrk="1" latinLnBrk="0" hangingPunct="1">
              <a:lnSpc>
                <a:spcPct val="90000"/>
              </a:lnSpc>
              <a:spcBef>
                <a:spcPct val="0"/>
              </a:spcBef>
              <a:buNone/>
              <a:defRPr sz="2000" b="0" kern="1200">
                <a:solidFill>
                  <a:schemeClr val="tx1">
                    <a:lumMod val="50000"/>
                    <a:lumOff val="50000"/>
                  </a:schemeClr>
                </a:solidFill>
                <a:latin typeface="+mj-lt"/>
                <a:ea typeface="+mj-ea"/>
                <a:cs typeface="+mj-cs"/>
              </a:defRPr>
            </a:lvl1pPr>
          </a:lstStyle>
          <a:p>
            <a:endParaRPr lang="es-CO" dirty="0"/>
          </a:p>
        </p:txBody>
      </p:sp>
    </p:spTree>
    <p:extLst>
      <p:ext uri="{BB962C8B-B14F-4D97-AF65-F5344CB8AC3E}">
        <p14:creationId xmlns:p14="http://schemas.microsoft.com/office/powerpoint/2010/main" val="103803829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4D2F0538-9991-40B2-AE08-FFAD646C3B1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11" y="0"/>
            <a:ext cx="12185577" cy="6858000"/>
          </a:xfrm>
          <a:prstGeom prst="rect">
            <a:avLst/>
          </a:prstGeom>
        </p:spPr>
      </p:pic>
      <p:sp>
        <p:nvSpPr>
          <p:cNvPr id="2" name="Marcador de título 1"/>
          <p:cNvSpPr>
            <a:spLocks noGrp="1"/>
          </p:cNvSpPr>
          <p:nvPr>
            <p:ph type="title"/>
          </p:nvPr>
        </p:nvSpPr>
        <p:spPr>
          <a:xfrm>
            <a:off x="838199" y="1162843"/>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8200" y="2691685"/>
            <a:ext cx="10515600" cy="3953814"/>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Tree>
    <p:extLst>
      <p:ext uri="{BB962C8B-B14F-4D97-AF65-F5344CB8AC3E}">
        <p14:creationId xmlns:p14="http://schemas.microsoft.com/office/powerpoint/2010/main" val="1935145023"/>
      </p:ext>
    </p:extLst>
  </p:cSld>
  <p:clrMap bg1="lt1" tx1="dk1" bg2="lt2" tx2="dk2" accent1="accent1" accent2="accent2" accent3="accent3" accent4="accent4" accent5="accent5" accent6="accent6" hlink="hlink" folHlink="folHlink"/>
  <p:sldLayoutIdLst>
    <p:sldLayoutId id="2147484076" r:id="rId1"/>
    <p:sldLayoutId id="2147484156" r:id="rId2"/>
    <p:sldLayoutId id="2147484157" r:id="rId3"/>
    <p:sldLayoutId id="2147484158" r:id="rId4"/>
  </p:sldLayoutIdLst>
  <p:txStyles>
    <p:titleStyle>
      <a:lvl1pPr algn="ctr" defTabSz="914400" rtl="0" eaLnBrk="1" latinLnBrk="0" hangingPunct="1">
        <a:lnSpc>
          <a:spcPct val="90000"/>
        </a:lnSpc>
        <a:spcBef>
          <a:spcPct val="0"/>
        </a:spcBef>
        <a:buNone/>
        <a:defRPr lang="es-CO" sz="3600" b="1" kern="1200" dirty="0" smtClean="0">
          <a:solidFill>
            <a:srgbClr val="A0372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372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D5F448-D73B-4BC0-AFE2-5A47241B31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412"/>
            <a:ext cx="12192000" cy="6863550"/>
          </a:xfrm>
          <a:prstGeom prst="rect">
            <a:avLst/>
          </a:prstGeom>
        </p:spPr>
      </p:pic>
      <p:sp>
        <p:nvSpPr>
          <p:cNvPr id="2" name="Marcador de título 1"/>
          <p:cNvSpPr>
            <a:spLocks noGrp="1"/>
          </p:cNvSpPr>
          <p:nvPr>
            <p:ph type="title"/>
          </p:nvPr>
        </p:nvSpPr>
        <p:spPr>
          <a:xfrm>
            <a:off x="4328375" y="2799405"/>
            <a:ext cx="6180786"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281136"/>
      </p:ext>
    </p:extLst>
  </p:cSld>
  <p:clrMap bg1="lt1" tx1="dk1" bg2="lt2" tx2="dk2" accent1="accent1" accent2="accent2" accent3="accent3" accent4="accent4" accent5="accent5" accent6="accent6" hlink="hlink" folHlink="folHlink"/>
  <p:sldLayoutIdLst>
    <p:sldLayoutId id="2147483805" r:id="rId1"/>
  </p:sldLayoutIdLst>
  <p:txStyles>
    <p:titleStyle>
      <a:lvl1pPr algn="ctr" defTabSz="914400" rtl="0" eaLnBrk="1" latinLnBrk="0" hangingPunct="1">
        <a:lnSpc>
          <a:spcPct val="90000"/>
        </a:lnSpc>
        <a:spcBef>
          <a:spcPct val="0"/>
        </a:spcBef>
        <a:buNone/>
        <a:defRPr sz="3500" b="0" i="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D5F448-D73B-4BC0-AFE2-5A47241B31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412"/>
            <a:ext cx="12192000" cy="6863550"/>
          </a:xfrm>
          <a:prstGeom prst="rect">
            <a:avLst/>
          </a:prstGeom>
        </p:spPr>
      </p:pic>
      <p:sp>
        <p:nvSpPr>
          <p:cNvPr id="2" name="Marcador de título 1"/>
          <p:cNvSpPr>
            <a:spLocks noGrp="1"/>
          </p:cNvSpPr>
          <p:nvPr>
            <p:ph type="title"/>
          </p:nvPr>
        </p:nvSpPr>
        <p:spPr>
          <a:xfrm>
            <a:off x="4328375" y="2799405"/>
            <a:ext cx="6180786"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283726"/>
      </p:ext>
    </p:extLst>
  </p:cSld>
  <p:clrMap bg1="lt1" tx1="dk1" bg2="lt2" tx2="dk2" accent1="accent1" accent2="accent2" accent3="accent3" accent4="accent4" accent5="accent5" accent6="accent6" hlink="hlink" folHlink="folHlink"/>
  <p:sldLayoutIdLst>
    <p:sldLayoutId id="2147483942" r:id="rId1"/>
  </p:sldLayoutIdLst>
  <p:txStyles>
    <p:titleStyle>
      <a:lvl1pPr algn="ctr" defTabSz="914400" rtl="0" eaLnBrk="1" latinLnBrk="0" hangingPunct="1">
        <a:lnSpc>
          <a:spcPct val="90000"/>
        </a:lnSpc>
        <a:spcBef>
          <a:spcPct val="0"/>
        </a:spcBef>
        <a:buNone/>
        <a:defRPr sz="3500" b="0" i="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1055814-4D5D-4F60-8B3D-B84C7D5F91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13" y="0"/>
            <a:ext cx="12180173" cy="6858000"/>
          </a:xfrm>
          <a:prstGeom prst="rect">
            <a:avLst/>
          </a:prstGeom>
        </p:spPr>
      </p:pic>
      <p:sp>
        <p:nvSpPr>
          <p:cNvPr id="2" name="Marcador de título 1"/>
          <p:cNvSpPr>
            <a:spLocks noGrp="1"/>
          </p:cNvSpPr>
          <p:nvPr>
            <p:ph type="title"/>
          </p:nvPr>
        </p:nvSpPr>
        <p:spPr>
          <a:xfrm>
            <a:off x="838200" y="365125"/>
            <a:ext cx="5601237"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1A0869A-EB95-41FC-9A57-9271AEB58541}"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7C6CC2D-6FCF-4C2D-B7AB-F63051A351D4}"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67198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600" b="1" kern="1200">
          <a:solidFill>
            <a:srgbClr val="762344"/>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6234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1055814-4D5D-4F60-8B3D-B84C7D5F91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13" y="0"/>
            <a:ext cx="12180173" cy="6858000"/>
          </a:xfrm>
          <a:prstGeom prst="rect">
            <a:avLst/>
          </a:prstGeom>
        </p:spPr>
      </p:pic>
      <p:sp>
        <p:nvSpPr>
          <p:cNvPr id="2" name="Marcador de título 1"/>
          <p:cNvSpPr>
            <a:spLocks noGrp="1"/>
          </p:cNvSpPr>
          <p:nvPr>
            <p:ph type="title"/>
          </p:nvPr>
        </p:nvSpPr>
        <p:spPr>
          <a:xfrm>
            <a:off x="838200" y="365125"/>
            <a:ext cx="5601237"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1A0869A-EB95-41FC-9A57-9271AEB58541}"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7C6CC2D-6FCF-4C2D-B7AB-F63051A351D4}"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9243"/>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600" b="1" kern="1200">
          <a:solidFill>
            <a:srgbClr val="762344"/>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6234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B159D2-2CE5-415A-9230-9BDFEFE2BF7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11" y="0"/>
            <a:ext cx="12185577" cy="6858000"/>
          </a:xfrm>
          <a:prstGeom prst="rect">
            <a:avLst/>
          </a:prstGeom>
        </p:spPr>
      </p:pic>
      <p:sp>
        <p:nvSpPr>
          <p:cNvPr id="2" name="Marcador de título 1"/>
          <p:cNvSpPr>
            <a:spLocks noGrp="1"/>
          </p:cNvSpPr>
          <p:nvPr>
            <p:ph type="title"/>
          </p:nvPr>
        </p:nvSpPr>
        <p:spPr>
          <a:xfrm>
            <a:off x="8153400" y="2477405"/>
            <a:ext cx="3374264"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8200" y="1825625"/>
            <a:ext cx="5626994" cy="435133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535496-11F1-436B-A4F4-726E1E98F97D}"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291FCF-35CA-4001-8BC2-6A583006901E}"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110731"/>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914400" rtl="0" eaLnBrk="1" latinLnBrk="0" hangingPunct="1">
        <a:lnSpc>
          <a:spcPct val="90000"/>
        </a:lnSpc>
        <a:spcBef>
          <a:spcPct val="0"/>
        </a:spcBef>
        <a:buNone/>
        <a:defRPr sz="3500" b="1" kern="1200">
          <a:solidFill>
            <a:srgbClr val="762344"/>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372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41.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4.xml"/><Relationship Id="rId4" Type="http://schemas.openxmlformats.org/officeDocument/2006/relationships/image" Target="../media/image4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44.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jpg"/><Relationship Id="rId1" Type="http://schemas.openxmlformats.org/officeDocument/2006/relationships/slideLayout" Target="../slideLayouts/slideLayout38.xml"/><Relationship Id="rId4" Type="http://schemas.openxmlformats.org/officeDocument/2006/relationships/image" Target="../media/image1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5.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41.xml"/><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4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4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296762" y="1465256"/>
            <a:ext cx="6180786" cy="2824145"/>
          </a:xfrm>
        </p:spPr>
        <p:txBody>
          <a:bodyPr>
            <a:normAutofit fontScale="90000"/>
          </a:bodyPr>
          <a:lstStyle/>
          <a:p>
            <a:r>
              <a:rPr lang="es-MX" dirty="0"/>
              <a:t>COMITÉ FINANCIERO</a:t>
            </a:r>
            <a:br>
              <a:rPr lang="es-MX" dirty="0"/>
            </a:br>
            <a:r>
              <a:rPr lang="es-MX" dirty="0"/>
              <a:t>FONDO DE RIESGOS LABORALES</a:t>
            </a:r>
            <a:br>
              <a:rPr lang="es-MX" dirty="0"/>
            </a:br>
            <a:br>
              <a:rPr lang="es-MX" dirty="0"/>
            </a:br>
            <a:r>
              <a:rPr lang="es-MX" dirty="0"/>
              <a:t>INFORMES DE GESTIÓN </a:t>
            </a:r>
            <a:br>
              <a:rPr lang="es-MX" dirty="0"/>
            </a:br>
            <a:r>
              <a:rPr lang="es-MX" dirty="0"/>
              <a:t>ABRIL DE 2022</a:t>
            </a:r>
            <a:br>
              <a:rPr lang="es-MX" dirty="0"/>
            </a:br>
            <a:r>
              <a:rPr lang="es-MX" dirty="0"/>
              <a:t>CONTRATO 530 DE 2021 </a:t>
            </a:r>
            <a:endParaRPr lang="es-CO" dirty="0"/>
          </a:p>
        </p:txBody>
      </p:sp>
      <p:pic>
        <p:nvPicPr>
          <p:cNvPr id="3" name="Imagen 2">
            <a:extLst>
              <a:ext uri="{FF2B5EF4-FFF2-40B4-BE49-F238E27FC236}">
                <a16:creationId xmlns:a16="http://schemas.microsoft.com/office/drawing/2014/main" id="{7D64CAAB-D091-4604-AA8E-A803EED4A348}"/>
              </a:ext>
            </a:extLst>
          </p:cNvPr>
          <p:cNvPicPr>
            <a:picLocks noChangeAspect="1"/>
          </p:cNvPicPr>
          <p:nvPr/>
        </p:nvPicPr>
        <p:blipFill>
          <a:blip r:embed="rId3"/>
          <a:stretch>
            <a:fillRect/>
          </a:stretch>
        </p:blipFill>
        <p:spPr>
          <a:xfrm>
            <a:off x="5622074" y="109751"/>
            <a:ext cx="3530164" cy="752141"/>
          </a:xfrm>
          <a:prstGeom prst="rect">
            <a:avLst/>
          </a:prstGeom>
        </p:spPr>
      </p:pic>
      <p:pic>
        <p:nvPicPr>
          <p:cNvPr id="4" name="Imagen 3">
            <a:extLst>
              <a:ext uri="{FF2B5EF4-FFF2-40B4-BE49-F238E27FC236}">
                <a16:creationId xmlns:a16="http://schemas.microsoft.com/office/drawing/2014/main" id="{30ED0D5F-2CC4-4FC6-B648-862F0FFF3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5806" y="5719201"/>
            <a:ext cx="4041913" cy="748837"/>
          </a:xfrm>
          <a:prstGeom prst="rect">
            <a:avLst/>
          </a:prstGeom>
        </p:spPr>
      </p:pic>
    </p:spTree>
    <p:extLst>
      <p:ext uri="{BB962C8B-B14F-4D97-AF65-F5344CB8AC3E}">
        <p14:creationId xmlns:p14="http://schemas.microsoft.com/office/powerpoint/2010/main" val="2031908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5901A-F877-4547-91E5-85F3CC32717E}"/>
              </a:ext>
            </a:extLst>
          </p:cNvPr>
          <p:cNvSpPr>
            <a:spLocks noGrp="1"/>
          </p:cNvSpPr>
          <p:nvPr>
            <p:ph type="title"/>
          </p:nvPr>
        </p:nvSpPr>
        <p:spPr>
          <a:xfrm>
            <a:off x="0" y="282099"/>
            <a:ext cx="11728877" cy="1325563"/>
          </a:xfrm>
        </p:spPr>
        <p:txBody>
          <a:bodyPr>
            <a:normAutofit/>
          </a:bodyPr>
          <a:lstStyle/>
          <a:p>
            <a:r>
              <a:rPr lang="es-ES" dirty="0">
                <a:solidFill>
                  <a:schemeClr val="bg2">
                    <a:lumMod val="50000"/>
                  </a:schemeClr>
                </a:solidFill>
              </a:rPr>
              <a:t>Tasa de desempleo Mar</a:t>
            </a:r>
            <a:endParaRPr lang="es-CO" dirty="0">
              <a:solidFill>
                <a:schemeClr val="bg2">
                  <a:lumMod val="50000"/>
                </a:schemeClr>
              </a:solidFill>
            </a:endParaRPr>
          </a:p>
        </p:txBody>
      </p:sp>
      <p:pic>
        <p:nvPicPr>
          <p:cNvPr id="3" name="Imagen 2">
            <a:extLst>
              <a:ext uri="{FF2B5EF4-FFF2-40B4-BE49-F238E27FC236}">
                <a16:creationId xmlns:a16="http://schemas.microsoft.com/office/drawing/2014/main" id="{B5358F9B-A26C-492D-ABF2-79BE3F91B042}"/>
              </a:ext>
            </a:extLst>
          </p:cNvPr>
          <p:cNvPicPr>
            <a:picLocks noChangeAspect="1"/>
          </p:cNvPicPr>
          <p:nvPr/>
        </p:nvPicPr>
        <p:blipFill>
          <a:blip r:embed="rId2"/>
          <a:stretch>
            <a:fillRect/>
          </a:stretch>
        </p:blipFill>
        <p:spPr>
          <a:xfrm>
            <a:off x="408623" y="1944831"/>
            <a:ext cx="4966017" cy="3427870"/>
          </a:xfrm>
          <a:prstGeom prst="rect">
            <a:avLst/>
          </a:prstGeom>
        </p:spPr>
      </p:pic>
      <p:pic>
        <p:nvPicPr>
          <p:cNvPr id="4" name="Imagen 3">
            <a:extLst>
              <a:ext uri="{FF2B5EF4-FFF2-40B4-BE49-F238E27FC236}">
                <a16:creationId xmlns:a16="http://schemas.microsoft.com/office/drawing/2014/main" id="{499E33E6-ACBD-49EB-B923-95302E62EB54}"/>
              </a:ext>
            </a:extLst>
          </p:cNvPr>
          <p:cNvPicPr>
            <a:picLocks noChangeAspect="1"/>
          </p:cNvPicPr>
          <p:nvPr/>
        </p:nvPicPr>
        <p:blipFill>
          <a:blip r:embed="rId3"/>
          <a:stretch>
            <a:fillRect/>
          </a:stretch>
        </p:blipFill>
        <p:spPr>
          <a:xfrm>
            <a:off x="6240463" y="1944831"/>
            <a:ext cx="4966017" cy="3427870"/>
          </a:xfrm>
          <a:prstGeom prst="rect">
            <a:avLst/>
          </a:prstGeom>
        </p:spPr>
      </p:pic>
      <p:pic>
        <p:nvPicPr>
          <p:cNvPr id="5" name="Imagen 4">
            <a:extLst>
              <a:ext uri="{FF2B5EF4-FFF2-40B4-BE49-F238E27FC236}">
                <a16:creationId xmlns:a16="http://schemas.microsoft.com/office/drawing/2014/main" id="{CEAB360B-233A-484C-B218-8B61728C4875}"/>
              </a:ext>
            </a:extLst>
          </p:cNvPr>
          <p:cNvPicPr>
            <a:picLocks noChangeAspect="1"/>
          </p:cNvPicPr>
          <p:nvPr/>
        </p:nvPicPr>
        <p:blipFill>
          <a:blip r:embed="rId4"/>
          <a:stretch>
            <a:fillRect/>
          </a:stretch>
        </p:blipFill>
        <p:spPr>
          <a:xfrm>
            <a:off x="220709" y="5372701"/>
            <a:ext cx="5696033" cy="1328953"/>
          </a:xfrm>
          <a:prstGeom prst="rect">
            <a:avLst/>
          </a:prstGeom>
        </p:spPr>
      </p:pic>
      <p:pic>
        <p:nvPicPr>
          <p:cNvPr id="6" name="Imagen 5">
            <a:extLst>
              <a:ext uri="{FF2B5EF4-FFF2-40B4-BE49-F238E27FC236}">
                <a16:creationId xmlns:a16="http://schemas.microsoft.com/office/drawing/2014/main" id="{3385A4C6-42C1-4F49-89E3-737C010626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741880"/>
            <a:ext cx="5696033" cy="417123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46519422-91F6-4A14-99FD-659E9980E76F}"/>
              </a:ext>
            </a:extLst>
          </p:cNvPr>
          <p:cNvPicPr>
            <a:picLocks noChangeAspect="1"/>
          </p:cNvPicPr>
          <p:nvPr/>
        </p:nvPicPr>
        <p:blipFill>
          <a:blip r:embed="rId6"/>
          <a:stretch>
            <a:fillRect/>
          </a:stretch>
        </p:blipFill>
        <p:spPr>
          <a:xfrm>
            <a:off x="220709" y="1741881"/>
            <a:ext cx="5803060" cy="3507802"/>
          </a:xfrm>
          <a:prstGeom prst="rect">
            <a:avLst/>
          </a:prstGeom>
        </p:spPr>
      </p:pic>
    </p:spTree>
    <p:extLst>
      <p:ext uri="{BB962C8B-B14F-4D97-AF65-F5344CB8AC3E}">
        <p14:creationId xmlns:p14="http://schemas.microsoft.com/office/powerpoint/2010/main" val="371572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9FD02A56-3697-4D28-A2E4-FAD995031EFC}"/>
              </a:ext>
            </a:extLst>
          </p:cNvPr>
          <p:cNvSpPr txBox="1">
            <a:spLocks/>
          </p:cNvSpPr>
          <p:nvPr/>
        </p:nvSpPr>
        <p:spPr>
          <a:xfrm>
            <a:off x="146870" y="0"/>
            <a:ext cx="11531236" cy="8718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762344"/>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CO" sz="3600" b="1" i="0" u="none" strike="noStrike" kern="1200" cap="none" spc="0" normalizeH="0" baseline="0" noProof="0" dirty="0">
                <a:ln>
                  <a:noFill/>
                </a:ln>
                <a:solidFill>
                  <a:srgbClr val="762344"/>
                </a:solidFill>
                <a:effectLst/>
                <a:uLnTx/>
                <a:uFillTx/>
                <a:latin typeface="Calibri" panose="020F0502020204030204"/>
                <a:ea typeface="+mj-ea"/>
                <a:cs typeface="+mj-cs"/>
              </a:rPr>
              <a:t>Inflación - TPM</a:t>
            </a:r>
          </a:p>
        </p:txBody>
      </p:sp>
      <p:pic>
        <p:nvPicPr>
          <p:cNvPr id="19" name="Imagen 18">
            <a:extLst>
              <a:ext uri="{FF2B5EF4-FFF2-40B4-BE49-F238E27FC236}">
                <a16:creationId xmlns:a16="http://schemas.microsoft.com/office/drawing/2014/main" id="{99E21541-8CC6-7F50-9F94-94B752222DA7}"/>
              </a:ext>
            </a:extLst>
          </p:cNvPr>
          <p:cNvPicPr>
            <a:picLocks noChangeAspect="1"/>
          </p:cNvPicPr>
          <p:nvPr/>
        </p:nvPicPr>
        <p:blipFill>
          <a:blip r:embed="rId2"/>
          <a:stretch>
            <a:fillRect/>
          </a:stretch>
        </p:blipFill>
        <p:spPr>
          <a:xfrm>
            <a:off x="98425" y="1581444"/>
            <a:ext cx="6470650" cy="4285180"/>
          </a:xfrm>
          <a:prstGeom prst="rect">
            <a:avLst/>
          </a:prstGeom>
        </p:spPr>
      </p:pic>
      <p:sp>
        <p:nvSpPr>
          <p:cNvPr id="20" name="CuadroTexto 19">
            <a:extLst>
              <a:ext uri="{FF2B5EF4-FFF2-40B4-BE49-F238E27FC236}">
                <a16:creationId xmlns:a16="http://schemas.microsoft.com/office/drawing/2014/main" id="{4AAC34E2-9A3A-1F94-9A1D-F6E9BE46D288}"/>
              </a:ext>
            </a:extLst>
          </p:cNvPr>
          <p:cNvSpPr txBox="1"/>
          <p:nvPr/>
        </p:nvSpPr>
        <p:spPr>
          <a:xfrm>
            <a:off x="98425" y="1212112"/>
            <a:ext cx="6470650" cy="369332"/>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1" u="none" strike="noStrike" kern="1200" cap="none" spc="0" normalizeH="0" baseline="0" noProof="0" dirty="0">
                <a:ln>
                  <a:noFill/>
                </a:ln>
                <a:solidFill>
                  <a:prstClr val="white"/>
                </a:solidFill>
                <a:effectLst/>
                <a:uLnTx/>
                <a:uFillTx/>
                <a:latin typeface="Calibri" panose="020F0502020204030204"/>
                <a:ea typeface="+mn-ea"/>
                <a:cs typeface="+mn-cs"/>
              </a:rPr>
              <a:t>Pronóstico inflación 2022 - 2023</a:t>
            </a:r>
          </a:p>
        </p:txBody>
      </p:sp>
      <p:pic>
        <p:nvPicPr>
          <p:cNvPr id="3" name="Imagen 2"/>
          <p:cNvPicPr>
            <a:picLocks noChangeAspect="1"/>
          </p:cNvPicPr>
          <p:nvPr/>
        </p:nvPicPr>
        <p:blipFill>
          <a:blip r:embed="rId3"/>
          <a:stretch>
            <a:fillRect/>
          </a:stretch>
        </p:blipFill>
        <p:spPr>
          <a:xfrm>
            <a:off x="6742880" y="340242"/>
            <a:ext cx="5302250" cy="5905500"/>
          </a:xfrm>
          <a:prstGeom prst="rect">
            <a:avLst/>
          </a:prstGeom>
        </p:spPr>
      </p:pic>
    </p:spTree>
    <p:extLst>
      <p:ext uri="{BB962C8B-B14F-4D97-AF65-F5344CB8AC3E}">
        <p14:creationId xmlns:p14="http://schemas.microsoft.com/office/powerpoint/2010/main" val="1748169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5901A-F877-4547-91E5-85F3CC32717E}"/>
              </a:ext>
            </a:extLst>
          </p:cNvPr>
          <p:cNvSpPr>
            <a:spLocks noGrp="1"/>
          </p:cNvSpPr>
          <p:nvPr>
            <p:ph type="title"/>
          </p:nvPr>
        </p:nvSpPr>
        <p:spPr>
          <a:xfrm>
            <a:off x="52304" y="42829"/>
            <a:ext cx="11728877" cy="824322"/>
          </a:xfrm>
        </p:spPr>
        <p:txBody>
          <a:bodyPr>
            <a:normAutofit/>
          </a:bodyPr>
          <a:lstStyle/>
          <a:p>
            <a:r>
              <a:rPr lang="es-ES" dirty="0"/>
              <a:t>Mercados</a:t>
            </a:r>
            <a:endParaRPr lang="es-CO" dirty="0">
              <a:solidFill>
                <a:schemeClr val="bg2">
                  <a:lumMod val="50000"/>
                </a:schemeClr>
              </a:solidFill>
            </a:endParaRPr>
          </a:p>
        </p:txBody>
      </p:sp>
      <p:sp>
        <p:nvSpPr>
          <p:cNvPr id="10" name="CuadroTexto 9">
            <a:extLst>
              <a:ext uri="{FF2B5EF4-FFF2-40B4-BE49-F238E27FC236}">
                <a16:creationId xmlns:a16="http://schemas.microsoft.com/office/drawing/2014/main" id="{5DF5294E-2578-4157-A276-8495D86D481C}"/>
              </a:ext>
            </a:extLst>
          </p:cNvPr>
          <p:cNvSpPr txBox="1"/>
          <p:nvPr/>
        </p:nvSpPr>
        <p:spPr>
          <a:xfrm>
            <a:off x="6917301" y="1047873"/>
            <a:ext cx="4668117" cy="461665"/>
          </a:xfrm>
          <a:prstGeom prst="rect">
            <a:avLst/>
          </a:prstGeom>
          <a:solidFill>
            <a:schemeClr val="accent2">
              <a:lumMod val="75000"/>
            </a:schemeClr>
          </a:solidFill>
          <a:ln>
            <a:noFill/>
          </a:ln>
          <a:scene3d>
            <a:camera prst="orthographicFront"/>
            <a:lightRig rig="threePt" dir="t"/>
          </a:scene3d>
          <a:sp3d>
            <a:bevelT/>
          </a:sp3d>
        </p:spPr>
        <p:txBody>
          <a:bodyPr wrap="square" rtlCol="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prstClr val="white"/>
                </a:solidFill>
                <a:effectLst/>
                <a:uLnTx/>
                <a:uFillTx/>
                <a:latin typeface="Calibri" panose="020F0502020204030204"/>
                <a:ea typeface="+mn-ea"/>
                <a:cs typeface="+mn-cs"/>
              </a:rPr>
              <a:t>TES</a:t>
            </a:r>
          </a:p>
        </p:txBody>
      </p:sp>
      <p:sp>
        <p:nvSpPr>
          <p:cNvPr id="11" name="TextBox 15">
            <a:extLst>
              <a:ext uri="{FF2B5EF4-FFF2-40B4-BE49-F238E27FC236}">
                <a16:creationId xmlns:a16="http://schemas.microsoft.com/office/drawing/2014/main" id="{CC5EFDDB-52E3-45A9-B238-9C4F7B09A773}"/>
              </a:ext>
            </a:extLst>
          </p:cNvPr>
          <p:cNvSpPr txBox="1"/>
          <p:nvPr/>
        </p:nvSpPr>
        <p:spPr>
          <a:xfrm>
            <a:off x="6917300" y="1509538"/>
            <a:ext cx="4668117" cy="255454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latin typeface="Calibri" panose="020F0502020204030204"/>
                <a:ea typeface="+mn-ea"/>
                <a:cs typeface="+mn-cs"/>
              </a:rPr>
              <a:t>Incertidumbre respecto al impacto del ajuste monetario sobre la actividad económica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000" b="0" i="0" u="none" strike="noStrike" kern="1200" cap="none" spc="0" normalizeH="0" baseline="0" noProof="0" dirty="0">
                <a:ln>
                  <a:noFill/>
                </a:ln>
                <a:solidFill>
                  <a:prstClr val="black"/>
                </a:solidFill>
                <a:effectLst/>
                <a:uLnTx/>
                <a:uFillTx/>
                <a:latin typeface="Calibri" panose="020F0502020204030204"/>
                <a:ea typeface="+mn-ea"/>
                <a:cs typeface="+mn-cs"/>
              </a:rPr>
              <a:t>Presiones inflacionarias locales, conducirían en mayores ajustes del BR durante los próximos meses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000" b="0" i="0" u="none" strike="noStrike" kern="1200" cap="none" spc="0" normalizeH="0" baseline="0" noProof="0" dirty="0">
                <a:ln>
                  <a:noFill/>
                </a:ln>
                <a:solidFill>
                  <a:prstClr val="black"/>
                </a:solidFill>
                <a:effectLst/>
                <a:uLnTx/>
                <a:uFillTx/>
                <a:latin typeface="Calibri" panose="020F0502020204030204"/>
                <a:ea typeface="+mn-ea"/>
                <a:cs typeface="+mn-cs"/>
              </a:rPr>
              <a:t>Niveles de tasas históricamente altos</a:t>
            </a:r>
            <a:endParaRPr kumimoji="0" lang="es-CO"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latin typeface="Calibri" panose="020F0502020204030204"/>
                <a:ea typeface="+mn-ea"/>
                <a:cs typeface="+mn-cs"/>
              </a:rPr>
              <a:t>Contexto político</a:t>
            </a:r>
          </a:p>
        </p:txBody>
      </p:sp>
      <p:pic>
        <p:nvPicPr>
          <p:cNvPr id="3" name="Imagen 2">
            <a:extLst>
              <a:ext uri="{FF2B5EF4-FFF2-40B4-BE49-F238E27FC236}">
                <a16:creationId xmlns:a16="http://schemas.microsoft.com/office/drawing/2014/main" id="{359EA540-E92F-EC18-6FAC-13D33A402289}"/>
              </a:ext>
            </a:extLst>
          </p:cNvPr>
          <p:cNvPicPr>
            <a:picLocks noChangeAspect="1"/>
          </p:cNvPicPr>
          <p:nvPr/>
        </p:nvPicPr>
        <p:blipFill>
          <a:blip r:embed="rId3"/>
          <a:stretch>
            <a:fillRect/>
          </a:stretch>
        </p:blipFill>
        <p:spPr>
          <a:xfrm>
            <a:off x="898482" y="1002313"/>
            <a:ext cx="4826044" cy="2876427"/>
          </a:xfrm>
          <a:prstGeom prst="rect">
            <a:avLst/>
          </a:prstGeom>
        </p:spPr>
      </p:pic>
      <p:pic>
        <p:nvPicPr>
          <p:cNvPr id="4" name="Imagen 3">
            <a:extLst>
              <a:ext uri="{FF2B5EF4-FFF2-40B4-BE49-F238E27FC236}">
                <a16:creationId xmlns:a16="http://schemas.microsoft.com/office/drawing/2014/main" id="{E1B7B843-E032-E188-5863-DBD00470E4E0}"/>
              </a:ext>
            </a:extLst>
          </p:cNvPr>
          <p:cNvPicPr>
            <a:picLocks noChangeAspect="1"/>
          </p:cNvPicPr>
          <p:nvPr/>
        </p:nvPicPr>
        <p:blipFill>
          <a:blip r:embed="rId4"/>
          <a:stretch>
            <a:fillRect/>
          </a:stretch>
        </p:blipFill>
        <p:spPr>
          <a:xfrm>
            <a:off x="898482" y="4064084"/>
            <a:ext cx="4826044" cy="2615926"/>
          </a:xfrm>
          <a:prstGeom prst="rect">
            <a:avLst/>
          </a:prstGeom>
        </p:spPr>
      </p:pic>
      <p:sp>
        <p:nvSpPr>
          <p:cNvPr id="18" name="CuadroTexto 18">
            <a:extLst>
              <a:ext uri="{FF2B5EF4-FFF2-40B4-BE49-F238E27FC236}">
                <a16:creationId xmlns:a16="http://schemas.microsoft.com/office/drawing/2014/main" id="{4A6CFFC8-724C-3B63-A555-96138728CE7B}"/>
              </a:ext>
            </a:extLst>
          </p:cNvPr>
          <p:cNvSpPr txBox="1"/>
          <p:nvPr/>
        </p:nvSpPr>
        <p:spPr>
          <a:xfrm>
            <a:off x="4066695" y="2371311"/>
            <a:ext cx="1657831" cy="830997"/>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Calibri" panose="020F0502020204030204"/>
                <a:ea typeface="+mn-ea"/>
                <a:cs typeface="+mn-cs"/>
              </a:rPr>
              <a:t>Desvalorización: </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61pbs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Calibri" panose="020F0502020204030204"/>
                <a:ea typeface="+mn-ea"/>
                <a:cs typeface="+mn-cs"/>
              </a:rPr>
              <a:t>Parte corta: </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54pbs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Calibri" panose="020F0502020204030204"/>
                <a:ea typeface="+mn-ea"/>
                <a:cs typeface="+mn-cs"/>
              </a:rPr>
              <a:t>Parte media: </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68pbs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Calibri" panose="020F0502020204030204"/>
                <a:ea typeface="+mn-ea"/>
                <a:cs typeface="+mn-cs"/>
              </a:rPr>
              <a:t>Parte larga: </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61pbs</a:t>
            </a:r>
          </a:p>
        </p:txBody>
      </p:sp>
      <p:pic>
        <p:nvPicPr>
          <p:cNvPr id="5" name="Imagen 4">
            <a:extLst>
              <a:ext uri="{FF2B5EF4-FFF2-40B4-BE49-F238E27FC236}">
                <a16:creationId xmlns:a16="http://schemas.microsoft.com/office/drawing/2014/main" id="{5ECF7F50-0DB9-961D-1A55-5CFE57DDB3EF}"/>
              </a:ext>
            </a:extLst>
          </p:cNvPr>
          <p:cNvPicPr>
            <a:picLocks noChangeAspect="1"/>
          </p:cNvPicPr>
          <p:nvPr/>
        </p:nvPicPr>
        <p:blipFill>
          <a:blip r:embed="rId5"/>
          <a:stretch>
            <a:fillRect/>
          </a:stretch>
        </p:blipFill>
        <p:spPr>
          <a:xfrm>
            <a:off x="898482" y="1052495"/>
            <a:ext cx="4826044" cy="2826245"/>
          </a:xfrm>
          <a:prstGeom prst="rect">
            <a:avLst/>
          </a:prstGeom>
        </p:spPr>
      </p:pic>
      <p:pic>
        <p:nvPicPr>
          <p:cNvPr id="6" name="Imagen 5">
            <a:extLst>
              <a:ext uri="{FF2B5EF4-FFF2-40B4-BE49-F238E27FC236}">
                <a16:creationId xmlns:a16="http://schemas.microsoft.com/office/drawing/2014/main" id="{A3ADF549-FBB0-804B-B699-E7F3021EBE10}"/>
              </a:ext>
            </a:extLst>
          </p:cNvPr>
          <p:cNvPicPr>
            <a:picLocks noChangeAspect="1"/>
          </p:cNvPicPr>
          <p:nvPr/>
        </p:nvPicPr>
        <p:blipFill>
          <a:blip r:embed="rId6"/>
          <a:stretch>
            <a:fillRect/>
          </a:stretch>
        </p:blipFill>
        <p:spPr>
          <a:xfrm>
            <a:off x="898482" y="4064081"/>
            <a:ext cx="4826044" cy="2615927"/>
          </a:xfrm>
          <a:prstGeom prst="rect">
            <a:avLst/>
          </a:prstGeom>
        </p:spPr>
      </p:pic>
      <p:sp>
        <p:nvSpPr>
          <p:cNvPr id="19" name="CuadroTexto 19">
            <a:extLst>
              <a:ext uri="{FF2B5EF4-FFF2-40B4-BE49-F238E27FC236}">
                <a16:creationId xmlns:a16="http://schemas.microsoft.com/office/drawing/2014/main" id="{7D2B043E-DC4E-8E31-A936-1653B07BCB0D}"/>
              </a:ext>
            </a:extLst>
          </p:cNvPr>
          <p:cNvSpPr txBox="1"/>
          <p:nvPr/>
        </p:nvSpPr>
        <p:spPr>
          <a:xfrm>
            <a:off x="3658696" y="2302026"/>
            <a:ext cx="1657831" cy="276999"/>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Calibri" panose="020F0502020204030204"/>
                <a:ea typeface="+mn-ea"/>
                <a:cs typeface="+mn-cs"/>
              </a:rPr>
              <a:t>Desvalorización: </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29pbs</a:t>
            </a:r>
          </a:p>
        </p:txBody>
      </p:sp>
    </p:spTree>
    <p:extLst>
      <p:ext uri="{BB962C8B-B14F-4D97-AF65-F5344CB8AC3E}">
        <p14:creationId xmlns:p14="http://schemas.microsoft.com/office/powerpoint/2010/main" val="120788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C94C3B9A-3C85-4BC9-9891-F0D607AB3F3F}"/>
              </a:ext>
            </a:extLst>
          </p:cNvPr>
          <p:cNvSpPr txBox="1">
            <a:spLocks/>
          </p:cNvSpPr>
          <p:nvPr/>
        </p:nvSpPr>
        <p:spPr>
          <a:xfrm>
            <a:off x="6650182" y="5413960"/>
            <a:ext cx="5220788" cy="1001894"/>
          </a:xfrm>
          <a:prstGeom prst="rect">
            <a:avLst/>
          </a:prstGeom>
        </p:spPr>
        <p:txBody>
          <a:bodyPr anchor="b"/>
          <a:lstStyle>
            <a:lvl1pPr algn="r" defTabSz="914400" rtl="0" eaLnBrk="1" latinLnBrk="0" hangingPunct="1">
              <a:lnSpc>
                <a:spcPct val="90000"/>
              </a:lnSpc>
              <a:spcBef>
                <a:spcPct val="0"/>
              </a:spcBef>
              <a:buNone/>
              <a:defRPr sz="2000" b="0" kern="1200">
                <a:solidFill>
                  <a:schemeClr val="tx1">
                    <a:lumMod val="50000"/>
                    <a:lumOff val="50000"/>
                  </a:schemeClr>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CO" sz="2000" b="1" i="0" u="none" strike="noStrike" kern="1200" cap="none" spc="0" normalizeH="0" baseline="0" noProof="0" dirty="0">
                <a:ln>
                  <a:noFill/>
                </a:ln>
                <a:solidFill>
                  <a:srgbClr val="E7E6E6">
                    <a:lumMod val="50000"/>
                  </a:srgbClr>
                </a:solidFill>
                <a:effectLst/>
                <a:uLnTx/>
                <a:uFillTx/>
                <a:latin typeface="Calibri Light" panose="020F0302020204030204"/>
                <a:ea typeface="+mj-ea"/>
                <a:cs typeface="+mj-cs"/>
              </a:rPr>
              <a:t>Oficina de Estudios Económicos</a:t>
            </a:r>
            <a:br>
              <a:rPr kumimoji="0" lang="es-CO" sz="2000" b="1" i="0" u="none" strike="noStrike" kern="1200" cap="none" spc="0" normalizeH="0" baseline="0" noProof="0" dirty="0">
                <a:ln>
                  <a:noFill/>
                </a:ln>
                <a:solidFill>
                  <a:srgbClr val="E7E6E6">
                    <a:lumMod val="50000"/>
                  </a:srgbClr>
                </a:solidFill>
                <a:effectLst/>
                <a:uLnTx/>
                <a:uFillTx/>
                <a:latin typeface="Calibri Light" panose="020F0302020204030204"/>
                <a:ea typeface="+mj-ea"/>
                <a:cs typeface="+mj-cs"/>
              </a:rPr>
            </a:br>
            <a:r>
              <a:rPr kumimoji="0" lang="es-CO" sz="2000" b="1" i="0" u="none" strike="noStrike" kern="1200" cap="none" spc="0" normalizeH="0" baseline="0" noProof="0" dirty="0">
                <a:ln>
                  <a:noFill/>
                </a:ln>
                <a:solidFill>
                  <a:srgbClr val="E7E6E6">
                    <a:lumMod val="50000"/>
                  </a:srgbClr>
                </a:solidFill>
                <a:effectLst/>
                <a:uLnTx/>
                <a:uFillTx/>
                <a:latin typeface="Calibri Light" panose="020F0302020204030204"/>
                <a:ea typeface="+mj-ea"/>
                <a:cs typeface="+mj-cs"/>
              </a:rPr>
              <a:t>Vicepresidencia de Inversiones</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s-CO" sz="2000" b="1"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j-ea"/>
                <a:cs typeface="+mj-cs"/>
              </a:rPr>
              <a:t>Bogotá </a:t>
            </a:r>
            <a:r>
              <a:rPr kumimoji="0" lang="mr-IN" sz="2000" b="1"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j-ea"/>
                <a:cs typeface="Mangal" panose="02040503050203030202" pitchFamily="18" charset="0"/>
              </a:rPr>
              <a:t>–</a:t>
            </a:r>
            <a:r>
              <a:rPr kumimoji="0" lang="es-CO" sz="2000" b="1"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j-ea"/>
                <a:cs typeface="+mj-cs"/>
              </a:rPr>
              <a:t> Colombia</a:t>
            </a:r>
            <a:endParaRPr kumimoji="0" lang="es-CO" sz="2000" b="1" i="0" u="none" strike="noStrike" kern="1200" cap="none" spc="0" normalizeH="0" baseline="0" noProof="0" dirty="0">
              <a:ln>
                <a:noFill/>
              </a:ln>
              <a:solidFill>
                <a:srgbClr val="E7E6E6">
                  <a:lumMod val="50000"/>
                </a:srgbClr>
              </a:solidFill>
              <a:effectLst/>
              <a:uLnTx/>
              <a:uFillTx/>
              <a:latin typeface="Calibri Light" panose="020F0302020204030204"/>
              <a:ea typeface="+mj-ea"/>
              <a:cs typeface="+mj-cs"/>
            </a:endParaRPr>
          </a:p>
        </p:txBody>
      </p:sp>
      <p:sp>
        <p:nvSpPr>
          <p:cNvPr id="6" name="Título 1">
            <a:extLst>
              <a:ext uri="{FF2B5EF4-FFF2-40B4-BE49-F238E27FC236}">
                <a16:creationId xmlns:a16="http://schemas.microsoft.com/office/drawing/2014/main" id="{C94C3B9A-3C85-4BC9-9891-F0D607AB3F3F}"/>
              </a:ext>
            </a:extLst>
          </p:cNvPr>
          <p:cNvSpPr txBox="1">
            <a:spLocks/>
          </p:cNvSpPr>
          <p:nvPr/>
        </p:nvSpPr>
        <p:spPr>
          <a:xfrm>
            <a:off x="6583680" y="4737871"/>
            <a:ext cx="5220788" cy="433728"/>
          </a:xfrm>
          <a:prstGeom prst="rect">
            <a:avLst/>
          </a:prstGeom>
        </p:spPr>
        <p:txBody>
          <a:bodyPr anchor="b"/>
          <a:lstStyle>
            <a:lvl1pPr algn="r" defTabSz="914400" rtl="0" eaLnBrk="1" latinLnBrk="0" hangingPunct="1">
              <a:lnSpc>
                <a:spcPct val="90000"/>
              </a:lnSpc>
              <a:spcBef>
                <a:spcPct val="0"/>
              </a:spcBef>
              <a:buNone/>
              <a:defRPr sz="2000" b="0" kern="1200">
                <a:solidFill>
                  <a:schemeClr val="tx1">
                    <a:lumMod val="50000"/>
                    <a:lumOff val="50000"/>
                  </a:schemeClr>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br>
              <a:rPr kumimoji="0" lang="es-ES" sz="2000" b="1"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j-ea"/>
                <a:cs typeface="+mj-cs"/>
              </a:rPr>
            </a:br>
            <a:endParaRPr kumimoji="0" lang="es-CO" sz="2000" b="1"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648652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ítulo 4"/>
          <p:cNvSpPr>
            <a:spLocks noGrp="1"/>
          </p:cNvSpPr>
          <p:nvPr>
            <p:ph type="title"/>
          </p:nvPr>
        </p:nvSpPr>
        <p:spPr>
          <a:xfrm>
            <a:off x="3842412" y="1956218"/>
            <a:ext cx="6902003" cy="3120416"/>
          </a:xfrm>
        </p:spPr>
        <p:txBody>
          <a:bodyPr>
            <a:normAutofit/>
          </a:bodyPr>
          <a:lstStyle/>
          <a:p>
            <a:r>
              <a:rPr lang="es-CO" sz="3600" b="1" i="1" dirty="0"/>
              <a:t>Presentación de Portafolio</a:t>
            </a:r>
            <a:br>
              <a:rPr lang="es-CO" sz="3600" b="1" i="1" dirty="0"/>
            </a:br>
            <a:br>
              <a:rPr lang="es-CO" sz="3600" b="1" i="1" dirty="0"/>
            </a:br>
            <a:r>
              <a:rPr lang="es-CO" sz="3300" b="1" i="1" dirty="0"/>
              <a:t>E.F. FONDO DE RIESGOS LABORALES</a:t>
            </a:r>
            <a:br>
              <a:rPr lang="es-CO" sz="3600" b="1" i="1" dirty="0"/>
            </a:br>
            <a:r>
              <a:rPr lang="es-CO" sz="3000" b="1" i="1" dirty="0"/>
              <a:t> ABRIL 2022</a:t>
            </a:r>
            <a:br>
              <a:rPr lang="es-CO" sz="3600" b="1" dirty="0"/>
            </a:br>
            <a:endParaRPr lang="es-CO" dirty="0"/>
          </a:p>
        </p:txBody>
      </p:sp>
    </p:spTree>
    <p:extLst>
      <p:ext uri="{BB962C8B-B14F-4D97-AF65-F5344CB8AC3E}">
        <p14:creationId xmlns:p14="http://schemas.microsoft.com/office/powerpoint/2010/main" val="961920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3"/>
          <p:cNvSpPr>
            <a:spLocks noGrp="1"/>
          </p:cNvSpPr>
          <p:nvPr>
            <p:ph type="title"/>
          </p:nvPr>
        </p:nvSpPr>
        <p:spPr>
          <a:xfrm>
            <a:off x="1996275" y="361238"/>
            <a:ext cx="11186889" cy="1325563"/>
          </a:xfrm>
        </p:spPr>
        <p:txBody>
          <a:bodyPr>
            <a:normAutofit/>
          </a:bodyPr>
          <a:lstStyle/>
          <a:p>
            <a:pPr algn="l"/>
            <a:r>
              <a:rPr lang="es-CO" altLang="en-US" sz="3300" i="1" dirty="0">
                <a:solidFill>
                  <a:srgbClr val="762344"/>
                </a:solidFill>
                <a:ea typeface="ＭＳ Ｐゴシック" pitchFamily="34" charset="-128"/>
              </a:rPr>
              <a:t>EVOLUCIÓN DE RECURSOS ADMINISTRADOS FRL</a:t>
            </a:r>
            <a:br>
              <a:rPr lang="es-CO" altLang="en-US" sz="3300" i="1" dirty="0">
                <a:solidFill>
                  <a:srgbClr val="762344"/>
                </a:solidFill>
                <a:ea typeface="ＭＳ Ｐゴシック" pitchFamily="34" charset="-128"/>
              </a:rPr>
            </a:br>
            <a:r>
              <a:rPr lang="es-CO" altLang="en-US" sz="1000" i="1" dirty="0">
                <a:solidFill>
                  <a:srgbClr val="762344"/>
                </a:solidFill>
                <a:ea typeface="ＭＳ Ｐゴシック" pitchFamily="34" charset="-128"/>
              </a:rPr>
              <a:t>Cifras expresadas en millones de pesos</a:t>
            </a:r>
            <a:endParaRPr lang="es-CO" sz="1000" i="1" dirty="0">
              <a:solidFill>
                <a:srgbClr val="762344"/>
              </a:solidFill>
            </a:endParaRPr>
          </a:p>
        </p:txBody>
      </p:sp>
      <p:sp>
        <p:nvSpPr>
          <p:cNvPr id="5" name="Rectángulo 4"/>
          <p:cNvSpPr/>
          <p:nvPr/>
        </p:nvSpPr>
        <p:spPr>
          <a:xfrm>
            <a:off x="541208" y="5742014"/>
            <a:ext cx="11111158" cy="830997"/>
          </a:xfrm>
          <a:prstGeom prst="rect">
            <a:avLst/>
          </a:prstGeom>
        </p:spPr>
        <p:txBody>
          <a:bodyPr wrap="square">
            <a:spAutoFit/>
          </a:bodyPr>
          <a:lstStyle/>
          <a:p>
            <a:pPr algn="just"/>
            <a:r>
              <a:rPr lang="es-CO" sz="1600" i="1" dirty="0">
                <a:solidFill>
                  <a:srgbClr val="000000"/>
                </a:solidFill>
                <a:latin typeface="Calibri" panose="020F0502020204030204" pitchFamily="34" charset="0"/>
              </a:rPr>
              <a:t>Al cierre del mes de abril 2022 los recursos administrados en Portafolio (Títulos valores y liquidez – sin pagarés del FOME) sumaron </a:t>
            </a:r>
            <a:r>
              <a:rPr lang="es-CO" sz="1600" b="1" i="1" dirty="0">
                <a:solidFill>
                  <a:srgbClr val="000000"/>
                </a:solidFill>
                <a:latin typeface="Calibri" panose="020F0502020204030204" pitchFamily="34" charset="0"/>
              </a:rPr>
              <a:t>$209.375 millones,</a:t>
            </a:r>
            <a:r>
              <a:rPr lang="es-CO" sz="1600" i="1" dirty="0">
                <a:solidFill>
                  <a:srgbClr val="000000"/>
                </a:solidFill>
                <a:latin typeface="Calibri" panose="020F0502020204030204" pitchFamily="34" charset="0"/>
              </a:rPr>
              <a:t> presentando un incremento por valor de </a:t>
            </a:r>
            <a:r>
              <a:rPr lang="es-CO" sz="1600" b="1" i="1" dirty="0">
                <a:solidFill>
                  <a:srgbClr val="000000"/>
                </a:solidFill>
                <a:latin typeface="Calibri" panose="020F0502020204030204" pitchFamily="34" charset="0"/>
              </a:rPr>
              <a:t>$1.438 millones,</a:t>
            </a:r>
            <a:r>
              <a:rPr lang="es-CO" sz="1600" i="1" dirty="0">
                <a:solidFill>
                  <a:srgbClr val="000000"/>
                </a:solidFill>
                <a:latin typeface="Calibri" panose="020F0502020204030204" pitchFamily="34" charset="0"/>
              </a:rPr>
              <a:t> con respecto al cierre del mes marzo de 2022 (Movimiento neto detallado mas adelante en “Información Financiera”).</a:t>
            </a:r>
          </a:p>
        </p:txBody>
      </p:sp>
      <p:pic>
        <p:nvPicPr>
          <p:cNvPr id="6" name="Imagen 5"/>
          <p:cNvPicPr>
            <a:picLocks noChangeAspect="1"/>
          </p:cNvPicPr>
          <p:nvPr/>
        </p:nvPicPr>
        <p:blipFill>
          <a:blip r:embed="rId2"/>
          <a:stretch>
            <a:fillRect/>
          </a:stretch>
        </p:blipFill>
        <p:spPr>
          <a:xfrm>
            <a:off x="1996275" y="5351142"/>
            <a:ext cx="8201025" cy="276225"/>
          </a:xfrm>
          <a:prstGeom prst="rect">
            <a:avLst/>
          </a:prstGeom>
        </p:spPr>
      </p:pic>
      <p:sp>
        <p:nvSpPr>
          <p:cNvPr id="3" name="Rectángulo redondeado 2"/>
          <p:cNvSpPr/>
          <p:nvPr/>
        </p:nvSpPr>
        <p:spPr>
          <a:xfrm>
            <a:off x="7899400" y="5367192"/>
            <a:ext cx="2077767" cy="21166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dirty="0" err="1">
                <a:solidFill>
                  <a:srgbClr val="92D050"/>
                </a:solidFill>
              </a:rPr>
              <a:t>Vr</a:t>
            </a:r>
            <a:r>
              <a:rPr lang="es-ES" sz="800" dirty="0">
                <a:solidFill>
                  <a:srgbClr val="92D050"/>
                </a:solidFill>
              </a:rPr>
              <a:t> Total Recursos administrados</a:t>
            </a:r>
            <a:endParaRPr lang="es-CO" sz="800" dirty="0">
              <a:solidFill>
                <a:srgbClr val="92D050"/>
              </a:solidFill>
            </a:endParaRPr>
          </a:p>
        </p:txBody>
      </p:sp>
      <p:pic>
        <p:nvPicPr>
          <p:cNvPr id="2" name="Imagen 1">
            <a:extLst>
              <a:ext uri="{FF2B5EF4-FFF2-40B4-BE49-F238E27FC236}">
                <a16:creationId xmlns:a16="http://schemas.microsoft.com/office/drawing/2014/main" id="{3D0182C2-4E22-469F-A11C-0AEE3A8B45A6}"/>
              </a:ext>
            </a:extLst>
          </p:cNvPr>
          <p:cNvPicPr>
            <a:picLocks noChangeAspect="1"/>
          </p:cNvPicPr>
          <p:nvPr/>
        </p:nvPicPr>
        <p:blipFill>
          <a:blip r:embed="rId3"/>
          <a:stretch>
            <a:fillRect/>
          </a:stretch>
        </p:blipFill>
        <p:spPr>
          <a:xfrm>
            <a:off x="715292" y="1539226"/>
            <a:ext cx="10761416" cy="3754170"/>
          </a:xfrm>
          <a:prstGeom prst="rect">
            <a:avLst/>
          </a:prstGeom>
        </p:spPr>
      </p:pic>
    </p:spTree>
    <p:extLst>
      <p:ext uri="{BB962C8B-B14F-4D97-AF65-F5344CB8AC3E}">
        <p14:creationId xmlns:p14="http://schemas.microsoft.com/office/powerpoint/2010/main" val="1105413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idx="4294967295"/>
          </p:nvPr>
        </p:nvSpPr>
        <p:spPr>
          <a:xfrm>
            <a:off x="2461428" y="917528"/>
            <a:ext cx="7468955" cy="852488"/>
          </a:xfrm>
        </p:spPr>
        <p:txBody>
          <a:bodyPr>
            <a:normAutofit fontScale="90000"/>
          </a:bodyPr>
          <a:lstStyle/>
          <a:p>
            <a:pPr algn="l"/>
            <a:r>
              <a:rPr lang="es-CO" altLang="en-US" sz="3300" i="1" dirty="0">
                <a:solidFill>
                  <a:srgbClr val="762344"/>
                </a:solidFill>
                <a:ea typeface="ＭＳ Ｐゴシック" pitchFamily="34" charset="-128"/>
              </a:rPr>
              <a:t>COMPOSICIÓN POR SECTOR ECONÓMICO FRL</a:t>
            </a:r>
            <a:br>
              <a:rPr lang="es-CO" altLang="en-US" sz="3300" dirty="0">
                <a:solidFill>
                  <a:srgbClr val="762344"/>
                </a:solidFill>
                <a:ea typeface="ＭＳ Ｐゴシック" pitchFamily="34" charset="-128"/>
              </a:rPr>
            </a:br>
            <a:r>
              <a:rPr lang="es-CO" altLang="en-US" sz="1100" i="1" dirty="0">
                <a:solidFill>
                  <a:srgbClr val="762344"/>
                </a:solidFill>
                <a:ea typeface="ＭＳ Ｐゴシック" pitchFamily="34" charset="-128"/>
              </a:rPr>
              <a:t>Cifras expresadas en millones de pesos</a:t>
            </a:r>
            <a:endParaRPr lang="es-CO" sz="1100" dirty="0">
              <a:solidFill>
                <a:srgbClr val="762344"/>
              </a:solidFill>
            </a:endParaRPr>
          </a:p>
        </p:txBody>
      </p:sp>
      <p:pic>
        <p:nvPicPr>
          <p:cNvPr id="3" name="Imagen 2">
            <a:extLst>
              <a:ext uri="{FF2B5EF4-FFF2-40B4-BE49-F238E27FC236}">
                <a16:creationId xmlns:a16="http://schemas.microsoft.com/office/drawing/2014/main" id="{2E33B75B-82AD-4898-A0C6-A9947CD2EE39}"/>
              </a:ext>
            </a:extLst>
          </p:cNvPr>
          <p:cNvPicPr>
            <a:picLocks noChangeAspect="1"/>
          </p:cNvPicPr>
          <p:nvPr/>
        </p:nvPicPr>
        <p:blipFill>
          <a:blip r:embed="rId2"/>
          <a:stretch>
            <a:fillRect/>
          </a:stretch>
        </p:blipFill>
        <p:spPr>
          <a:xfrm>
            <a:off x="2023519" y="2148431"/>
            <a:ext cx="8144962" cy="3792041"/>
          </a:xfrm>
          <a:prstGeom prst="rect">
            <a:avLst/>
          </a:prstGeom>
        </p:spPr>
      </p:pic>
    </p:spTree>
    <p:extLst>
      <p:ext uri="{BB962C8B-B14F-4D97-AF65-F5344CB8AC3E}">
        <p14:creationId xmlns:p14="http://schemas.microsoft.com/office/powerpoint/2010/main" val="3376746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p:cNvSpPr txBox="1">
            <a:spLocks/>
          </p:cNvSpPr>
          <p:nvPr/>
        </p:nvSpPr>
        <p:spPr>
          <a:xfrm>
            <a:off x="4200506" y="605321"/>
            <a:ext cx="7195778" cy="700836"/>
          </a:xfrm>
          <a:prstGeom prst="rect">
            <a:avLst/>
          </a:prstGeom>
        </p:spPr>
        <p:txBody>
          <a:bodyPr vert="horz" lIns="91440" tIns="45720" rIns="91440" bIns="45720" rtlCol="0" anchor="ctr">
            <a:normAutofit fontScale="67500" lnSpcReduction="20000"/>
          </a:bodyPr>
          <a:lstStyle>
            <a:lvl1pPr algn="ctr" defTabSz="914400" rtl="0" eaLnBrk="1" latinLnBrk="0" hangingPunct="1">
              <a:lnSpc>
                <a:spcPct val="90000"/>
              </a:lnSpc>
              <a:spcBef>
                <a:spcPct val="0"/>
              </a:spcBef>
              <a:buNone/>
              <a:defRPr sz="4000" b="1" i="0" kern="1200">
                <a:solidFill>
                  <a:srgbClr val="A03723"/>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CO" altLang="en-US" sz="3300" b="1" i="1" u="none" strike="noStrike" kern="1200" cap="none" spc="0" normalizeH="0" baseline="0" noProof="0" dirty="0">
                <a:ln>
                  <a:noFill/>
                </a:ln>
                <a:solidFill>
                  <a:srgbClr val="762344"/>
                </a:solidFill>
                <a:effectLst/>
                <a:uLnTx/>
                <a:uFillTx/>
                <a:latin typeface="Calibri" panose="020F0502020204030204"/>
                <a:ea typeface="ＭＳ Ｐゴシック" pitchFamily="34" charset="-128"/>
                <a:cs typeface="+mj-cs"/>
              </a:rPr>
              <a:t>COMPOSICIÓN POR SECTOR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s-CO" altLang="en-US" sz="3300" b="1" i="1" u="none" strike="noStrike" kern="1200" cap="none" spc="0" normalizeH="0" baseline="0" noProof="0" dirty="0">
                <a:ln>
                  <a:noFill/>
                </a:ln>
                <a:solidFill>
                  <a:srgbClr val="762344"/>
                </a:solidFill>
                <a:effectLst/>
                <a:uLnTx/>
                <a:uFillTx/>
                <a:latin typeface="Calibri" panose="020F0502020204030204"/>
                <a:ea typeface="ＭＳ Ｐゴシック" pitchFamily="34" charset="-128"/>
                <a:cs typeface="+mj-cs"/>
              </a:rPr>
              <a:t>ECONÓMICO &amp; EMISOR FRL</a:t>
            </a:r>
            <a:br>
              <a:rPr kumimoji="0" lang="es-CO" altLang="en-US" sz="3300" b="1" i="0" u="none" strike="noStrike" kern="1200" cap="none" spc="0" normalizeH="0" baseline="0" noProof="0" dirty="0">
                <a:ln>
                  <a:noFill/>
                </a:ln>
                <a:solidFill>
                  <a:srgbClr val="762344"/>
                </a:solidFill>
                <a:effectLst/>
                <a:uLnTx/>
                <a:uFillTx/>
                <a:latin typeface="Calibri" panose="020F0502020204030204"/>
                <a:ea typeface="ＭＳ Ｐゴシック" pitchFamily="34" charset="-128"/>
                <a:cs typeface="+mj-cs"/>
              </a:rPr>
            </a:br>
            <a:r>
              <a:rPr kumimoji="0" lang="es-CO" altLang="en-US" sz="1100" b="1" i="1" u="none" strike="noStrike" kern="1200" cap="none" spc="0" normalizeH="0" baseline="0" noProof="0" dirty="0">
                <a:ln>
                  <a:noFill/>
                </a:ln>
                <a:solidFill>
                  <a:srgbClr val="762344"/>
                </a:solidFill>
                <a:effectLst/>
                <a:uLnTx/>
                <a:uFillTx/>
                <a:latin typeface="Calibri" panose="020F0502020204030204"/>
                <a:ea typeface="ＭＳ Ｐゴシック" pitchFamily="34" charset="-128"/>
                <a:cs typeface="+mj-cs"/>
              </a:rPr>
              <a:t>Cifras expresadas en millones de pesos</a:t>
            </a:r>
            <a:endParaRPr kumimoji="0" lang="es-CO" sz="1100" b="1" i="0" u="none" strike="noStrike" kern="1200" cap="none" spc="0" normalizeH="0" baseline="0" noProof="0" dirty="0">
              <a:ln>
                <a:noFill/>
              </a:ln>
              <a:solidFill>
                <a:srgbClr val="762344"/>
              </a:solidFill>
              <a:effectLst/>
              <a:uLnTx/>
              <a:uFillTx/>
              <a:latin typeface="Calibri" panose="020F0502020204030204"/>
              <a:ea typeface="+mj-ea"/>
              <a:cs typeface="+mj-cs"/>
            </a:endParaRPr>
          </a:p>
        </p:txBody>
      </p:sp>
      <p:sp>
        <p:nvSpPr>
          <p:cNvPr id="7" name="Rectángulo redondeado 6"/>
          <p:cNvSpPr/>
          <p:nvPr/>
        </p:nvSpPr>
        <p:spPr>
          <a:xfrm>
            <a:off x="772839" y="5945779"/>
            <a:ext cx="6216338" cy="700835"/>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3" indent="0" algn="just" defTabSz="914400" rtl="0" eaLnBrk="1" fontAlgn="auto" latinLnBrk="0" hangingPunct="1">
              <a:lnSpc>
                <a:spcPct val="100000"/>
              </a:lnSpc>
              <a:spcBef>
                <a:spcPts val="0"/>
              </a:spcBef>
              <a:spcAft>
                <a:spcPts val="0"/>
              </a:spcAft>
              <a:buClrTx/>
              <a:buSzTx/>
              <a:buFontTx/>
              <a:buNone/>
              <a:tabLst/>
              <a:defRPr/>
            </a:pPr>
            <a:endPar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algn="just">
              <a:defRPr/>
            </a:pPr>
            <a:r>
              <a:rPr lang="es-CO" sz="1400" b="1" i="1" u="sng" dirty="0">
                <a:solidFill>
                  <a:srgbClr val="ED7D31">
                    <a:lumMod val="40000"/>
                    <a:lumOff val="60000"/>
                  </a:srgbClr>
                </a:solidFill>
              </a:rPr>
              <a:t>Lineamiento</a:t>
            </a:r>
            <a:r>
              <a:rPr lang="es-CO" sz="1400" b="1" i="1" dirty="0">
                <a:solidFill>
                  <a:srgbClr val="ED7D31">
                    <a:lumMod val="40000"/>
                    <a:lumOff val="60000"/>
                  </a:srgbClr>
                </a:solidFill>
              </a:rPr>
              <a:t>:  </a:t>
            </a:r>
            <a:r>
              <a:rPr lang="es-CO" sz="1400" i="1" dirty="0">
                <a:solidFill>
                  <a:prstClr val="white"/>
                </a:solidFill>
              </a:rPr>
              <a:t>Diversificar las inversiones del portafolio en diferentes entidades financieras que permitan ser más eficiente el portafolio de inversión en el mercado financiero nacional. OK!</a:t>
            </a:r>
            <a:endParaRPr lang="es-CO" sz="1400" i="1" dirty="0">
              <a:solidFill>
                <a:srgbClr val="70AD47">
                  <a:lumMod val="60000"/>
                  <a:lumOff val="40000"/>
                </a:srgbClr>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sp>
        <p:nvSpPr>
          <p:cNvPr id="8" name="Abrir llave 7"/>
          <p:cNvSpPr/>
          <p:nvPr/>
        </p:nvSpPr>
        <p:spPr>
          <a:xfrm>
            <a:off x="1212091" y="1306157"/>
            <a:ext cx="887642" cy="4112510"/>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 name="Conector angular 8"/>
          <p:cNvCxnSpPr>
            <a:stCxn id="8" idx="1"/>
          </p:cNvCxnSpPr>
          <p:nvPr/>
        </p:nvCxnSpPr>
        <p:spPr>
          <a:xfrm rot="10800000" flipH="1" flipV="1">
            <a:off x="1212091" y="3362412"/>
            <a:ext cx="495886" cy="2504876"/>
          </a:xfrm>
          <a:prstGeom prst="bentConnector4">
            <a:avLst>
              <a:gd name="adj1" fmla="val -46099"/>
              <a:gd name="adj2" fmla="val 91045"/>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2" name="Imagen 1">
            <a:extLst>
              <a:ext uri="{FF2B5EF4-FFF2-40B4-BE49-F238E27FC236}">
                <a16:creationId xmlns:a16="http://schemas.microsoft.com/office/drawing/2014/main" id="{E87D12A6-6328-4945-A2BE-66F8CFB70FCF}"/>
              </a:ext>
            </a:extLst>
          </p:cNvPr>
          <p:cNvPicPr>
            <a:picLocks noChangeAspect="1"/>
          </p:cNvPicPr>
          <p:nvPr/>
        </p:nvPicPr>
        <p:blipFill>
          <a:blip r:embed="rId2"/>
          <a:stretch>
            <a:fillRect/>
          </a:stretch>
        </p:blipFill>
        <p:spPr>
          <a:xfrm>
            <a:off x="2272825" y="1110057"/>
            <a:ext cx="7195778" cy="4961251"/>
          </a:xfrm>
          <a:prstGeom prst="rect">
            <a:avLst/>
          </a:prstGeom>
        </p:spPr>
      </p:pic>
    </p:spTree>
    <p:extLst>
      <p:ext uri="{BB962C8B-B14F-4D97-AF65-F5344CB8AC3E}">
        <p14:creationId xmlns:p14="http://schemas.microsoft.com/office/powerpoint/2010/main" val="1132680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25979" y="85117"/>
            <a:ext cx="9673363" cy="1621182"/>
          </a:xfrm>
        </p:spPr>
        <p:txBody>
          <a:bodyPr>
            <a:normAutofit/>
          </a:bodyPr>
          <a:lstStyle/>
          <a:p>
            <a:r>
              <a:rPr lang="es-CO" altLang="en-US" sz="3000" i="1" dirty="0">
                <a:solidFill>
                  <a:srgbClr val="762344"/>
                </a:solidFill>
                <a:ea typeface="ＭＳ Ｐゴシック" pitchFamily="34" charset="-128"/>
              </a:rPr>
              <a:t>COMPOSICIÓN POR SECTOR EMISOR Vs. LINEAMIENTOS FRL </a:t>
            </a:r>
            <a:endParaRPr lang="es-CO" sz="3000" i="1" dirty="0">
              <a:solidFill>
                <a:srgbClr val="762344"/>
              </a:solidFill>
              <a:ea typeface="ＭＳ Ｐゴシック" pitchFamily="34" charset="-128"/>
            </a:endParaRPr>
          </a:p>
        </p:txBody>
      </p:sp>
      <p:sp>
        <p:nvSpPr>
          <p:cNvPr id="5" name="Rectángulo redondeado 4"/>
          <p:cNvSpPr/>
          <p:nvPr/>
        </p:nvSpPr>
        <p:spPr>
          <a:xfrm>
            <a:off x="314068" y="1463092"/>
            <a:ext cx="7742346" cy="563975"/>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1" u="none" strike="noStrike" kern="1200" cap="none" spc="0" normalizeH="0" baseline="0" noProof="0" dirty="0">
                <a:ln>
                  <a:noFill/>
                </a:ln>
                <a:solidFill>
                  <a:prstClr val="white"/>
                </a:solidFill>
                <a:effectLst/>
                <a:uLnTx/>
                <a:uFillTx/>
                <a:latin typeface="Calibri" panose="020F0502020204030204"/>
                <a:ea typeface="+mn-ea"/>
                <a:cs typeface="+mn-cs"/>
              </a:rPr>
              <a:t>Al respecto Fiduprevisora S.A. informa que no tiene entidades matrices, subsidiarias o subordinadas en las cuales pueda  realizar inversiones a nombre del FRL.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sp>
        <p:nvSpPr>
          <p:cNvPr id="6" name="Rectángulo redondeado 5"/>
          <p:cNvSpPr/>
          <p:nvPr/>
        </p:nvSpPr>
        <p:spPr>
          <a:xfrm>
            <a:off x="478272" y="1124745"/>
            <a:ext cx="6410484" cy="282710"/>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3" indent="0" algn="ctr" defTabSz="914400" rtl="0" eaLnBrk="1" fontAlgn="auto" latinLnBrk="0" hangingPunct="1">
              <a:lnSpc>
                <a:spcPct val="100000"/>
              </a:lnSpc>
              <a:spcBef>
                <a:spcPts val="0"/>
              </a:spcBef>
              <a:spcAft>
                <a:spcPts val="0"/>
              </a:spcAft>
              <a:buClrTx/>
              <a:buSzTx/>
              <a:buFontTx/>
              <a:buNone/>
              <a:tabLst/>
              <a:defRPr/>
            </a:pPr>
            <a:endPar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0" marR="0" lvl="3" indent="0" algn="ctr" defTabSz="914400" rtl="0" eaLnBrk="1" fontAlgn="auto" latinLnBrk="0" hangingPunct="1">
              <a:lnSpc>
                <a:spcPct val="100000"/>
              </a:lnSpc>
              <a:spcBef>
                <a:spcPts val="0"/>
              </a:spcBef>
              <a:spcAft>
                <a:spcPts val="0"/>
              </a:spcAft>
              <a:buClrTx/>
              <a:buSzTx/>
              <a:buFontTx/>
              <a:buNone/>
              <a:tabLst/>
              <a:defRPr/>
            </a:pPr>
            <a:endPar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0" marR="0" lvl="3" indent="0" algn="l" defTabSz="914400" rtl="0" eaLnBrk="1" fontAlgn="auto" latinLnBrk="0" hangingPunct="1">
              <a:lnSpc>
                <a:spcPct val="100000"/>
              </a:lnSpc>
              <a:spcBef>
                <a:spcPts val="0"/>
              </a:spcBef>
              <a:spcAft>
                <a:spcPts val="0"/>
              </a:spcAft>
              <a:buClrTx/>
              <a:buSzTx/>
              <a:buFontTx/>
              <a:buNone/>
              <a:tabLst/>
              <a:defRPr/>
            </a:pPr>
            <a:r>
              <a:rPr kumimoji="0" lang="es-CO" sz="1400" b="1" i="1" u="sng"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Lineamiento</a:t>
            </a:r>
            <a:r>
              <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  Abstenerse de realizar inversiones en entidades matrices, filiales…</a:t>
            </a:r>
            <a:r>
              <a:rPr kumimoji="0" lang="es-CO" sz="1400" b="1" i="1" u="none" strike="noStrike" kern="1200" cap="none" spc="0" normalizeH="0" baseline="0" noProof="0" dirty="0" err="1">
                <a:ln>
                  <a:noFill/>
                </a:ln>
                <a:solidFill>
                  <a:srgbClr val="ED7D31">
                    <a:lumMod val="40000"/>
                    <a:lumOff val="60000"/>
                  </a:srgbClr>
                </a:solidFill>
                <a:effectLst/>
                <a:uLnTx/>
                <a:uFillTx/>
                <a:latin typeface="Calibri" panose="020F0502020204030204"/>
                <a:ea typeface="+mn-ea"/>
                <a:cs typeface="+mn-cs"/>
              </a:rPr>
              <a:t>etc</a:t>
            </a:r>
            <a:endPar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pic>
        <p:nvPicPr>
          <p:cNvPr id="8" name="Imagen 7"/>
          <p:cNvPicPr>
            <a:picLocks noChangeAspect="1"/>
          </p:cNvPicPr>
          <p:nvPr/>
        </p:nvPicPr>
        <p:blipFill>
          <a:blip r:embed="rId2"/>
          <a:stretch>
            <a:fillRect/>
          </a:stretch>
        </p:blipFill>
        <p:spPr>
          <a:xfrm>
            <a:off x="7033605" y="1002472"/>
            <a:ext cx="365541" cy="432801"/>
          </a:xfrm>
          <a:prstGeom prst="rect">
            <a:avLst/>
          </a:prstGeom>
        </p:spPr>
      </p:pic>
      <p:sp>
        <p:nvSpPr>
          <p:cNvPr id="9" name="Rectángulo redondeado 8"/>
          <p:cNvSpPr/>
          <p:nvPr/>
        </p:nvSpPr>
        <p:spPr>
          <a:xfrm>
            <a:off x="3413457" y="2651986"/>
            <a:ext cx="8413002" cy="563975"/>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400" b="0" i="1" u="none" strike="noStrike" kern="1200" cap="none" spc="0" normalizeH="0" baseline="0" noProof="0" dirty="0">
                <a:ln>
                  <a:noFill/>
                </a:ln>
                <a:solidFill>
                  <a:prstClr val="white"/>
                </a:solidFill>
                <a:effectLst/>
                <a:uLnTx/>
                <a:uFillTx/>
                <a:latin typeface="Calibri" panose="020F0502020204030204"/>
                <a:ea typeface="+mn-ea"/>
                <a:cs typeface="+mn-cs"/>
              </a:rPr>
              <a:t>El 100% de las inversiones en el Portafolio se han realizado en emisores debidamente vigilados por la Superintendencia Financiera de Colombia</a:t>
            </a:r>
            <a:r>
              <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pic>
        <p:nvPicPr>
          <p:cNvPr id="11" name="Imagen 10"/>
          <p:cNvPicPr>
            <a:picLocks noChangeAspect="1"/>
          </p:cNvPicPr>
          <p:nvPr/>
        </p:nvPicPr>
        <p:blipFill>
          <a:blip r:embed="rId2"/>
          <a:stretch>
            <a:fillRect/>
          </a:stretch>
        </p:blipFill>
        <p:spPr>
          <a:xfrm>
            <a:off x="11582285" y="2180516"/>
            <a:ext cx="365541" cy="432801"/>
          </a:xfrm>
          <a:prstGeom prst="rect">
            <a:avLst/>
          </a:prstGeom>
        </p:spPr>
      </p:pic>
      <p:sp>
        <p:nvSpPr>
          <p:cNvPr id="15" name="Rectángulo redondeado 14"/>
          <p:cNvSpPr/>
          <p:nvPr/>
        </p:nvSpPr>
        <p:spPr>
          <a:xfrm>
            <a:off x="5089622" y="2168727"/>
            <a:ext cx="6410484" cy="402254"/>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3" indent="0" algn="ctr" defTabSz="914400" rtl="0" eaLnBrk="1" fontAlgn="auto" latinLnBrk="0" hangingPunct="1">
              <a:lnSpc>
                <a:spcPct val="100000"/>
              </a:lnSpc>
              <a:spcBef>
                <a:spcPts val="0"/>
              </a:spcBef>
              <a:spcAft>
                <a:spcPts val="0"/>
              </a:spcAft>
              <a:buClrTx/>
              <a:buSzTx/>
              <a:buFontTx/>
              <a:buNone/>
              <a:tabLst/>
              <a:defRPr/>
            </a:pPr>
            <a:endPar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0" marR="0" lvl="3" indent="0" algn="l" defTabSz="914400" rtl="0" eaLnBrk="1" fontAlgn="auto" latinLnBrk="0" hangingPunct="1">
              <a:lnSpc>
                <a:spcPct val="100000"/>
              </a:lnSpc>
              <a:spcBef>
                <a:spcPts val="0"/>
              </a:spcBef>
              <a:spcAft>
                <a:spcPts val="0"/>
              </a:spcAft>
              <a:buClrTx/>
              <a:buSzTx/>
              <a:buFontTx/>
              <a:buNone/>
              <a:tabLst/>
              <a:defRPr/>
            </a:pPr>
            <a:r>
              <a:rPr kumimoji="0" lang="es-CO" sz="1400" b="1" i="1" u="sng"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Lineamiento</a:t>
            </a:r>
            <a:r>
              <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 </a:t>
            </a:r>
            <a:r>
              <a:rPr kumimoji="0" lang="es-CO" sz="1400" b="0" i="1" u="none" strike="noStrike" kern="1200" cap="none" spc="0" normalizeH="0" baseline="0" noProof="0" dirty="0">
                <a:ln>
                  <a:noFill/>
                </a:ln>
                <a:solidFill>
                  <a:prstClr val="white"/>
                </a:solidFill>
                <a:effectLst/>
                <a:uLnTx/>
                <a:uFillTx/>
                <a:latin typeface="Calibri" panose="020F0502020204030204"/>
                <a:ea typeface="+mn-ea"/>
                <a:cs typeface="+mn-cs"/>
              </a:rPr>
              <a:t>Garantizar que no se invertirá en títulos emitidos por entidades no vigiladas por la Superintendencia Financiera de Colombia</a:t>
            </a: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sp>
        <p:nvSpPr>
          <p:cNvPr id="3" name="Rectángulo 2"/>
          <p:cNvSpPr/>
          <p:nvPr/>
        </p:nvSpPr>
        <p:spPr>
          <a:xfrm>
            <a:off x="-164758" y="3389101"/>
            <a:ext cx="11417643" cy="587853"/>
          </a:xfrm>
          <a:prstGeom prst="rect">
            <a:avLst/>
          </a:prstGeom>
        </p:spPr>
        <p:txBody>
          <a:bodyPr wrap="square">
            <a:spAutoFit/>
          </a:bodyPr>
          <a:lstStyle/>
          <a:p>
            <a:pPr marL="457200" marR="76200" lvl="0" indent="0" algn="just" defTabSz="914400" rtl="0" eaLnBrk="1" fontAlgn="auto" latinLnBrk="0" hangingPunct="1">
              <a:lnSpc>
                <a:spcPct val="115000"/>
              </a:lnSpc>
              <a:spcBef>
                <a:spcPts val="0"/>
              </a:spcBef>
              <a:spcAft>
                <a:spcPts val="0"/>
              </a:spcAft>
              <a:buClrTx/>
              <a:buSzTx/>
              <a:buFontTx/>
              <a:buNone/>
              <a:tabLst/>
              <a:defRPr/>
            </a:pPr>
            <a:r>
              <a:rPr kumimoji="0" lang="es-CO" sz="14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Es de resaltar que en “vista” se mantienen recursos en cuentas bancarias de entidades debidamente vigiladas por la Superintendencia Financiera de Colombia y cuentan con calificaciones AAA (o su equivalente para el C.P), como lo son los Bancos BBVA, Agrario, </a:t>
            </a:r>
            <a:r>
              <a:rPr kumimoji="0" lang="es-CO" sz="1400" b="1" i="1"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Sudameris</a:t>
            </a:r>
            <a:r>
              <a:rPr kumimoji="0" lang="es-CO" sz="14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y Bogotá.</a:t>
            </a:r>
          </a:p>
        </p:txBody>
      </p:sp>
      <p:sp>
        <p:nvSpPr>
          <p:cNvPr id="16" name="Rectángulo redondeado 15"/>
          <p:cNvSpPr/>
          <p:nvPr/>
        </p:nvSpPr>
        <p:spPr>
          <a:xfrm>
            <a:off x="325979" y="3340602"/>
            <a:ext cx="10789925" cy="718068"/>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17" name="Rectángulo redondeado 16"/>
          <p:cNvSpPr/>
          <p:nvPr/>
        </p:nvSpPr>
        <p:spPr>
          <a:xfrm>
            <a:off x="3413457" y="4672922"/>
            <a:ext cx="8460165" cy="563975"/>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lvl="0">
              <a:defRPr/>
            </a:pPr>
            <a:r>
              <a:rPr lang="es-CO" sz="1400" dirty="0">
                <a:solidFill>
                  <a:prstClr val="white"/>
                </a:solidFill>
              </a:rPr>
              <a:t>Para el corte del mes de abril de 2022, por Grupo Económico consolidado el Portafolio cuenta con una participación del 21.80%.</a:t>
            </a:r>
            <a:endParaRPr lang="es-CO" sz="1400" i="1" dirty="0">
              <a:solidFill>
                <a:srgbClr val="ED7D31">
                  <a:lumMod val="40000"/>
                  <a:lumOff val="60000"/>
                </a:srgbClr>
              </a:solidFill>
            </a:endParaRPr>
          </a:p>
        </p:txBody>
      </p:sp>
      <p:sp>
        <p:nvSpPr>
          <p:cNvPr id="19" name="Rectángulo redondeado 18"/>
          <p:cNvSpPr/>
          <p:nvPr/>
        </p:nvSpPr>
        <p:spPr>
          <a:xfrm>
            <a:off x="3596540" y="4058670"/>
            <a:ext cx="8093998" cy="478944"/>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3" indent="0" algn="l" defTabSz="914400" rtl="0" eaLnBrk="1" fontAlgn="auto" latinLnBrk="0" hangingPunct="1">
              <a:lnSpc>
                <a:spcPct val="100000"/>
              </a:lnSpc>
              <a:spcBef>
                <a:spcPts val="0"/>
              </a:spcBef>
              <a:spcAft>
                <a:spcPts val="0"/>
              </a:spcAft>
              <a:buClrTx/>
              <a:buSzTx/>
              <a:buFontTx/>
              <a:buNone/>
              <a:tabLst/>
              <a:defRPr/>
            </a:pPr>
            <a:endParaRPr kumimoji="0" lang="es-CO" sz="1400" b="1" i="1" u="sng"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0" marR="0" lvl="3" indent="0" algn="l" defTabSz="914400" rtl="0" eaLnBrk="1" fontAlgn="auto" latinLnBrk="0" hangingPunct="1">
              <a:lnSpc>
                <a:spcPct val="100000"/>
              </a:lnSpc>
              <a:spcBef>
                <a:spcPts val="0"/>
              </a:spcBef>
              <a:spcAft>
                <a:spcPts val="0"/>
              </a:spcAft>
              <a:buClrTx/>
              <a:buSzTx/>
              <a:buFontTx/>
              <a:buNone/>
              <a:tabLst/>
              <a:defRPr/>
            </a:pPr>
            <a:r>
              <a:rPr kumimoji="0" lang="es-CO" sz="1400" b="1" i="1" u="sng"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Lineamiento</a:t>
            </a:r>
            <a:r>
              <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 </a:t>
            </a:r>
            <a:r>
              <a:rPr kumimoji="0" lang="es-CO" sz="1400" b="0" i="1" u="none" strike="noStrike" kern="1200" cap="none" spc="0" normalizeH="0" baseline="0" noProof="0" dirty="0">
                <a:ln>
                  <a:noFill/>
                </a:ln>
                <a:solidFill>
                  <a:prstClr val="white"/>
                </a:solidFill>
                <a:effectLst/>
                <a:uLnTx/>
                <a:uFillTx/>
                <a:latin typeface="Calibri" panose="020F0502020204030204"/>
                <a:ea typeface="+mn-ea"/>
                <a:cs typeface="+mn-cs"/>
              </a:rPr>
              <a:t> Garantizar que NO se invertirá por Grupo Económico un porcentaje superior al 30% del valor del portafolio, o lo que la normatividad vigente permita, previa aprobación del Ministerio del Trabajo</a:t>
            </a:r>
            <a:r>
              <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i="1" dirty="0">
                <a:solidFill>
                  <a:srgbClr val="ED7D31">
                    <a:lumMod val="40000"/>
                    <a:lumOff val="60000"/>
                  </a:srgbClr>
                </a:solidFill>
                <a:latin typeface="Calibri" panose="020F0502020204030204"/>
              </a:rPr>
              <a:t>5</a:t>
            </a:r>
            <a:r>
              <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                                                                       </a:t>
            </a:r>
          </a:p>
        </p:txBody>
      </p:sp>
      <p:sp>
        <p:nvSpPr>
          <p:cNvPr id="20" name="Rectángulo redondeado 19"/>
          <p:cNvSpPr/>
          <p:nvPr/>
        </p:nvSpPr>
        <p:spPr>
          <a:xfrm>
            <a:off x="262242" y="5372205"/>
            <a:ext cx="7624754" cy="345913"/>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3" indent="0" algn="ctr" defTabSz="914400" rtl="0" eaLnBrk="1" fontAlgn="auto" latinLnBrk="0" hangingPunct="1">
              <a:lnSpc>
                <a:spcPct val="100000"/>
              </a:lnSpc>
              <a:spcBef>
                <a:spcPts val="0"/>
              </a:spcBef>
              <a:spcAft>
                <a:spcPts val="0"/>
              </a:spcAft>
              <a:buClrTx/>
              <a:buSzTx/>
              <a:buFontTx/>
              <a:buNone/>
              <a:tabLst/>
              <a:defRPr/>
            </a:pPr>
            <a:endPar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0" marR="0" lvl="3" indent="0" algn="l" defTabSz="914400" rtl="0" eaLnBrk="1" fontAlgn="auto" latinLnBrk="0" hangingPunct="1">
              <a:lnSpc>
                <a:spcPct val="100000"/>
              </a:lnSpc>
              <a:spcBef>
                <a:spcPts val="0"/>
              </a:spcBef>
              <a:spcAft>
                <a:spcPts val="0"/>
              </a:spcAft>
              <a:buClrTx/>
              <a:buSzTx/>
              <a:buFontTx/>
              <a:buNone/>
              <a:tabLst/>
              <a:defRPr/>
            </a:pPr>
            <a:r>
              <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   </a:t>
            </a:r>
            <a:r>
              <a:rPr kumimoji="0" lang="es-CO" sz="1400" b="1" i="1" u="sng"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Lineamiento</a:t>
            </a:r>
            <a:r>
              <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 </a:t>
            </a:r>
            <a:r>
              <a:rPr kumimoji="0" lang="es-CO" sz="1400" b="0" i="1" u="none" strike="noStrike" kern="1200" cap="none" spc="0" normalizeH="0" baseline="0" noProof="0" dirty="0">
                <a:ln>
                  <a:noFill/>
                </a:ln>
                <a:solidFill>
                  <a:prstClr val="white"/>
                </a:solidFill>
                <a:effectLst/>
                <a:uLnTx/>
                <a:uFillTx/>
                <a:latin typeface="Calibri" panose="020F0502020204030204"/>
                <a:ea typeface="+mn-ea"/>
                <a:cs typeface="+mn-cs"/>
              </a:rPr>
              <a:t> Garantizar que NO se invertirá</a:t>
            </a:r>
            <a:r>
              <a:rPr kumimoji="0" lang="es-CO" sz="1400" b="0" i="0" u="none" strike="noStrike" kern="1200" cap="none" spc="0" normalizeH="0" baseline="0" noProof="0" dirty="0">
                <a:ln>
                  <a:noFill/>
                </a:ln>
                <a:solidFill>
                  <a:prstClr val="white"/>
                </a:solidFill>
                <a:effectLst/>
                <a:uLnTx/>
                <a:uFillTx/>
                <a:latin typeface="Calibri" panose="020F0502020204030204"/>
                <a:ea typeface="+mn-ea"/>
                <a:cs typeface="+mn-cs"/>
              </a:rPr>
              <a:t> en títulos de renta variable, de participación o BOCEAS.</a:t>
            </a: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                                                                       </a:t>
            </a:r>
          </a:p>
        </p:txBody>
      </p:sp>
      <p:sp>
        <p:nvSpPr>
          <p:cNvPr id="21" name="Rectángulo redondeado 20"/>
          <p:cNvSpPr/>
          <p:nvPr/>
        </p:nvSpPr>
        <p:spPr>
          <a:xfrm>
            <a:off x="144650" y="5777544"/>
            <a:ext cx="7890300" cy="563975"/>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lvl="0">
              <a:defRPr/>
            </a:pPr>
            <a:r>
              <a:rPr lang="es-CO" sz="1400" dirty="0">
                <a:solidFill>
                  <a:prstClr val="white"/>
                </a:solidFill>
              </a:rPr>
              <a:t>El Portafolio de inversiones durante el mes de abril de 2022, no tuvo posiciones en títulos en renta variable; el 100% de sus inversiones se realizaron en renta fija local.</a:t>
            </a:r>
          </a:p>
        </p:txBody>
      </p:sp>
      <p:pic>
        <p:nvPicPr>
          <p:cNvPr id="22" name="Imagen 21"/>
          <p:cNvPicPr>
            <a:picLocks noChangeAspect="1"/>
          </p:cNvPicPr>
          <p:nvPr/>
        </p:nvPicPr>
        <p:blipFill>
          <a:blip r:embed="rId2"/>
          <a:stretch>
            <a:fillRect/>
          </a:stretch>
        </p:blipFill>
        <p:spPr>
          <a:xfrm>
            <a:off x="7936922" y="5344743"/>
            <a:ext cx="365541" cy="432801"/>
          </a:xfrm>
          <a:prstGeom prst="rect">
            <a:avLst/>
          </a:prstGeom>
        </p:spPr>
      </p:pic>
      <p:pic>
        <p:nvPicPr>
          <p:cNvPr id="18" name="Imagen 17"/>
          <p:cNvPicPr>
            <a:picLocks noChangeAspect="1"/>
          </p:cNvPicPr>
          <p:nvPr/>
        </p:nvPicPr>
        <p:blipFill>
          <a:blip r:embed="rId2"/>
          <a:stretch>
            <a:fillRect/>
          </a:stretch>
        </p:blipFill>
        <p:spPr>
          <a:xfrm>
            <a:off x="3138382" y="4133334"/>
            <a:ext cx="365541" cy="432801"/>
          </a:xfrm>
          <a:prstGeom prst="rect">
            <a:avLst/>
          </a:prstGeom>
        </p:spPr>
      </p:pic>
    </p:spTree>
    <p:extLst>
      <p:ext uri="{BB962C8B-B14F-4D97-AF65-F5344CB8AC3E}">
        <p14:creationId xmlns:p14="http://schemas.microsoft.com/office/powerpoint/2010/main" val="940659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61867" y="846409"/>
            <a:ext cx="9893229" cy="852789"/>
          </a:xfrm>
        </p:spPr>
        <p:txBody>
          <a:bodyPr>
            <a:noAutofit/>
          </a:bodyPr>
          <a:lstStyle/>
          <a:p>
            <a:pPr algn="l"/>
            <a:r>
              <a:rPr lang="es-ES" altLang="es-ES" sz="3000" i="1" dirty="0">
                <a:solidFill>
                  <a:srgbClr val="762344"/>
                </a:solidFill>
              </a:rPr>
              <a:t>COMPOSICIÓN PORTAFOLIO POR TIPO DE CALIFICACIÓN FRL</a:t>
            </a:r>
            <a:br>
              <a:rPr lang="es-ES" altLang="es-ES" sz="3000" i="1" dirty="0">
                <a:solidFill>
                  <a:srgbClr val="762344"/>
                </a:solidFill>
              </a:rPr>
            </a:br>
            <a:r>
              <a:rPr lang="es-CO" altLang="en-US" sz="1000" i="1" dirty="0">
                <a:solidFill>
                  <a:srgbClr val="762344"/>
                </a:solidFill>
                <a:ea typeface="ＭＳ Ｐゴシック" pitchFamily="34" charset="-128"/>
              </a:rPr>
              <a:t>Cifras expresadas en millones de pesos</a:t>
            </a:r>
            <a:br>
              <a:rPr lang="es-CO" sz="3200" dirty="0">
                <a:solidFill>
                  <a:srgbClr val="762344"/>
                </a:solidFill>
              </a:rPr>
            </a:br>
            <a:endParaRPr lang="es-CO" sz="3000" i="1" dirty="0">
              <a:solidFill>
                <a:srgbClr val="762344"/>
              </a:solidFill>
            </a:endParaRPr>
          </a:p>
        </p:txBody>
      </p:sp>
      <p:sp>
        <p:nvSpPr>
          <p:cNvPr id="9" name="Rectángulo redondeado 8"/>
          <p:cNvSpPr/>
          <p:nvPr/>
        </p:nvSpPr>
        <p:spPr>
          <a:xfrm>
            <a:off x="737737" y="6119949"/>
            <a:ext cx="10795330" cy="480674"/>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lvl="0" algn="ctr">
              <a:defRPr/>
            </a:pPr>
            <a:r>
              <a:rPr lang="es-CO" sz="1400" i="1" dirty="0">
                <a:solidFill>
                  <a:srgbClr val="ED7D31">
                    <a:lumMod val="40000"/>
                    <a:lumOff val="60000"/>
                  </a:srgbClr>
                </a:solidFill>
              </a:rPr>
              <a:t>Durante el mes de abr/22 el 100% de las inversiones del Portafolio se encontraron registradas con la máxima calificación crediticia en el mercado, tanto para el largo como para el corto plazo, conforme a la escala de calificaciones publicada por la Superintendencia Financiera de Colombia.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sp>
        <p:nvSpPr>
          <p:cNvPr id="10" name="Rectángulo redondeado 9"/>
          <p:cNvSpPr/>
          <p:nvPr/>
        </p:nvSpPr>
        <p:spPr>
          <a:xfrm>
            <a:off x="394193" y="5824119"/>
            <a:ext cx="4839980" cy="248657"/>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3" indent="0" algn="ctr" defTabSz="914400" rtl="0" eaLnBrk="1" fontAlgn="auto" latinLnBrk="0" hangingPunct="1">
              <a:lnSpc>
                <a:spcPct val="100000"/>
              </a:lnSpc>
              <a:spcBef>
                <a:spcPts val="0"/>
              </a:spcBef>
              <a:spcAft>
                <a:spcPts val="0"/>
              </a:spcAft>
              <a:buClrTx/>
              <a:buSzTx/>
              <a:buFontTx/>
              <a:buNone/>
              <a:tabLst/>
              <a:defRPr/>
            </a:pPr>
            <a:endPar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0" marR="0" lvl="3" indent="0" algn="ctr" defTabSz="914400" rtl="0" eaLnBrk="1" fontAlgn="auto" latinLnBrk="0" hangingPunct="1">
              <a:lnSpc>
                <a:spcPct val="100000"/>
              </a:lnSpc>
              <a:spcBef>
                <a:spcPts val="0"/>
              </a:spcBef>
              <a:spcAft>
                <a:spcPts val="0"/>
              </a:spcAft>
              <a:buClrTx/>
              <a:buSzTx/>
              <a:buFontTx/>
              <a:buNone/>
              <a:tabLst/>
              <a:defRPr/>
            </a:pPr>
            <a:endPar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0" marR="0" lvl="3" indent="0" algn="ctr" defTabSz="914400" rtl="0" eaLnBrk="1" fontAlgn="auto" latinLnBrk="0" hangingPunct="1">
              <a:lnSpc>
                <a:spcPct val="100000"/>
              </a:lnSpc>
              <a:spcBef>
                <a:spcPts val="0"/>
              </a:spcBef>
              <a:spcAft>
                <a:spcPts val="0"/>
              </a:spcAft>
              <a:buClrTx/>
              <a:buSzTx/>
              <a:buFontTx/>
              <a:buNone/>
              <a:tabLst/>
              <a:defRPr/>
            </a:pPr>
            <a:r>
              <a:rPr kumimoji="0" lang="es-CO" sz="1400" b="1" i="1" u="sng"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Lineamiento</a:t>
            </a:r>
            <a:r>
              <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  Invertir en títulos de emisores calificados AAA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pic>
        <p:nvPicPr>
          <p:cNvPr id="11" name="Imagen 10"/>
          <p:cNvPicPr>
            <a:picLocks noChangeAspect="1"/>
          </p:cNvPicPr>
          <p:nvPr/>
        </p:nvPicPr>
        <p:blipFill>
          <a:blip r:embed="rId2"/>
          <a:stretch>
            <a:fillRect/>
          </a:stretch>
        </p:blipFill>
        <p:spPr>
          <a:xfrm>
            <a:off x="5284663" y="5685026"/>
            <a:ext cx="365541" cy="432801"/>
          </a:xfrm>
          <a:prstGeom prst="rect">
            <a:avLst/>
          </a:prstGeom>
        </p:spPr>
      </p:pic>
      <p:sp>
        <p:nvSpPr>
          <p:cNvPr id="3" name="Rectángulo 2"/>
          <p:cNvSpPr/>
          <p:nvPr/>
        </p:nvSpPr>
        <p:spPr>
          <a:xfrm>
            <a:off x="4994874" y="1600200"/>
            <a:ext cx="5246765"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Imagen 4">
            <a:extLst>
              <a:ext uri="{FF2B5EF4-FFF2-40B4-BE49-F238E27FC236}">
                <a16:creationId xmlns:a16="http://schemas.microsoft.com/office/drawing/2014/main" id="{1E954E19-877D-41C2-9AE6-05909E3A2FC1}"/>
              </a:ext>
            </a:extLst>
          </p:cNvPr>
          <p:cNvPicPr>
            <a:picLocks noChangeAspect="1"/>
          </p:cNvPicPr>
          <p:nvPr/>
        </p:nvPicPr>
        <p:blipFill>
          <a:blip r:embed="rId3"/>
          <a:stretch>
            <a:fillRect/>
          </a:stretch>
        </p:blipFill>
        <p:spPr>
          <a:xfrm>
            <a:off x="880494" y="2500162"/>
            <a:ext cx="6960620" cy="3111173"/>
          </a:xfrm>
          <a:prstGeom prst="rect">
            <a:avLst/>
          </a:prstGeom>
        </p:spPr>
      </p:pic>
      <p:pic>
        <p:nvPicPr>
          <p:cNvPr id="7" name="Imagen 6">
            <a:extLst>
              <a:ext uri="{FF2B5EF4-FFF2-40B4-BE49-F238E27FC236}">
                <a16:creationId xmlns:a16="http://schemas.microsoft.com/office/drawing/2014/main" id="{861E36C3-D1D7-45D7-835A-6E8FC7486A72}"/>
              </a:ext>
            </a:extLst>
          </p:cNvPr>
          <p:cNvPicPr>
            <a:picLocks noChangeAspect="1"/>
          </p:cNvPicPr>
          <p:nvPr/>
        </p:nvPicPr>
        <p:blipFill>
          <a:blip r:embed="rId4"/>
          <a:stretch>
            <a:fillRect/>
          </a:stretch>
        </p:blipFill>
        <p:spPr>
          <a:xfrm>
            <a:off x="6321287" y="1315608"/>
            <a:ext cx="4916557" cy="1374583"/>
          </a:xfrm>
          <a:prstGeom prst="rect">
            <a:avLst/>
          </a:prstGeom>
        </p:spPr>
      </p:pic>
    </p:spTree>
    <p:extLst>
      <p:ext uri="{BB962C8B-B14F-4D97-AF65-F5344CB8AC3E}">
        <p14:creationId xmlns:p14="http://schemas.microsoft.com/office/powerpoint/2010/main" val="830008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88005" y="370317"/>
            <a:ext cx="6180786" cy="1042847"/>
          </a:xfrm>
        </p:spPr>
        <p:txBody>
          <a:bodyPr>
            <a:normAutofit/>
          </a:bodyPr>
          <a:lstStyle/>
          <a:p>
            <a:r>
              <a:rPr lang="es-CO" sz="4000" b="1" dirty="0"/>
              <a:t>AGENDA DEL COMITÉ</a:t>
            </a:r>
          </a:p>
        </p:txBody>
      </p:sp>
      <p:sp>
        <p:nvSpPr>
          <p:cNvPr id="5" name="Título 1"/>
          <p:cNvSpPr txBox="1">
            <a:spLocks/>
          </p:cNvSpPr>
          <p:nvPr/>
        </p:nvSpPr>
        <p:spPr>
          <a:xfrm>
            <a:off x="2512656" y="1413164"/>
            <a:ext cx="6180786"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500" b="0" i="0" kern="1200">
                <a:solidFill>
                  <a:srgbClr val="762344"/>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CO" sz="3500" b="0" i="0" u="none" strike="noStrike" kern="1200" cap="none" spc="0" normalizeH="0" baseline="0" noProof="0" dirty="0">
                <a:ln>
                  <a:noFill/>
                </a:ln>
                <a:solidFill>
                  <a:srgbClr val="762344"/>
                </a:solidFill>
                <a:effectLst/>
                <a:uLnTx/>
                <a:uFillTx/>
                <a:latin typeface="Calibri" panose="020F0502020204030204"/>
                <a:ea typeface="+mj-ea"/>
                <a:cs typeface="+mj-cs"/>
              </a:rPr>
              <a:t>ORDEN DEL DÍA</a:t>
            </a:r>
          </a:p>
        </p:txBody>
      </p:sp>
      <p:sp>
        <p:nvSpPr>
          <p:cNvPr id="6" name="Rectángulo 5"/>
          <p:cNvSpPr/>
          <p:nvPr/>
        </p:nvSpPr>
        <p:spPr>
          <a:xfrm>
            <a:off x="3047999" y="2690336"/>
            <a:ext cx="7212281"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srgbClr val="660033"/>
                </a:solidFill>
                <a:effectLst/>
                <a:uLnTx/>
                <a:uFillTx/>
                <a:latin typeface="Calibri" panose="020F0502020204030204"/>
                <a:ea typeface="+mn-ea"/>
                <a:cs typeface="+mn-cs"/>
              </a:rPr>
              <a:t>Verificación del Quórum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srgbClr val="660033"/>
                </a:solidFill>
                <a:effectLst/>
                <a:uLnTx/>
                <a:uFillTx/>
                <a:latin typeface="Calibri" panose="020F0502020204030204"/>
                <a:ea typeface="+mn-ea"/>
                <a:cs typeface="+mn-cs"/>
              </a:rPr>
              <a:t>Presentación económica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srgbClr val="660033"/>
                </a:solidFill>
                <a:effectLst/>
                <a:uLnTx/>
                <a:uFillTx/>
                <a:latin typeface="Calibri" panose="020F0502020204030204"/>
                <a:ea typeface="+mn-ea"/>
                <a:cs typeface="+mn-cs"/>
              </a:rPr>
              <a:t>Presentación composición del portafolio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srgbClr val="660033"/>
                </a:solidFill>
                <a:effectLst/>
                <a:uLnTx/>
                <a:uFillTx/>
                <a:latin typeface="Calibri" panose="020F0502020204030204"/>
                <a:ea typeface="+mn-ea"/>
                <a:cs typeface="+mn-cs"/>
              </a:rPr>
              <a:t>Presentación interventoría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srgbClr val="660033"/>
                </a:solidFill>
                <a:effectLst/>
                <a:uLnTx/>
                <a:uFillTx/>
                <a:latin typeface="Calibri" panose="020F0502020204030204"/>
                <a:ea typeface="+mn-ea"/>
                <a:cs typeface="+mn-cs"/>
              </a:rPr>
              <a:t>Propuestas y varios</a:t>
            </a:r>
          </a:p>
        </p:txBody>
      </p:sp>
    </p:spTree>
    <p:extLst>
      <p:ext uri="{BB962C8B-B14F-4D97-AF65-F5344CB8AC3E}">
        <p14:creationId xmlns:p14="http://schemas.microsoft.com/office/powerpoint/2010/main" val="2475019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3"/>
          <p:cNvSpPr>
            <a:spLocks noGrp="1"/>
          </p:cNvSpPr>
          <p:nvPr>
            <p:ph type="title"/>
          </p:nvPr>
        </p:nvSpPr>
        <p:spPr>
          <a:xfrm>
            <a:off x="1322076" y="394063"/>
            <a:ext cx="10515600" cy="1325563"/>
          </a:xfrm>
        </p:spPr>
        <p:txBody>
          <a:bodyPr>
            <a:noAutofit/>
          </a:bodyPr>
          <a:lstStyle/>
          <a:p>
            <a:pPr algn="l"/>
            <a:r>
              <a:rPr lang="es-ES" altLang="es-ES" sz="3000" i="1" dirty="0">
                <a:solidFill>
                  <a:srgbClr val="762344"/>
                </a:solidFill>
                <a:ea typeface="ＭＳ Ｐゴシック" pitchFamily="34" charset="-128"/>
              </a:rPr>
              <a:t>COMPOSICIÓN PORTAFOLIO POR TIPO DE INVERSIÓN FRL</a:t>
            </a:r>
            <a:br>
              <a:rPr lang="es-ES" altLang="es-ES" sz="3000" i="1" dirty="0">
                <a:solidFill>
                  <a:srgbClr val="762344"/>
                </a:solidFill>
                <a:ea typeface="ＭＳ Ｐゴシック" pitchFamily="34" charset="-128"/>
              </a:rPr>
            </a:br>
            <a:r>
              <a:rPr lang="es-CO" altLang="en-US" sz="1000" i="1" dirty="0">
                <a:solidFill>
                  <a:srgbClr val="762344"/>
                </a:solidFill>
                <a:ea typeface="ＭＳ Ｐゴシック" pitchFamily="34" charset="-128"/>
              </a:rPr>
              <a:t>Cifras expresadas en millones de pesos</a:t>
            </a:r>
            <a:endParaRPr lang="es-CO" sz="1000" i="1" dirty="0">
              <a:solidFill>
                <a:srgbClr val="762344"/>
              </a:solidFill>
              <a:ea typeface="ＭＳ Ｐゴシック" pitchFamily="34" charset="-128"/>
            </a:endParaRPr>
          </a:p>
        </p:txBody>
      </p:sp>
      <p:pic>
        <p:nvPicPr>
          <p:cNvPr id="2" name="Imagen 1">
            <a:extLst>
              <a:ext uri="{FF2B5EF4-FFF2-40B4-BE49-F238E27FC236}">
                <a16:creationId xmlns:a16="http://schemas.microsoft.com/office/drawing/2014/main" id="{B141DCDE-C335-465E-BFB4-97A59BE9929B}"/>
              </a:ext>
            </a:extLst>
          </p:cNvPr>
          <p:cNvPicPr>
            <a:picLocks noChangeAspect="1"/>
          </p:cNvPicPr>
          <p:nvPr/>
        </p:nvPicPr>
        <p:blipFill>
          <a:blip r:embed="rId2"/>
          <a:stretch>
            <a:fillRect/>
          </a:stretch>
        </p:blipFill>
        <p:spPr>
          <a:xfrm>
            <a:off x="2252870" y="1450690"/>
            <a:ext cx="7035698" cy="3053957"/>
          </a:xfrm>
          <a:prstGeom prst="rect">
            <a:avLst/>
          </a:prstGeom>
        </p:spPr>
      </p:pic>
      <p:pic>
        <p:nvPicPr>
          <p:cNvPr id="3" name="Imagen 2">
            <a:extLst>
              <a:ext uri="{FF2B5EF4-FFF2-40B4-BE49-F238E27FC236}">
                <a16:creationId xmlns:a16="http://schemas.microsoft.com/office/drawing/2014/main" id="{84C6E6D6-CD7E-4CB1-AF41-F889411FAA52}"/>
              </a:ext>
            </a:extLst>
          </p:cNvPr>
          <p:cNvPicPr>
            <a:picLocks noChangeAspect="1"/>
          </p:cNvPicPr>
          <p:nvPr/>
        </p:nvPicPr>
        <p:blipFill>
          <a:blip r:embed="rId3"/>
          <a:stretch>
            <a:fillRect/>
          </a:stretch>
        </p:blipFill>
        <p:spPr>
          <a:xfrm>
            <a:off x="2827188" y="4586060"/>
            <a:ext cx="6140059" cy="1642500"/>
          </a:xfrm>
          <a:prstGeom prst="rect">
            <a:avLst/>
          </a:prstGeom>
        </p:spPr>
      </p:pic>
    </p:spTree>
    <p:extLst>
      <p:ext uri="{BB962C8B-B14F-4D97-AF65-F5344CB8AC3E}">
        <p14:creationId xmlns:p14="http://schemas.microsoft.com/office/powerpoint/2010/main" val="328362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97704" y="622094"/>
            <a:ext cx="11894711" cy="852789"/>
          </a:xfrm>
        </p:spPr>
        <p:txBody>
          <a:bodyPr>
            <a:noAutofit/>
          </a:bodyPr>
          <a:lstStyle/>
          <a:p>
            <a:pPr algn="l"/>
            <a:r>
              <a:rPr lang="es-ES" altLang="es-ES" sz="3000" i="1" dirty="0">
                <a:solidFill>
                  <a:srgbClr val="762344"/>
                </a:solidFill>
              </a:rPr>
              <a:t>COMPOSICIÓN PORTAFOLIO POR PLAZO AL VENCIMIENTO FRL</a:t>
            </a:r>
            <a:br>
              <a:rPr lang="es-ES" altLang="es-ES" sz="3000" i="1" dirty="0">
                <a:solidFill>
                  <a:srgbClr val="762344"/>
                </a:solidFill>
              </a:rPr>
            </a:br>
            <a:r>
              <a:rPr lang="es-CO" altLang="en-US" sz="1000" i="1" dirty="0">
                <a:solidFill>
                  <a:srgbClr val="762344"/>
                </a:solidFill>
                <a:ea typeface="ＭＳ Ｐゴシック" pitchFamily="34" charset="-128"/>
              </a:rPr>
              <a:t>Cifras expresadas en millones de pesos</a:t>
            </a:r>
            <a:endParaRPr lang="es-CO" sz="1000" i="1" dirty="0">
              <a:solidFill>
                <a:srgbClr val="762344"/>
              </a:solidFill>
            </a:endParaRPr>
          </a:p>
        </p:txBody>
      </p:sp>
      <p:pic>
        <p:nvPicPr>
          <p:cNvPr id="2" name="Imagen 1">
            <a:extLst>
              <a:ext uri="{FF2B5EF4-FFF2-40B4-BE49-F238E27FC236}">
                <a16:creationId xmlns:a16="http://schemas.microsoft.com/office/drawing/2014/main" id="{8BF4862B-12EA-4564-9A77-CB88EA1637B5}"/>
              </a:ext>
            </a:extLst>
          </p:cNvPr>
          <p:cNvPicPr>
            <a:picLocks noChangeAspect="1"/>
          </p:cNvPicPr>
          <p:nvPr/>
        </p:nvPicPr>
        <p:blipFill>
          <a:blip r:embed="rId2"/>
          <a:stretch>
            <a:fillRect/>
          </a:stretch>
        </p:blipFill>
        <p:spPr>
          <a:xfrm>
            <a:off x="2190336" y="1474883"/>
            <a:ext cx="7284968" cy="3208535"/>
          </a:xfrm>
          <a:prstGeom prst="rect">
            <a:avLst/>
          </a:prstGeom>
        </p:spPr>
      </p:pic>
      <p:pic>
        <p:nvPicPr>
          <p:cNvPr id="6" name="Imagen 5">
            <a:extLst>
              <a:ext uri="{FF2B5EF4-FFF2-40B4-BE49-F238E27FC236}">
                <a16:creationId xmlns:a16="http://schemas.microsoft.com/office/drawing/2014/main" id="{55880A94-D7BF-4354-84D7-F6FB5A4A46B7}"/>
              </a:ext>
            </a:extLst>
          </p:cNvPr>
          <p:cNvPicPr>
            <a:picLocks noChangeAspect="1"/>
          </p:cNvPicPr>
          <p:nvPr/>
        </p:nvPicPr>
        <p:blipFill>
          <a:blip r:embed="rId3"/>
          <a:stretch>
            <a:fillRect/>
          </a:stretch>
        </p:blipFill>
        <p:spPr>
          <a:xfrm>
            <a:off x="2762790" y="4810582"/>
            <a:ext cx="6140059" cy="1451250"/>
          </a:xfrm>
          <a:prstGeom prst="rect">
            <a:avLst/>
          </a:prstGeom>
        </p:spPr>
      </p:pic>
    </p:spTree>
    <p:extLst>
      <p:ext uri="{BB962C8B-B14F-4D97-AF65-F5344CB8AC3E}">
        <p14:creationId xmlns:p14="http://schemas.microsoft.com/office/powerpoint/2010/main" val="1907911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3"/>
          <p:cNvSpPr>
            <a:spLocks noGrp="1"/>
          </p:cNvSpPr>
          <p:nvPr>
            <p:ph type="title"/>
          </p:nvPr>
        </p:nvSpPr>
        <p:spPr>
          <a:xfrm>
            <a:off x="457816" y="710745"/>
            <a:ext cx="8274703" cy="852789"/>
          </a:xfrm>
        </p:spPr>
        <p:txBody>
          <a:bodyPr>
            <a:noAutofit/>
          </a:bodyPr>
          <a:lstStyle/>
          <a:p>
            <a:pPr algn="l"/>
            <a:r>
              <a:rPr lang="es-ES" altLang="es-ES" sz="3000" i="1" dirty="0">
                <a:solidFill>
                  <a:srgbClr val="762344"/>
                </a:solidFill>
              </a:rPr>
              <a:t>COMPOSICIÓN PORTAFOLIO POR INDICADOR FRL</a:t>
            </a:r>
            <a:br>
              <a:rPr lang="es-ES" altLang="es-ES" sz="3000" i="1" dirty="0">
                <a:solidFill>
                  <a:srgbClr val="762344"/>
                </a:solidFill>
              </a:rPr>
            </a:br>
            <a:r>
              <a:rPr lang="es-CO" altLang="en-US" sz="1000" i="1" dirty="0">
                <a:solidFill>
                  <a:srgbClr val="762344"/>
                </a:solidFill>
                <a:ea typeface="ＭＳ Ｐゴシック" pitchFamily="34" charset="-128"/>
              </a:rPr>
              <a:t>Cifras expresadas en millones de pesos</a:t>
            </a:r>
            <a:endParaRPr lang="es-CO" sz="1000" i="1" dirty="0">
              <a:solidFill>
                <a:srgbClr val="762344"/>
              </a:solidFill>
            </a:endParaRPr>
          </a:p>
        </p:txBody>
      </p:sp>
      <p:pic>
        <p:nvPicPr>
          <p:cNvPr id="3" name="Imagen 2">
            <a:extLst>
              <a:ext uri="{FF2B5EF4-FFF2-40B4-BE49-F238E27FC236}">
                <a16:creationId xmlns:a16="http://schemas.microsoft.com/office/drawing/2014/main" id="{3D8D3379-A089-4092-95B0-6491BE32230C}"/>
              </a:ext>
            </a:extLst>
          </p:cNvPr>
          <p:cNvPicPr>
            <a:picLocks noChangeAspect="1"/>
          </p:cNvPicPr>
          <p:nvPr/>
        </p:nvPicPr>
        <p:blipFill>
          <a:blip r:embed="rId2"/>
          <a:stretch>
            <a:fillRect/>
          </a:stretch>
        </p:blipFill>
        <p:spPr>
          <a:xfrm>
            <a:off x="3057438" y="4956947"/>
            <a:ext cx="6376540" cy="1665000"/>
          </a:xfrm>
          <a:prstGeom prst="rect">
            <a:avLst/>
          </a:prstGeom>
        </p:spPr>
      </p:pic>
      <p:pic>
        <p:nvPicPr>
          <p:cNvPr id="5" name="Imagen 4">
            <a:extLst>
              <a:ext uri="{FF2B5EF4-FFF2-40B4-BE49-F238E27FC236}">
                <a16:creationId xmlns:a16="http://schemas.microsoft.com/office/drawing/2014/main" id="{37FF68FB-EF65-4A35-9C5C-E7ADE21ED18C}"/>
              </a:ext>
            </a:extLst>
          </p:cNvPr>
          <p:cNvPicPr>
            <a:picLocks noChangeAspect="1"/>
          </p:cNvPicPr>
          <p:nvPr/>
        </p:nvPicPr>
        <p:blipFill>
          <a:blip r:embed="rId3"/>
          <a:stretch>
            <a:fillRect/>
          </a:stretch>
        </p:blipFill>
        <p:spPr>
          <a:xfrm>
            <a:off x="3057438" y="1563534"/>
            <a:ext cx="6517649" cy="3099800"/>
          </a:xfrm>
          <a:prstGeom prst="rect">
            <a:avLst/>
          </a:prstGeom>
        </p:spPr>
      </p:pic>
    </p:spTree>
    <p:extLst>
      <p:ext uri="{BB962C8B-B14F-4D97-AF65-F5344CB8AC3E}">
        <p14:creationId xmlns:p14="http://schemas.microsoft.com/office/powerpoint/2010/main" val="2132059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p:cNvSpPr>
            <a:spLocks noGrp="1"/>
          </p:cNvSpPr>
          <p:nvPr>
            <p:ph type="title"/>
          </p:nvPr>
        </p:nvSpPr>
        <p:spPr>
          <a:xfrm>
            <a:off x="1232935" y="990833"/>
            <a:ext cx="9550757" cy="852789"/>
          </a:xfrm>
        </p:spPr>
        <p:txBody>
          <a:bodyPr>
            <a:normAutofit/>
          </a:bodyPr>
          <a:lstStyle/>
          <a:p>
            <a:r>
              <a:rPr lang="es-ES_tradnl" altLang="es-ES" sz="3300" i="1" dirty="0">
                <a:solidFill>
                  <a:srgbClr val="762344"/>
                </a:solidFill>
                <a:ea typeface="ＭＳ Ｐゴシック" pitchFamily="34" charset="-128"/>
              </a:rPr>
              <a:t>EVOLUCIÓN RENTABILIDAD &amp; DURACIÓN FRL</a:t>
            </a:r>
            <a:endParaRPr lang="es-CO" sz="3300" i="1" dirty="0">
              <a:solidFill>
                <a:srgbClr val="762344"/>
              </a:solidFill>
              <a:ea typeface="ＭＳ Ｐゴシック" pitchFamily="34" charset="-128"/>
            </a:endParaRPr>
          </a:p>
        </p:txBody>
      </p:sp>
      <p:pic>
        <p:nvPicPr>
          <p:cNvPr id="4" name="Imagen 3">
            <a:extLst>
              <a:ext uri="{FF2B5EF4-FFF2-40B4-BE49-F238E27FC236}">
                <a16:creationId xmlns:a16="http://schemas.microsoft.com/office/drawing/2014/main" id="{3AEE9738-B409-48E8-B35D-C021C533F32C}"/>
              </a:ext>
            </a:extLst>
          </p:cNvPr>
          <p:cNvPicPr>
            <a:picLocks noChangeAspect="1"/>
          </p:cNvPicPr>
          <p:nvPr/>
        </p:nvPicPr>
        <p:blipFill>
          <a:blip r:embed="rId2"/>
          <a:stretch>
            <a:fillRect/>
          </a:stretch>
        </p:blipFill>
        <p:spPr>
          <a:xfrm>
            <a:off x="846889" y="1650737"/>
            <a:ext cx="10498222" cy="4682134"/>
          </a:xfrm>
          <a:prstGeom prst="rect">
            <a:avLst/>
          </a:prstGeom>
        </p:spPr>
      </p:pic>
    </p:spTree>
    <p:extLst>
      <p:ext uri="{BB962C8B-B14F-4D97-AF65-F5344CB8AC3E}">
        <p14:creationId xmlns:p14="http://schemas.microsoft.com/office/powerpoint/2010/main" val="1117758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p:cNvSpPr>
            <a:spLocks noGrp="1"/>
          </p:cNvSpPr>
          <p:nvPr>
            <p:ph type="title"/>
          </p:nvPr>
        </p:nvSpPr>
        <p:spPr>
          <a:xfrm>
            <a:off x="1640552" y="736159"/>
            <a:ext cx="9550757" cy="852789"/>
          </a:xfrm>
        </p:spPr>
        <p:txBody>
          <a:bodyPr>
            <a:normAutofit/>
          </a:bodyPr>
          <a:lstStyle/>
          <a:p>
            <a:r>
              <a:rPr lang="es-ES_tradnl" altLang="es-ES" sz="3300" i="1" dirty="0">
                <a:solidFill>
                  <a:srgbClr val="762344"/>
                </a:solidFill>
                <a:ea typeface="ＭＳ Ｐゴシック" pitchFamily="34" charset="-128"/>
              </a:rPr>
              <a:t>EVOLUCIÓN RENTABILIDAD &amp; DURACIÓN FRL</a:t>
            </a:r>
            <a:endParaRPr lang="es-CO" sz="3300" i="1" dirty="0">
              <a:solidFill>
                <a:srgbClr val="762344"/>
              </a:solidFill>
              <a:ea typeface="ＭＳ Ｐゴシック" pitchFamily="34" charset="-128"/>
            </a:endParaRPr>
          </a:p>
        </p:txBody>
      </p:sp>
      <p:sp>
        <p:nvSpPr>
          <p:cNvPr id="6" name="Rectángulo redondeado 5"/>
          <p:cNvSpPr/>
          <p:nvPr/>
        </p:nvSpPr>
        <p:spPr>
          <a:xfrm>
            <a:off x="1640552" y="5831893"/>
            <a:ext cx="9167491" cy="687682"/>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lvl="0" algn="ctr">
              <a:defRPr/>
            </a:pPr>
            <a:r>
              <a:rPr lang="es-CO" sz="1400" dirty="0">
                <a:solidFill>
                  <a:prstClr val="white"/>
                </a:solidFill>
              </a:rPr>
              <a:t>Al corte de abril de 2022 la duración del portafolio de inversiones se ubicó en 0.61 años, lo cual equivale a 222 días, ubicándonos en un nivel inferior al año por plazo promedio al vencimiento.</a:t>
            </a:r>
            <a:endParaRPr lang="es-CO" sz="1400" i="1" dirty="0">
              <a:solidFill>
                <a:srgbClr val="ED7D31">
                  <a:lumMod val="40000"/>
                  <a:lumOff val="60000"/>
                </a:srgbClr>
              </a:solidFill>
            </a:endParaRPr>
          </a:p>
        </p:txBody>
      </p:sp>
      <p:sp>
        <p:nvSpPr>
          <p:cNvPr id="7" name="Rectángulo redondeado 6"/>
          <p:cNvSpPr/>
          <p:nvPr/>
        </p:nvSpPr>
        <p:spPr>
          <a:xfrm>
            <a:off x="1845926" y="5570110"/>
            <a:ext cx="5486402" cy="228032"/>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3" indent="0" algn="ctr" defTabSz="914400" rtl="0" eaLnBrk="1" fontAlgn="auto" latinLnBrk="0" hangingPunct="1">
              <a:lnSpc>
                <a:spcPct val="100000"/>
              </a:lnSpc>
              <a:spcBef>
                <a:spcPts val="0"/>
              </a:spcBef>
              <a:spcAft>
                <a:spcPts val="0"/>
              </a:spcAft>
              <a:buClrTx/>
              <a:buSzTx/>
              <a:buFontTx/>
              <a:buNone/>
              <a:tabLst/>
              <a:defRPr/>
            </a:pPr>
            <a:endPar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0" marR="0" lvl="3" indent="0" algn="ctr" defTabSz="914400" rtl="0" eaLnBrk="1" fontAlgn="auto" latinLnBrk="0" hangingPunct="1">
              <a:lnSpc>
                <a:spcPct val="100000"/>
              </a:lnSpc>
              <a:spcBef>
                <a:spcPts val="0"/>
              </a:spcBef>
              <a:spcAft>
                <a:spcPts val="0"/>
              </a:spcAft>
              <a:buClrTx/>
              <a:buSzTx/>
              <a:buFontTx/>
              <a:buNone/>
              <a:tabLst/>
              <a:defRPr/>
            </a:pPr>
            <a:endPar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0" marR="0" lvl="3" indent="0" algn="ctr" defTabSz="914400" rtl="0" eaLnBrk="1" fontAlgn="auto" latinLnBrk="0" hangingPunct="1">
              <a:lnSpc>
                <a:spcPct val="100000"/>
              </a:lnSpc>
              <a:spcBef>
                <a:spcPts val="0"/>
              </a:spcBef>
              <a:spcAft>
                <a:spcPts val="0"/>
              </a:spcAft>
              <a:buClrTx/>
              <a:buSzTx/>
              <a:buFontTx/>
              <a:buNone/>
              <a:tabLst/>
              <a:defRPr/>
            </a:pPr>
            <a:r>
              <a:rPr kumimoji="0" lang="es-CO" sz="1400" b="1" i="1" u="sng"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Lineamiento</a:t>
            </a:r>
            <a:r>
              <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  </a:t>
            </a:r>
            <a:r>
              <a:rPr kumimoji="0" lang="es-CO" sz="1400" b="0" i="1" u="none" strike="noStrike" kern="1200" cap="none" spc="0" normalizeH="0" baseline="0" noProof="0" dirty="0">
                <a:ln>
                  <a:noFill/>
                </a:ln>
                <a:solidFill>
                  <a:prstClr val="white"/>
                </a:solidFill>
                <a:effectLst/>
                <a:uLnTx/>
                <a:uFillTx/>
                <a:latin typeface="Calibri" panose="020F0502020204030204"/>
                <a:ea typeface="+mn-ea"/>
                <a:cs typeface="+mn-cs"/>
              </a:rPr>
              <a:t>La duración del portafolio no debe ser superior a 2.5 años</a:t>
            </a:r>
            <a:endPar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pic>
        <p:nvPicPr>
          <p:cNvPr id="8" name="Imagen 7"/>
          <p:cNvPicPr>
            <a:picLocks noChangeAspect="1"/>
          </p:cNvPicPr>
          <p:nvPr/>
        </p:nvPicPr>
        <p:blipFill>
          <a:blip r:embed="rId2"/>
          <a:stretch>
            <a:fillRect/>
          </a:stretch>
        </p:blipFill>
        <p:spPr>
          <a:xfrm>
            <a:off x="7549052" y="5399092"/>
            <a:ext cx="365541" cy="432801"/>
          </a:xfrm>
          <a:prstGeom prst="rect">
            <a:avLst/>
          </a:prstGeom>
        </p:spPr>
      </p:pic>
      <p:pic>
        <p:nvPicPr>
          <p:cNvPr id="4" name="Imagen 3">
            <a:extLst>
              <a:ext uri="{FF2B5EF4-FFF2-40B4-BE49-F238E27FC236}">
                <a16:creationId xmlns:a16="http://schemas.microsoft.com/office/drawing/2014/main" id="{7BB97038-1DBF-4D46-9E0B-831D729A2629}"/>
              </a:ext>
            </a:extLst>
          </p:cNvPr>
          <p:cNvPicPr>
            <a:picLocks noChangeAspect="1"/>
          </p:cNvPicPr>
          <p:nvPr/>
        </p:nvPicPr>
        <p:blipFill>
          <a:blip r:embed="rId3"/>
          <a:stretch>
            <a:fillRect/>
          </a:stretch>
        </p:blipFill>
        <p:spPr>
          <a:xfrm>
            <a:off x="4455107" y="1340389"/>
            <a:ext cx="3708232" cy="4058703"/>
          </a:xfrm>
          <a:prstGeom prst="rect">
            <a:avLst/>
          </a:prstGeom>
        </p:spPr>
      </p:pic>
    </p:spTree>
    <p:extLst>
      <p:ext uri="{BB962C8B-B14F-4D97-AF65-F5344CB8AC3E}">
        <p14:creationId xmlns:p14="http://schemas.microsoft.com/office/powerpoint/2010/main" val="1665811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081054" y="942256"/>
            <a:ext cx="9550757" cy="852789"/>
          </a:xfrm>
        </p:spPr>
        <p:txBody>
          <a:bodyPr>
            <a:normAutofit/>
          </a:bodyPr>
          <a:lstStyle/>
          <a:p>
            <a:pPr algn="l"/>
            <a:r>
              <a:rPr lang="es-ES_tradnl" altLang="es-ES" sz="3000" i="1" dirty="0">
                <a:solidFill>
                  <a:srgbClr val="762344"/>
                </a:solidFill>
              </a:rPr>
              <a:t>OPERACIONES REALIZADAS EN ABRIL 2022 FRL</a:t>
            </a:r>
            <a:br>
              <a:rPr lang="es-ES_tradnl" altLang="es-ES" sz="3000" i="1" dirty="0">
                <a:solidFill>
                  <a:srgbClr val="762344"/>
                </a:solidFill>
              </a:rPr>
            </a:br>
            <a:r>
              <a:rPr lang="es-CO" altLang="en-US" sz="1100" i="1" dirty="0">
                <a:solidFill>
                  <a:srgbClr val="762344"/>
                </a:solidFill>
                <a:ea typeface="ＭＳ Ｐゴシック" pitchFamily="34" charset="-128"/>
              </a:rPr>
              <a:t>Cifras expresadas en millones de pesos</a:t>
            </a:r>
            <a:endParaRPr lang="es-CO" sz="1100" i="1" dirty="0">
              <a:solidFill>
                <a:srgbClr val="762344"/>
              </a:solidFill>
            </a:endParaRPr>
          </a:p>
        </p:txBody>
      </p:sp>
      <p:pic>
        <p:nvPicPr>
          <p:cNvPr id="2" name="Imagen 1">
            <a:extLst>
              <a:ext uri="{FF2B5EF4-FFF2-40B4-BE49-F238E27FC236}">
                <a16:creationId xmlns:a16="http://schemas.microsoft.com/office/drawing/2014/main" id="{A4DC6175-A595-49BE-BCFA-8D13AEE7E0AD}"/>
              </a:ext>
            </a:extLst>
          </p:cNvPr>
          <p:cNvPicPr>
            <a:picLocks noChangeAspect="1"/>
          </p:cNvPicPr>
          <p:nvPr/>
        </p:nvPicPr>
        <p:blipFill>
          <a:blip r:embed="rId2"/>
          <a:stretch>
            <a:fillRect/>
          </a:stretch>
        </p:blipFill>
        <p:spPr>
          <a:xfrm>
            <a:off x="2608223" y="1816746"/>
            <a:ext cx="7379515" cy="2770399"/>
          </a:xfrm>
          <a:prstGeom prst="rect">
            <a:avLst/>
          </a:prstGeom>
        </p:spPr>
      </p:pic>
      <p:pic>
        <p:nvPicPr>
          <p:cNvPr id="3" name="Imagen 2">
            <a:extLst>
              <a:ext uri="{FF2B5EF4-FFF2-40B4-BE49-F238E27FC236}">
                <a16:creationId xmlns:a16="http://schemas.microsoft.com/office/drawing/2014/main" id="{F3B2BAB6-A016-43E4-A1EF-FCB3DA2D0C18}"/>
              </a:ext>
            </a:extLst>
          </p:cNvPr>
          <p:cNvPicPr>
            <a:picLocks noChangeAspect="1"/>
          </p:cNvPicPr>
          <p:nvPr/>
        </p:nvPicPr>
        <p:blipFill>
          <a:blip r:embed="rId3"/>
          <a:stretch>
            <a:fillRect/>
          </a:stretch>
        </p:blipFill>
        <p:spPr>
          <a:xfrm>
            <a:off x="4649674" y="4938509"/>
            <a:ext cx="3074253" cy="1215000"/>
          </a:xfrm>
          <a:prstGeom prst="rect">
            <a:avLst/>
          </a:prstGeom>
        </p:spPr>
      </p:pic>
    </p:spTree>
    <p:extLst>
      <p:ext uri="{BB962C8B-B14F-4D97-AF65-F5344CB8AC3E}">
        <p14:creationId xmlns:p14="http://schemas.microsoft.com/office/powerpoint/2010/main" val="2217831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p:cNvSpPr>
            <a:spLocks noGrp="1"/>
          </p:cNvSpPr>
          <p:nvPr>
            <p:ph type="title"/>
          </p:nvPr>
        </p:nvSpPr>
        <p:spPr>
          <a:xfrm>
            <a:off x="1436066" y="596080"/>
            <a:ext cx="9550757" cy="852789"/>
          </a:xfrm>
        </p:spPr>
        <p:txBody>
          <a:bodyPr>
            <a:normAutofit/>
          </a:bodyPr>
          <a:lstStyle/>
          <a:p>
            <a:r>
              <a:rPr lang="es-ES_tradnl" altLang="es-ES" sz="3000" i="1" dirty="0">
                <a:solidFill>
                  <a:srgbClr val="762344"/>
                </a:solidFill>
              </a:rPr>
              <a:t>OPERACIONES REALIZADAS EN ABRIL 2022 FRL</a:t>
            </a:r>
            <a:endParaRPr lang="es-CO" sz="3000" i="1" dirty="0">
              <a:solidFill>
                <a:srgbClr val="762344"/>
              </a:solidFill>
            </a:endParaRPr>
          </a:p>
        </p:txBody>
      </p:sp>
      <p:pic>
        <p:nvPicPr>
          <p:cNvPr id="2" name="Imagen 1">
            <a:extLst>
              <a:ext uri="{FF2B5EF4-FFF2-40B4-BE49-F238E27FC236}">
                <a16:creationId xmlns:a16="http://schemas.microsoft.com/office/drawing/2014/main" id="{CF6CBC87-C161-429C-AE56-EE64E86B5C74}"/>
              </a:ext>
            </a:extLst>
          </p:cNvPr>
          <p:cNvPicPr>
            <a:picLocks noChangeAspect="1"/>
          </p:cNvPicPr>
          <p:nvPr/>
        </p:nvPicPr>
        <p:blipFill>
          <a:blip r:embed="rId2"/>
          <a:stretch>
            <a:fillRect/>
          </a:stretch>
        </p:blipFill>
        <p:spPr>
          <a:xfrm>
            <a:off x="826466" y="1621148"/>
            <a:ext cx="10755934" cy="3348418"/>
          </a:xfrm>
          <a:prstGeom prst="rect">
            <a:avLst/>
          </a:prstGeom>
        </p:spPr>
      </p:pic>
    </p:spTree>
    <p:extLst>
      <p:ext uri="{BB962C8B-B14F-4D97-AF65-F5344CB8AC3E}">
        <p14:creationId xmlns:p14="http://schemas.microsoft.com/office/powerpoint/2010/main" val="3561878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5697" y="936213"/>
            <a:ext cx="12139410" cy="569454"/>
          </a:xfrm>
        </p:spPr>
        <p:txBody>
          <a:bodyPr>
            <a:noAutofit/>
          </a:bodyPr>
          <a:lstStyle/>
          <a:p>
            <a:r>
              <a:rPr lang="es-ES_tradnl" altLang="es-ES" sz="2400" i="1" dirty="0">
                <a:solidFill>
                  <a:srgbClr val="762344"/>
                </a:solidFill>
              </a:rPr>
              <a:t>SEGUIMIENTO RENTABILIDAD MINIMA FONDOS DE CESANTIAS PORTAFOLIOS CORTO PLAZO / CIRCULAR 31 DE 2022 – SUPERINTENDENCIA FINANCIERA DE COLOMBIA</a:t>
            </a:r>
            <a:endParaRPr lang="es-CO" sz="2400" i="1" dirty="0">
              <a:solidFill>
                <a:srgbClr val="762344"/>
              </a:solidFill>
            </a:endParaRPr>
          </a:p>
        </p:txBody>
      </p:sp>
      <p:sp>
        <p:nvSpPr>
          <p:cNvPr id="7" name="Rectángulo redondeado 6"/>
          <p:cNvSpPr/>
          <p:nvPr/>
        </p:nvSpPr>
        <p:spPr>
          <a:xfrm>
            <a:off x="818751" y="6245605"/>
            <a:ext cx="10795330" cy="480674"/>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lvl="0" algn="ctr">
              <a:defRPr/>
            </a:pPr>
            <a:r>
              <a:rPr lang="es-CO" sz="1400" i="1" dirty="0">
                <a:solidFill>
                  <a:srgbClr val="ED7D31">
                    <a:lumMod val="40000"/>
                    <a:lumOff val="60000"/>
                  </a:srgbClr>
                </a:solidFill>
              </a:rPr>
              <a:t>En el mes de  abril de 2022 se dio cumplimiento a la Rentabilidad Mínima exigida.</a:t>
            </a: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sp>
        <p:nvSpPr>
          <p:cNvPr id="8" name="Rectángulo redondeado 7"/>
          <p:cNvSpPr/>
          <p:nvPr/>
        </p:nvSpPr>
        <p:spPr>
          <a:xfrm>
            <a:off x="475207" y="5949775"/>
            <a:ext cx="4839980" cy="248657"/>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3" indent="0" algn="ctr" defTabSz="914400" rtl="0" eaLnBrk="1" fontAlgn="auto" latinLnBrk="0" hangingPunct="1">
              <a:lnSpc>
                <a:spcPct val="100000"/>
              </a:lnSpc>
              <a:spcBef>
                <a:spcPts val="0"/>
              </a:spcBef>
              <a:spcAft>
                <a:spcPts val="0"/>
              </a:spcAft>
              <a:buClrTx/>
              <a:buSzTx/>
              <a:buFontTx/>
              <a:buNone/>
              <a:tabLst/>
              <a:defRPr/>
            </a:pPr>
            <a:endPar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0" marR="0" lvl="3" indent="0" algn="ctr" defTabSz="914400" rtl="0" eaLnBrk="1" fontAlgn="auto" latinLnBrk="0" hangingPunct="1">
              <a:lnSpc>
                <a:spcPct val="100000"/>
              </a:lnSpc>
              <a:spcBef>
                <a:spcPts val="0"/>
              </a:spcBef>
              <a:spcAft>
                <a:spcPts val="0"/>
              </a:spcAft>
              <a:buClrTx/>
              <a:buSzTx/>
              <a:buFontTx/>
              <a:buNone/>
              <a:tabLst/>
              <a:defRPr/>
            </a:pPr>
            <a:endPar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0" marR="0" lvl="3" indent="0" algn="ctr" defTabSz="914400" rtl="0" eaLnBrk="1" fontAlgn="auto" latinLnBrk="0" hangingPunct="1">
              <a:lnSpc>
                <a:spcPct val="100000"/>
              </a:lnSpc>
              <a:spcBef>
                <a:spcPts val="0"/>
              </a:spcBef>
              <a:spcAft>
                <a:spcPts val="0"/>
              </a:spcAft>
              <a:buClrTx/>
              <a:buSzTx/>
              <a:buFontTx/>
              <a:buNone/>
              <a:tabLst/>
              <a:defRPr/>
            </a:pPr>
            <a:r>
              <a:rPr kumimoji="0" lang="es-CO" sz="1400" b="1" i="1" u="sng"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Lineamiento</a:t>
            </a:r>
            <a:r>
              <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  Rentabilidad Mínima FRL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pic>
        <p:nvPicPr>
          <p:cNvPr id="6" name="Imagen 5">
            <a:extLst>
              <a:ext uri="{FF2B5EF4-FFF2-40B4-BE49-F238E27FC236}">
                <a16:creationId xmlns:a16="http://schemas.microsoft.com/office/drawing/2014/main" id="{7DB0C626-E32F-46DB-A6DE-6A2124A88D9D}"/>
              </a:ext>
            </a:extLst>
          </p:cNvPr>
          <p:cNvPicPr>
            <a:picLocks noChangeAspect="1"/>
          </p:cNvPicPr>
          <p:nvPr/>
        </p:nvPicPr>
        <p:blipFill>
          <a:blip r:embed="rId2"/>
          <a:stretch>
            <a:fillRect/>
          </a:stretch>
        </p:blipFill>
        <p:spPr>
          <a:xfrm>
            <a:off x="1487024" y="1676248"/>
            <a:ext cx="9217951" cy="3505504"/>
          </a:xfrm>
          <a:prstGeom prst="rect">
            <a:avLst/>
          </a:prstGeom>
        </p:spPr>
      </p:pic>
    </p:spTree>
    <p:extLst>
      <p:ext uri="{BB962C8B-B14F-4D97-AF65-F5344CB8AC3E}">
        <p14:creationId xmlns:p14="http://schemas.microsoft.com/office/powerpoint/2010/main" val="1484866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p:cNvSpPr>
            <a:spLocks noGrp="1"/>
          </p:cNvSpPr>
          <p:nvPr>
            <p:ph type="title"/>
          </p:nvPr>
        </p:nvSpPr>
        <p:spPr>
          <a:xfrm>
            <a:off x="0" y="1766982"/>
            <a:ext cx="12139410" cy="569454"/>
          </a:xfrm>
        </p:spPr>
        <p:txBody>
          <a:bodyPr>
            <a:noAutofit/>
          </a:bodyPr>
          <a:lstStyle/>
          <a:p>
            <a:r>
              <a:rPr lang="es-ES_tradnl" altLang="es-ES" sz="2700" i="1" dirty="0">
                <a:solidFill>
                  <a:srgbClr val="762344"/>
                </a:solidFill>
              </a:rPr>
              <a:t>SEGUIMIENTO RENTABILIDAD MINIMA FONDOS DE CESANTIAS PORTAFOLIOS CORTO PLAZO / CIRCULAR 31 DE 2022 – SUPERINTENDENCIA FINANCIERA DE COLOMBIA</a:t>
            </a:r>
            <a:endParaRPr lang="es-CO" sz="2700" i="1" dirty="0">
              <a:solidFill>
                <a:srgbClr val="762344"/>
              </a:solidFill>
            </a:endParaRPr>
          </a:p>
        </p:txBody>
      </p:sp>
      <p:pic>
        <p:nvPicPr>
          <p:cNvPr id="2" name="Imagen 1">
            <a:extLst>
              <a:ext uri="{FF2B5EF4-FFF2-40B4-BE49-F238E27FC236}">
                <a16:creationId xmlns:a16="http://schemas.microsoft.com/office/drawing/2014/main" id="{09787EA3-636B-4CA3-B0CB-B56CF089126F}"/>
              </a:ext>
            </a:extLst>
          </p:cNvPr>
          <p:cNvPicPr>
            <a:picLocks noChangeAspect="1"/>
          </p:cNvPicPr>
          <p:nvPr/>
        </p:nvPicPr>
        <p:blipFill>
          <a:blip r:embed="rId2"/>
          <a:stretch>
            <a:fillRect/>
          </a:stretch>
        </p:blipFill>
        <p:spPr>
          <a:xfrm>
            <a:off x="1242879" y="2785737"/>
            <a:ext cx="10156816" cy="3115326"/>
          </a:xfrm>
          <a:prstGeom prst="rect">
            <a:avLst/>
          </a:prstGeom>
        </p:spPr>
      </p:pic>
    </p:spTree>
    <p:extLst>
      <p:ext uri="{BB962C8B-B14F-4D97-AF65-F5344CB8AC3E}">
        <p14:creationId xmlns:p14="http://schemas.microsoft.com/office/powerpoint/2010/main" val="116044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p:cNvSpPr>
            <a:spLocks noGrp="1"/>
          </p:cNvSpPr>
          <p:nvPr>
            <p:ph type="title"/>
          </p:nvPr>
        </p:nvSpPr>
        <p:spPr>
          <a:xfrm>
            <a:off x="0" y="1766982"/>
            <a:ext cx="12139410" cy="569454"/>
          </a:xfrm>
        </p:spPr>
        <p:txBody>
          <a:bodyPr>
            <a:noAutofit/>
          </a:bodyPr>
          <a:lstStyle/>
          <a:p>
            <a:r>
              <a:rPr lang="es-ES_tradnl" altLang="es-ES" sz="2700" i="1" dirty="0">
                <a:solidFill>
                  <a:srgbClr val="762344"/>
                </a:solidFill>
              </a:rPr>
              <a:t>SEGUIMIENTO RENTABILIDAD MINIMA FONDOS DE CESANTIAS PORTAFOLIOS CORTO PLAZO / CIRCULAR 31 DE 2022 – SUPERINTENDENCIA FINANCIERA DE COLOMBIA</a:t>
            </a:r>
            <a:endParaRPr lang="es-CO" sz="2700" i="1" dirty="0">
              <a:solidFill>
                <a:srgbClr val="762344"/>
              </a:solidFill>
            </a:endParaRPr>
          </a:p>
        </p:txBody>
      </p:sp>
      <p:pic>
        <p:nvPicPr>
          <p:cNvPr id="4" name="Imagen 3">
            <a:extLst>
              <a:ext uri="{FF2B5EF4-FFF2-40B4-BE49-F238E27FC236}">
                <a16:creationId xmlns:a16="http://schemas.microsoft.com/office/drawing/2014/main" id="{BAACE987-848B-489C-BAEC-0E66F7172083}"/>
              </a:ext>
            </a:extLst>
          </p:cNvPr>
          <p:cNvPicPr>
            <a:picLocks noChangeAspect="1"/>
          </p:cNvPicPr>
          <p:nvPr/>
        </p:nvPicPr>
        <p:blipFill>
          <a:blip r:embed="rId2"/>
          <a:stretch>
            <a:fillRect/>
          </a:stretch>
        </p:blipFill>
        <p:spPr>
          <a:xfrm>
            <a:off x="1318724" y="3177280"/>
            <a:ext cx="9156986" cy="2688569"/>
          </a:xfrm>
          <a:prstGeom prst="rect">
            <a:avLst/>
          </a:prstGeom>
        </p:spPr>
      </p:pic>
    </p:spTree>
    <p:extLst>
      <p:ext uri="{BB962C8B-B14F-4D97-AF65-F5344CB8AC3E}">
        <p14:creationId xmlns:p14="http://schemas.microsoft.com/office/powerpoint/2010/main" val="786483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3179" y="2467500"/>
            <a:ext cx="9211690" cy="2600889"/>
          </a:xfrm>
        </p:spPr>
        <p:txBody>
          <a:bodyPr>
            <a:normAutofit fontScale="90000"/>
          </a:bodyPr>
          <a:lstStyle/>
          <a:p>
            <a:pPr algn="l"/>
            <a:br>
              <a:rPr lang="es-CO" dirty="0"/>
            </a:br>
            <a:r>
              <a:rPr lang="es-CO" dirty="0"/>
              <a:t>a) Viceministro de Relaciones Laborales e Inspección o su delegado, quién lo presidirá.</a:t>
            </a:r>
            <a:br>
              <a:rPr lang="es-CO" dirty="0"/>
            </a:br>
            <a:r>
              <a:rPr lang="es-CO" dirty="0"/>
              <a:t>b) Secretario General o su Delegado.</a:t>
            </a:r>
            <a:br>
              <a:rPr lang="es-CO" dirty="0"/>
            </a:br>
            <a:r>
              <a:rPr lang="es-CO" dirty="0"/>
              <a:t>c) Jefe de Oficina TIC</a:t>
            </a:r>
            <a:br>
              <a:rPr lang="es-CO" dirty="0"/>
            </a:br>
            <a:r>
              <a:rPr lang="es-CO" dirty="0"/>
              <a:t>d) Dirección de Riesgos Laborales </a:t>
            </a:r>
            <a:br>
              <a:rPr lang="es-CO" dirty="0"/>
            </a:br>
            <a:r>
              <a:rPr lang="es-CO" dirty="0"/>
              <a:t>e) Interventor de cada Consorcio y/o Fiducia </a:t>
            </a:r>
            <a:br>
              <a:rPr lang="es-CO" dirty="0"/>
            </a:br>
            <a:endParaRPr lang="es-CO" dirty="0"/>
          </a:p>
        </p:txBody>
      </p:sp>
      <p:sp>
        <p:nvSpPr>
          <p:cNvPr id="4" name="Rectángulo 3"/>
          <p:cNvSpPr/>
          <p:nvPr/>
        </p:nvSpPr>
        <p:spPr>
          <a:xfrm>
            <a:off x="4089978" y="1121121"/>
            <a:ext cx="526894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762344"/>
                </a:solidFill>
                <a:effectLst/>
                <a:uLnTx/>
                <a:uFillTx/>
                <a:latin typeface="Calibri" panose="020F0502020204030204"/>
                <a:ea typeface="+mn-ea"/>
                <a:cs typeface="+mn-cs"/>
              </a:rPr>
              <a:t>Verificación del quórum</a:t>
            </a:r>
            <a:endParaRPr kumimoji="0" lang="es-CO" sz="4000" b="1" i="0" u="none" strike="noStrike" kern="1200" cap="none" spc="0" normalizeH="0" baseline="0" noProof="0" dirty="0">
              <a:ln>
                <a:noFill/>
              </a:ln>
              <a:solidFill>
                <a:srgbClr val="7623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045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p:cNvSpPr>
            <a:spLocks noGrp="1"/>
          </p:cNvSpPr>
          <p:nvPr>
            <p:ph type="title"/>
          </p:nvPr>
        </p:nvSpPr>
        <p:spPr>
          <a:xfrm>
            <a:off x="598410" y="1432640"/>
            <a:ext cx="10937809" cy="852789"/>
          </a:xfrm>
        </p:spPr>
        <p:txBody>
          <a:bodyPr>
            <a:normAutofit/>
          </a:bodyPr>
          <a:lstStyle/>
          <a:p>
            <a:r>
              <a:rPr lang="es-ES_tradnl" sz="3300" i="1" dirty="0">
                <a:solidFill>
                  <a:srgbClr val="762344"/>
                </a:solidFill>
                <a:ea typeface="ＭＳ Ｐゴシック" pitchFamily="34" charset="-128"/>
              </a:rPr>
              <a:t>ESTRATEGIA DE INVERSIONES PROPUESTA  MAYO 2022</a:t>
            </a:r>
            <a:endParaRPr lang="es-CO" sz="3300" i="1" dirty="0">
              <a:solidFill>
                <a:srgbClr val="762344"/>
              </a:solidFill>
              <a:ea typeface="ＭＳ Ｐゴシック" pitchFamily="34" charset="-128"/>
            </a:endParaRPr>
          </a:p>
        </p:txBody>
      </p:sp>
      <p:sp>
        <p:nvSpPr>
          <p:cNvPr id="8" name="Rectángulo redondeado 7"/>
          <p:cNvSpPr/>
          <p:nvPr/>
        </p:nvSpPr>
        <p:spPr>
          <a:xfrm>
            <a:off x="371583" y="2881555"/>
            <a:ext cx="11391465" cy="2184715"/>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0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0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s-ES" sz="1100" i="1" u="sng" dirty="0">
                <a:solidFill>
                  <a:prstClr val="white"/>
                </a:solidFill>
                <a:latin typeface="Calibri" panose="020F0502020204030204"/>
              </a:rPr>
              <a:t>Continuidad E</a:t>
            </a:r>
            <a:r>
              <a:rPr kumimoji="0" lang="es-ES" sz="1100" i="1" u="sng" strike="noStrike" kern="1200" cap="none" spc="0" normalizeH="0" baseline="0" noProof="0" dirty="0" err="1">
                <a:ln>
                  <a:noFill/>
                </a:ln>
                <a:solidFill>
                  <a:prstClr val="white"/>
                </a:solidFill>
                <a:effectLst/>
                <a:uLnTx/>
                <a:uFillTx/>
                <a:latin typeface="Calibri" panose="020F0502020204030204"/>
                <a:ea typeface="+mn-ea"/>
                <a:cs typeface="+mn-cs"/>
              </a:rPr>
              <a:t>strategia</a:t>
            </a:r>
            <a:r>
              <a:rPr kumimoji="0" lang="es-ES" sz="1100" i="1" u="sng" strike="noStrike" kern="1200" cap="none" spc="0" normalizeH="0" baseline="0" noProof="0" dirty="0">
                <a:ln>
                  <a:noFill/>
                </a:ln>
                <a:solidFill>
                  <a:prstClr val="white"/>
                </a:solidFill>
                <a:effectLst/>
                <a:uLnTx/>
                <a:uFillTx/>
                <a:latin typeface="Calibri" panose="020F0502020204030204"/>
                <a:ea typeface="+mn-ea"/>
                <a:cs typeface="+mn-cs"/>
              </a:rPr>
              <a:t> de inversiones: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0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171450" lvl="0" indent="-171450">
              <a:buFont typeface="Arial" panose="020B0604020202020204" pitchFamily="34" charset="0"/>
              <a:buChar char="•"/>
              <a:defRPr/>
            </a:pPr>
            <a:r>
              <a:rPr lang="es-CO" sz="1100" i="1" noProof="0" dirty="0">
                <a:solidFill>
                  <a:prstClr val="white"/>
                </a:solidFill>
                <a:latin typeface="Calibri" panose="020F0502020204030204"/>
              </a:rPr>
              <a:t>Procurar mantener una estrategia defensiva en el Portafolio, ante las volatilidades que se han dado en el mercado sobretodo en la parte corta y media de la curva de plazos de las inversiones,  manteniendo a</a:t>
            </a:r>
            <a:r>
              <a:rPr lang="es-CO" sz="1100" i="1" dirty="0" err="1">
                <a:solidFill>
                  <a:prstClr val="white"/>
                </a:solidFill>
                <a:latin typeface="Calibri" panose="020F0502020204030204"/>
              </a:rPr>
              <a:t>ltos</a:t>
            </a:r>
            <a:r>
              <a:rPr lang="es-CO" sz="1100" i="1" dirty="0">
                <a:solidFill>
                  <a:prstClr val="white"/>
                </a:solidFill>
                <a:latin typeface="Calibri" panose="020F0502020204030204"/>
              </a:rPr>
              <a:t> niveles de liquidez en el Portafolio, dentro de los cupos permitidos.</a:t>
            </a:r>
            <a:r>
              <a:rPr lang="es-CO" sz="1100" b="1" i="1" u="sng" dirty="0">
                <a:solidFill>
                  <a:prstClr val="white"/>
                </a:solidFill>
              </a:rPr>
              <a:t> </a:t>
            </a:r>
            <a:r>
              <a:rPr lang="es-CO" sz="1100" i="1" dirty="0">
                <a:solidFill>
                  <a:prstClr val="white"/>
                </a:solidFill>
                <a:latin typeface="Calibri" panose="020F0502020204030204"/>
              </a:rPr>
              <a:t>Siendo también consecuentes con la composición de los portafolios de referencia, que para este caso son los Fondos de Cesantía de Corto Plazo, los cuales mantienen niveles de efectivo muy superiores al 50% del total de sus portafolios.</a:t>
            </a:r>
            <a:endParaRPr lang="es-ES" sz="1100" i="1" dirty="0">
              <a:solidFill>
                <a:prstClr val="white"/>
              </a:solidFill>
              <a:latin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10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171450" lvl="0" indent="-171450">
              <a:buFont typeface="Arial" panose="020B0604020202020204" pitchFamily="34" charset="0"/>
              <a:buChar char="•"/>
              <a:defRPr/>
            </a:pPr>
            <a:r>
              <a:rPr kumimoji="0" lang="es-CO" sz="1100" b="0" i="1" u="none" strike="noStrike" kern="1200" cap="none" spc="0" normalizeH="0" baseline="0" noProof="0" dirty="0">
                <a:ln>
                  <a:noFill/>
                </a:ln>
                <a:solidFill>
                  <a:prstClr val="white"/>
                </a:solidFill>
                <a:effectLst/>
                <a:uLnTx/>
                <a:uFillTx/>
                <a:latin typeface="Calibri" panose="020F0502020204030204"/>
                <a:ea typeface="+mn-ea"/>
                <a:cs typeface="+mn-cs"/>
              </a:rPr>
              <a:t>Procurar aumentar participación en activos indexados</a:t>
            </a:r>
            <a:r>
              <a:rPr kumimoji="0" lang="es-CO" sz="1100" b="0" i="1" u="none" strike="noStrike" kern="1200" cap="none" spc="0" normalizeH="0" noProof="0" dirty="0">
                <a:ln>
                  <a:noFill/>
                </a:ln>
                <a:solidFill>
                  <a:prstClr val="white"/>
                </a:solidFill>
                <a:effectLst/>
                <a:uLnTx/>
                <a:uFillTx/>
                <a:latin typeface="Calibri" panose="020F0502020204030204"/>
                <a:ea typeface="+mn-ea"/>
                <a:cs typeface="+mn-cs"/>
              </a:rPr>
              <a:t> bien sea en TF , IBR , </a:t>
            </a:r>
            <a:r>
              <a:rPr lang="es-CO" sz="1100" i="1" dirty="0">
                <a:solidFill>
                  <a:prstClr val="white"/>
                </a:solidFill>
                <a:latin typeface="Calibri" panose="020F0502020204030204"/>
              </a:rPr>
              <a:t>IPC </a:t>
            </a:r>
            <a:r>
              <a:rPr kumimoji="0" lang="es-CO" sz="1100" b="0" i="1" u="none" strike="noStrike" kern="1200" cap="none" spc="0" normalizeH="0" noProof="0" dirty="0">
                <a:ln>
                  <a:noFill/>
                </a:ln>
                <a:solidFill>
                  <a:prstClr val="white"/>
                </a:solidFill>
                <a:effectLst/>
                <a:uLnTx/>
                <a:uFillTx/>
                <a:latin typeface="Calibri" panose="020F0502020204030204"/>
                <a:ea typeface="+mn-ea"/>
                <a:cs typeface="+mn-cs"/>
              </a:rPr>
              <a:t>o UVR, </a:t>
            </a:r>
            <a:r>
              <a:rPr lang="es-CO" sz="1100" i="1" dirty="0">
                <a:solidFill>
                  <a:prstClr val="white"/>
                </a:solidFill>
                <a:latin typeface="Calibri" panose="020F0502020204030204"/>
              </a:rPr>
              <a:t>invirtiendo parte de liquidez, acorde a las expectativas de tasas en el mercado.</a:t>
            </a:r>
            <a:r>
              <a:rPr kumimoji="0" lang="es-CO" sz="1100" b="0" i="1" u="none" strike="noStrike" kern="1200" cap="none" spc="0" normalizeH="0" noProof="0" dirty="0">
                <a:ln>
                  <a:noFill/>
                </a:ln>
                <a:solidFill>
                  <a:prstClr val="white"/>
                </a:solidFill>
                <a:effectLst/>
                <a:uLnTx/>
                <a:uFillTx/>
                <a:latin typeface="Calibri" panose="020F0502020204030204"/>
                <a:ea typeface="+mn-ea"/>
                <a:cs typeface="+mn-cs"/>
              </a:rPr>
              <a:t> A plazos inferiores a 3 años. Esto si se presentan niveles de entrada adecuados en los activos </a:t>
            </a:r>
            <a:r>
              <a:rPr lang="es-CO" sz="1100" i="1" dirty="0">
                <a:solidFill>
                  <a:prstClr val="white"/>
                </a:solidFill>
                <a:latin typeface="Calibri" panose="020F0502020204030204"/>
              </a:rPr>
              <a:t>en TF e </a:t>
            </a:r>
            <a:r>
              <a:rPr kumimoji="0" lang="es-CO" sz="1100" b="0" i="1" u="none" strike="noStrike" kern="1200" cap="none" spc="0" normalizeH="0" noProof="0" dirty="0">
                <a:ln>
                  <a:noFill/>
                </a:ln>
                <a:solidFill>
                  <a:prstClr val="white"/>
                </a:solidFill>
                <a:effectLst/>
                <a:uLnTx/>
                <a:uFillTx/>
                <a:latin typeface="Calibri" panose="020F0502020204030204"/>
                <a:ea typeface="+mn-ea"/>
                <a:cs typeface="+mn-cs"/>
              </a:rPr>
              <a:t>indexados y en los emisores admisibles. </a:t>
            </a:r>
            <a:endParaRPr kumimoji="0" lang="es-CO" sz="1100" b="0" i="1" u="sng" strike="noStrike" kern="1200" cap="none" spc="0" normalizeH="0" baseline="0" noProof="0" dirty="0">
              <a:ln>
                <a:noFill/>
              </a:ln>
              <a:solidFill>
                <a:prstClr val="white"/>
              </a:solidFill>
              <a:effectLst/>
              <a:uLnTx/>
              <a:uFillTx/>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kumimoji="0" lang="es-CO" sz="110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10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8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839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5F90AAA0-8B08-4260-B31F-A61951490702}"/>
              </a:ext>
            </a:extLst>
          </p:cNvPr>
          <p:cNvSpPr>
            <a:spLocks noGrp="1"/>
          </p:cNvSpPr>
          <p:nvPr/>
        </p:nvSpPr>
        <p:spPr>
          <a:xfrm>
            <a:off x="2093844" y="2164708"/>
            <a:ext cx="9753600" cy="2308324"/>
          </a:xfrm>
          <a:prstGeom prst="rect">
            <a:avLst/>
          </a:prstGeom>
          <a:noFill/>
          <a:effectLst>
            <a:outerShdw blurRad="50800" dist="38100" dir="2700000" algn="tl" rotWithShape="0">
              <a:prstClr val="black">
                <a:alpha val="40000"/>
              </a:prstClr>
            </a:outerShdw>
          </a:effectLst>
        </p:spPr>
        <p:txBody>
          <a:bodyPr vert="horz" wrap="square" lIns="91440" tIns="45720" rIns="91440" bIns="45720" rtlCol="0" anchor="ctr">
            <a:spAutoFit/>
          </a:bodyPr>
          <a:lstStyle>
            <a:lvl1pPr algn="r" defTabSz="914363" rtl="0" eaLnBrk="1" latinLnBrk="0" hangingPunct="1">
              <a:lnSpc>
                <a:spcPct val="90000"/>
              </a:lnSpc>
              <a:spcBef>
                <a:spcPct val="0"/>
              </a:spcBef>
              <a:buNone/>
              <a:defRPr lang="es-CO" sz="2600" b="1" kern="1200" baseline="0" dirty="0">
                <a:solidFill>
                  <a:schemeClr val="bg1"/>
                </a:solidFill>
                <a:latin typeface="Baskerville Old Face"/>
                <a:ea typeface="+mj-ea"/>
                <a:cs typeface="Baskerville Old Face"/>
              </a:defRPr>
            </a:lvl1pPr>
          </a:lstStyle>
          <a:p>
            <a:pPr marL="0" marR="0" lvl="0" indent="0" algn="r" defTabSz="914363" rtl="0" eaLnBrk="1" fontAlgn="auto" latinLnBrk="0" hangingPunct="1">
              <a:lnSpc>
                <a:spcPct val="90000"/>
              </a:lnSpc>
              <a:spcBef>
                <a:spcPct val="0"/>
              </a:spcBef>
              <a:spcAft>
                <a:spcPts val="0"/>
              </a:spcAft>
              <a:buClrTx/>
              <a:buSzTx/>
              <a:buFontTx/>
              <a:buNone/>
              <a:tabLst/>
              <a:defRPr/>
            </a:pPr>
            <a:br>
              <a:rPr kumimoji="0" lang="es-CO" sz="4000" b="1" i="0" u="none" strike="noStrike" kern="1200" cap="none" spc="0" normalizeH="0" baseline="0" noProof="0" dirty="0">
                <a:ln>
                  <a:noFill/>
                </a:ln>
                <a:solidFill>
                  <a:prstClr val="white"/>
                </a:solidFill>
                <a:effectLst/>
                <a:uLnTx/>
                <a:uFillTx/>
                <a:latin typeface="Calibri Light" panose="020F0302020204030204"/>
                <a:ea typeface="+mj-ea"/>
                <a:cs typeface="+mj-cs"/>
              </a:rPr>
            </a:br>
            <a:r>
              <a:rPr kumimoji="0" lang="es-CO" sz="4000" b="1" i="0" u="none" strike="noStrike" kern="1200" cap="none" spc="0" normalizeH="0" baseline="0" noProof="0" dirty="0">
                <a:ln>
                  <a:noFill/>
                </a:ln>
                <a:solidFill>
                  <a:prstClr val="white"/>
                </a:solidFill>
                <a:effectLst/>
                <a:uLnTx/>
                <a:uFillTx/>
                <a:latin typeface="Calibri Light" panose="020F0302020204030204"/>
                <a:ea typeface="+mj-ea"/>
                <a:cs typeface="+mj-cs"/>
              </a:rPr>
              <a:t>Catalina Guzmán Cruz</a:t>
            </a:r>
          </a:p>
          <a:p>
            <a:pPr marL="0" marR="0" lvl="0" indent="0" algn="r" defTabSz="914363" rtl="0" eaLnBrk="1" fontAlgn="auto" latinLnBrk="0" hangingPunct="1">
              <a:lnSpc>
                <a:spcPct val="90000"/>
              </a:lnSpc>
              <a:spcBef>
                <a:spcPct val="0"/>
              </a:spcBef>
              <a:spcAft>
                <a:spcPts val="0"/>
              </a:spcAft>
              <a:buClrTx/>
              <a:buSzTx/>
              <a:buFontTx/>
              <a:buNone/>
              <a:tabLst/>
              <a:defRPr/>
            </a:pPr>
            <a:r>
              <a:rPr kumimoji="0" lang="es-CO" sz="4000" b="1" i="0" u="none" strike="noStrike" kern="1200" cap="none" spc="0" normalizeH="0" baseline="0" noProof="0" dirty="0">
                <a:ln>
                  <a:noFill/>
                </a:ln>
                <a:solidFill>
                  <a:prstClr val="white"/>
                </a:solidFill>
                <a:effectLst/>
                <a:uLnTx/>
                <a:uFillTx/>
                <a:latin typeface="Calibri Light" panose="020F0302020204030204"/>
                <a:ea typeface="+mj-ea"/>
                <a:cs typeface="+mj-cs"/>
              </a:rPr>
              <a:t> GERENCIA DE PORTAFOLIOS</a:t>
            </a:r>
            <a:br>
              <a:rPr kumimoji="0" lang="es-CO" sz="4000" b="1" i="0" u="none" strike="noStrike" kern="1200" cap="none" spc="0" normalizeH="0" baseline="0" noProof="0" dirty="0">
                <a:ln>
                  <a:noFill/>
                </a:ln>
                <a:solidFill>
                  <a:prstClr val="white"/>
                </a:solidFill>
                <a:effectLst/>
                <a:uLnTx/>
                <a:uFillTx/>
                <a:latin typeface="Calibri Light" panose="020F0302020204030204"/>
                <a:ea typeface="+mj-ea"/>
                <a:cs typeface="+mj-cs"/>
              </a:rPr>
            </a:br>
            <a:r>
              <a:rPr kumimoji="0" lang="es-CO" sz="4000" b="1" i="0" u="none" strike="noStrike" kern="1200" cap="none" spc="0" normalizeH="0" baseline="0" noProof="0" dirty="0">
                <a:ln>
                  <a:noFill/>
                </a:ln>
                <a:solidFill>
                  <a:prstClr val="white"/>
                </a:solidFill>
                <a:effectLst/>
                <a:uLnTx/>
                <a:uFillTx/>
                <a:latin typeface="Calibri Light" panose="020F0302020204030204"/>
                <a:ea typeface="+mj-ea"/>
                <a:cs typeface="+mj-cs"/>
              </a:rPr>
              <a:t>VICEPRESIDENCIA DE INVERSIONES</a:t>
            </a:r>
          </a:p>
        </p:txBody>
      </p:sp>
      <p:pic>
        <p:nvPicPr>
          <p:cNvPr id="5" name="Imagen 4">
            <a:extLst>
              <a:ext uri="{FF2B5EF4-FFF2-40B4-BE49-F238E27FC236}">
                <a16:creationId xmlns:a16="http://schemas.microsoft.com/office/drawing/2014/main" id="{46A248C9-07F2-47F6-83D0-03A1DE5556E6}"/>
              </a:ext>
            </a:extLst>
          </p:cNvPr>
          <p:cNvPicPr>
            <a:picLocks noChangeAspect="1"/>
          </p:cNvPicPr>
          <p:nvPr/>
        </p:nvPicPr>
        <p:blipFill>
          <a:blip r:embed="rId3"/>
          <a:stretch>
            <a:fillRect/>
          </a:stretch>
        </p:blipFill>
        <p:spPr>
          <a:xfrm>
            <a:off x="4606673" y="5664455"/>
            <a:ext cx="3530164" cy="752141"/>
          </a:xfrm>
          <a:prstGeom prst="rect">
            <a:avLst/>
          </a:prstGeom>
        </p:spPr>
      </p:pic>
      <p:pic>
        <p:nvPicPr>
          <p:cNvPr id="6" name="Imagen 5">
            <a:extLst>
              <a:ext uri="{FF2B5EF4-FFF2-40B4-BE49-F238E27FC236}">
                <a16:creationId xmlns:a16="http://schemas.microsoft.com/office/drawing/2014/main" id="{4513394C-066D-4237-9082-EEC822753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837" y="5664455"/>
            <a:ext cx="4041913" cy="748837"/>
          </a:xfrm>
          <a:prstGeom prst="rect">
            <a:avLst/>
          </a:prstGeom>
        </p:spPr>
      </p:pic>
    </p:spTree>
    <p:extLst>
      <p:ext uri="{BB962C8B-B14F-4D97-AF65-F5344CB8AC3E}">
        <p14:creationId xmlns:p14="http://schemas.microsoft.com/office/powerpoint/2010/main" val="1597095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O" sz="3600" b="1" dirty="0"/>
              <a:t>RIESGO DE MERCADO LIQUIDEZ y CRÉDITO</a:t>
            </a:r>
            <a:br>
              <a:rPr lang="es-CO" sz="3600" b="1" dirty="0"/>
            </a:br>
            <a:r>
              <a:rPr lang="es-CO" sz="3600" b="1" dirty="0"/>
              <a:t>30 DE ABRIL DE 2022</a:t>
            </a:r>
            <a:endParaRPr lang="es-CO" dirty="0"/>
          </a:p>
        </p:txBody>
      </p:sp>
    </p:spTree>
    <p:extLst>
      <p:ext uri="{BB962C8B-B14F-4D97-AF65-F5344CB8AC3E}">
        <p14:creationId xmlns:p14="http://schemas.microsoft.com/office/powerpoint/2010/main" val="3451456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O" sz="3600" b="1" dirty="0"/>
              <a:t>RIESGO DE MERCADO</a:t>
            </a:r>
            <a:endParaRPr lang="es-CO" dirty="0"/>
          </a:p>
        </p:txBody>
      </p:sp>
    </p:spTree>
    <p:extLst>
      <p:ext uri="{BB962C8B-B14F-4D97-AF65-F5344CB8AC3E}">
        <p14:creationId xmlns:p14="http://schemas.microsoft.com/office/powerpoint/2010/main" val="3892846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03FD44-748C-4297-BFCE-C7FF51E0329E}"/>
              </a:ext>
            </a:extLst>
          </p:cNvPr>
          <p:cNvSpPr>
            <a:spLocks noGrp="1"/>
          </p:cNvSpPr>
          <p:nvPr>
            <p:ph type="title"/>
          </p:nvPr>
        </p:nvSpPr>
        <p:spPr>
          <a:xfrm>
            <a:off x="661869" y="365125"/>
            <a:ext cx="5601237" cy="1325563"/>
          </a:xfrm>
        </p:spPr>
        <p:txBody>
          <a:bodyPr/>
          <a:lstStyle/>
          <a:p>
            <a:r>
              <a:rPr lang="es-CO" dirty="0"/>
              <a:t>Composición Factores de Riesgo </a:t>
            </a:r>
          </a:p>
        </p:txBody>
      </p:sp>
      <p:pic>
        <p:nvPicPr>
          <p:cNvPr id="5" name="Imagen 4"/>
          <p:cNvPicPr/>
          <p:nvPr/>
        </p:nvPicPr>
        <p:blipFill>
          <a:blip r:embed="rId2">
            <a:extLst>
              <a:ext uri="{28A0092B-C50C-407E-A947-70E740481C1C}">
                <a14:useLocalDpi xmlns:a14="http://schemas.microsoft.com/office/drawing/2010/main" val="0"/>
              </a:ext>
            </a:extLst>
          </a:blip>
          <a:stretch>
            <a:fillRect/>
          </a:stretch>
        </p:blipFill>
        <p:spPr>
          <a:xfrm>
            <a:off x="661869" y="1690688"/>
            <a:ext cx="5601237" cy="4686142"/>
          </a:xfrm>
          <a:prstGeom prst="rect">
            <a:avLst/>
          </a:prstGeom>
        </p:spPr>
      </p:pic>
      <p:pic>
        <p:nvPicPr>
          <p:cNvPr id="6" name="Imagen 5"/>
          <p:cNvPicPr/>
          <p:nvPr/>
        </p:nvPicPr>
        <p:blipFill>
          <a:blip r:embed="rId3">
            <a:extLst>
              <a:ext uri="{28A0092B-C50C-407E-A947-70E740481C1C}">
                <a14:useLocalDpi xmlns:a14="http://schemas.microsoft.com/office/drawing/2010/main" val="0"/>
              </a:ext>
            </a:extLst>
          </a:blip>
          <a:stretch>
            <a:fillRect/>
          </a:stretch>
        </p:blipFill>
        <p:spPr>
          <a:xfrm>
            <a:off x="7481454" y="2650671"/>
            <a:ext cx="3209723" cy="1768929"/>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24004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3F45AD0-9996-4FB0-B59A-83D6B299BACA}"/>
              </a:ext>
            </a:extLst>
          </p:cNvPr>
          <p:cNvSpPr>
            <a:spLocks noGrp="1"/>
          </p:cNvSpPr>
          <p:nvPr>
            <p:ph type="title"/>
          </p:nvPr>
        </p:nvSpPr>
        <p:spPr>
          <a:xfrm>
            <a:off x="746760" y="0"/>
            <a:ext cx="5601237" cy="1325563"/>
          </a:xfrm>
        </p:spPr>
        <p:txBody>
          <a:bodyPr/>
          <a:lstStyle/>
          <a:p>
            <a:r>
              <a:rPr lang="es-CO" dirty="0"/>
              <a:t>Evolución Volatilidades SFC</a:t>
            </a:r>
          </a:p>
        </p:txBody>
      </p:sp>
      <p:pic>
        <p:nvPicPr>
          <p:cNvPr id="2" name="Imagen 1"/>
          <p:cNvPicPr>
            <a:picLocks noChangeAspect="1"/>
          </p:cNvPicPr>
          <p:nvPr/>
        </p:nvPicPr>
        <p:blipFill>
          <a:blip r:embed="rId2"/>
          <a:stretch>
            <a:fillRect/>
          </a:stretch>
        </p:blipFill>
        <p:spPr>
          <a:xfrm>
            <a:off x="746760" y="1176137"/>
            <a:ext cx="7801494" cy="5107705"/>
          </a:xfrm>
          <a:prstGeom prst="rect">
            <a:avLst/>
          </a:prstGeom>
          <a:ln>
            <a:solidFill>
              <a:schemeClr val="tx1"/>
            </a:solidFill>
          </a:ln>
        </p:spPr>
      </p:pic>
    </p:spTree>
    <p:extLst>
      <p:ext uri="{BB962C8B-B14F-4D97-AF65-F5344CB8AC3E}">
        <p14:creationId xmlns:p14="http://schemas.microsoft.com/office/powerpoint/2010/main" val="4205967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3F45AD0-9996-4FB0-B59A-83D6B299BACA}"/>
              </a:ext>
            </a:extLst>
          </p:cNvPr>
          <p:cNvSpPr>
            <a:spLocks noGrp="1"/>
          </p:cNvSpPr>
          <p:nvPr>
            <p:ph type="title"/>
          </p:nvPr>
        </p:nvSpPr>
        <p:spPr>
          <a:xfrm>
            <a:off x="434721" y="0"/>
            <a:ext cx="5601237" cy="1325563"/>
          </a:xfrm>
        </p:spPr>
        <p:txBody>
          <a:bodyPr/>
          <a:lstStyle/>
          <a:p>
            <a:r>
              <a:rPr lang="es-CO" dirty="0"/>
              <a:t>Evolución </a:t>
            </a:r>
            <a:r>
              <a:rPr lang="es-CO" dirty="0" err="1"/>
              <a:t>VaR</a:t>
            </a:r>
            <a:r>
              <a:rPr lang="es-CO" dirty="0"/>
              <a:t> Regulatorio</a:t>
            </a:r>
          </a:p>
        </p:txBody>
      </p:sp>
      <p:sp>
        <p:nvSpPr>
          <p:cNvPr id="7" name="CuadroTexto 6"/>
          <p:cNvSpPr txBox="1"/>
          <p:nvPr/>
        </p:nvSpPr>
        <p:spPr>
          <a:xfrm>
            <a:off x="434720" y="6581001"/>
            <a:ext cx="135943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1" u="none" strike="noStrike" kern="1200" cap="none" spc="0" normalizeH="0" baseline="0" noProof="0" dirty="0">
                <a:ln>
                  <a:noFill/>
                </a:ln>
                <a:solidFill>
                  <a:prstClr val="black"/>
                </a:solidFill>
                <a:effectLst/>
                <a:uLnTx/>
                <a:uFillTx/>
                <a:latin typeface="Calibri" panose="020F0502020204030204"/>
                <a:ea typeface="+mn-ea"/>
                <a:cs typeface="+mn-cs"/>
              </a:rPr>
              <a:t>Cifras en pesos</a:t>
            </a:r>
          </a:p>
        </p:txBody>
      </p:sp>
      <p:pic>
        <p:nvPicPr>
          <p:cNvPr id="6" name="Imagen 5"/>
          <p:cNvPicPr/>
          <p:nvPr/>
        </p:nvPicPr>
        <p:blipFill>
          <a:blip r:embed="rId2"/>
          <a:stretch>
            <a:fillRect/>
          </a:stretch>
        </p:blipFill>
        <p:spPr>
          <a:xfrm>
            <a:off x="548779" y="1017000"/>
            <a:ext cx="6728080" cy="5373582"/>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47776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3">
            <a:extLst>
              <a:ext uri="{FF2B5EF4-FFF2-40B4-BE49-F238E27FC236}">
                <a16:creationId xmlns:a16="http://schemas.microsoft.com/office/drawing/2014/main" id="{6481B6B6-F0EB-46EE-AFA8-BA9D502EDA5F}"/>
              </a:ext>
            </a:extLst>
          </p:cNvPr>
          <p:cNvSpPr>
            <a:spLocks noGrp="1"/>
          </p:cNvSpPr>
          <p:nvPr>
            <p:ph type="title"/>
          </p:nvPr>
        </p:nvSpPr>
        <p:spPr>
          <a:xfrm>
            <a:off x="472440" y="13058"/>
            <a:ext cx="5601237" cy="1325563"/>
          </a:xfrm>
        </p:spPr>
        <p:txBody>
          <a:bodyPr/>
          <a:lstStyle/>
          <a:p>
            <a:r>
              <a:rPr lang="es-CO"/>
              <a:t>Expected Shortfall y Convexidad </a:t>
            </a:r>
            <a:endParaRPr lang="es-CO" dirty="0"/>
          </a:p>
        </p:txBody>
      </p:sp>
      <p:sp>
        <p:nvSpPr>
          <p:cNvPr id="12" name="CuadroTexto 11">
            <a:extLst>
              <a:ext uri="{FF2B5EF4-FFF2-40B4-BE49-F238E27FC236}">
                <a16:creationId xmlns:a16="http://schemas.microsoft.com/office/drawing/2014/main" id="{6F8FAAC6-AB96-4656-9F06-287DDE7C752A}"/>
              </a:ext>
            </a:extLst>
          </p:cNvPr>
          <p:cNvSpPr txBox="1"/>
          <p:nvPr/>
        </p:nvSpPr>
        <p:spPr>
          <a:xfrm>
            <a:off x="231148" y="6220481"/>
            <a:ext cx="3853301" cy="4924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300" b="0" i="1" u="none" strike="noStrike" kern="1200" cap="none" spc="0" normalizeH="0" baseline="0" noProof="0">
                <a:ln>
                  <a:noFill/>
                </a:ln>
                <a:solidFill>
                  <a:prstClr val="black"/>
                </a:solidFill>
                <a:effectLst/>
                <a:uLnTx/>
                <a:uFillTx/>
                <a:latin typeface="Calibri" panose="020F0502020204030204"/>
                <a:ea typeface="+mn-ea"/>
                <a:cs typeface="+mn-cs"/>
              </a:rPr>
              <a:t>Cifras en millones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300" b="0" i="1" u="none" strike="noStrike" kern="1200" cap="none" spc="0" normalizeH="0" baseline="0" noProof="0">
                <a:ln>
                  <a:noFill/>
                </a:ln>
                <a:solidFill>
                  <a:prstClr val="black"/>
                </a:solidFill>
                <a:effectLst/>
                <a:uLnTx/>
                <a:uFillTx/>
                <a:latin typeface="Calibri" panose="020F0502020204030204"/>
                <a:ea typeface="+mn-ea"/>
                <a:cs typeface="+mn-cs"/>
              </a:rPr>
              <a:t>Cifras a 30 de abril de 2022</a:t>
            </a:r>
            <a:endParaRPr kumimoji="0" lang="es-CO"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n 5"/>
          <p:cNvPicPr>
            <a:picLocks noChangeAspect="1"/>
          </p:cNvPicPr>
          <p:nvPr/>
        </p:nvPicPr>
        <p:blipFill>
          <a:blip r:embed="rId2"/>
          <a:stretch>
            <a:fillRect/>
          </a:stretch>
        </p:blipFill>
        <p:spPr>
          <a:xfrm>
            <a:off x="466306" y="4980752"/>
            <a:ext cx="8090999" cy="1000948"/>
          </a:xfrm>
          <a:prstGeom prst="rect">
            <a:avLst/>
          </a:prstGeom>
          <a:ln>
            <a:solidFill>
              <a:schemeClr val="tx1"/>
            </a:solidFill>
          </a:ln>
        </p:spPr>
      </p:pic>
      <p:pic>
        <p:nvPicPr>
          <p:cNvPr id="2" name="Imagen 1">
            <a:extLst>
              <a:ext uri="{FF2B5EF4-FFF2-40B4-BE49-F238E27FC236}">
                <a16:creationId xmlns:a16="http://schemas.microsoft.com/office/drawing/2014/main" id="{0D0147C9-8125-4044-86E1-7F9D150F128A}"/>
              </a:ext>
            </a:extLst>
          </p:cNvPr>
          <p:cNvPicPr>
            <a:picLocks noChangeAspect="1"/>
          </p:cNvPicPr>
          <p:nvPr/>
        </p:nvPicPr>
        <p:blipFill>
          <a:blip r:embed="rId3"/>
          <a:stretch>
            <a:fillRect/>
          </a:stretch>
        </p:blipFill>
        <p:spPr>
          <a:xfrm>
            <a:off x="4881465" y="1691609"/>
            <a:ext cx="7162598" cy="2593698"/>
          </a:xfrm>
          <a:prstGeom prst="rect">
            <a:avLst/>
          </a:prstGeom>
        </p:spPr>
      </p:pic>
      <p:sp>
        <p:nvSpPr>
          <p:cNvPr id="5" name="CuadroTexto 4">
            <a:extLst>
              <a:ext uri="{FF2B5EF4-FFF2-40B4-BE49-F238E27FC236}">
                <a16:creationId xmlns:a16="http://schemas.microsoft.com/office/drawing/2014/main" id="{7588CE66-F0DF-45A3-BEAB-AE6549CC865B}"/>
              </a:ext>
            </a:extLst>
          </p:cNvPr>
          <p:cNvSpPr txBox="1"/>
          <p:nvPr/>
        </p:nvSpPr>
        <p:spPr>
          <a:xfrm>
            <a:off x="7958137" y="3965444"/>
            <a:ext cx="605302"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ES %</a:t>
            </a: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n 6">
            <a:extLst>
              <a:ext uri="{FF2B5EF4-FFF2-40B4-BE49-F238E27FC236}">
                <a16:creationId xmlns:a16="http://schemas.microsoft.com/office/drawing/2014/main" id="{03069B97-445E-4977-9A3B-4330EE1597C2}"/>
              </a:ext>
            </a:extLst>
          </p:cNvPr>
          <p:cNvPicPr>
            <a:picLocks noChangeAspect="1"/>
          </p:cNvPicPr>
          <p:nvPr/>
        </p:nvPicPr>
        <p:blipFill>
          <a:blip r:embed="rId4"/>
          <a:stretch>
            <a:fillRect/>
          </a:stretch>
        </p:blipFill>
        <p:spPr>
          <a:xfrm>
            <a:off x="472440" y="1648745"/>
            <a:ext cx="4039366" cy="2593698"/>
          </a:xfrm>
          <a:prstGeom prst="rect">
            <a:avLst/>
          </a:prstGeom>
          <a:ln>
            <a:solidFill>
              <a:schemeClr val="tx1"/>
            </a:solidFill>
          </a:ln>
        </p:spPr>
      </p:pic>
    </p:spTree>
    <p:extLst>
      <p:ext uri="{BB962C8B-B14F-4D97-AF65-F5344CB8AC3E}">
        <p14:creationId xmlns:p14="http://schemas.microsoft.com/office/powerpoint/2010/main" val="57602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O" sz="3600" b="1" dirty="0"/>
              <a:t>RIESGO DE CRÉDITO</a:t>
            </a:r>
            <a:endParaRPr lang="es-CO" dirty="0"/>
          </a:p>
        </p:txBody>
      </p:sp>
    </p:spTree>
    <p:extLst>
      <p:ext uri="{BB962C8B-B14F-4D97-AF65-F5344CB8AC3E}">
        <p14:creationId xmlns:p14="http://schemas.microsoft.com/office/powerpoint/2010/main" val="4121420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257154" y="-149668"/>
            <a:ext cx="7772400" cy="1325563"/>
          </a:xfrm>
        </p:spPr>
        <p:txBody>
          <a:bodyPr>
            <a:normAutofit/>
          </a:bodyPr>
          <a:lstStyle/>
          <a:p>
            <a:r>
              <a:rPr lang="es-CO" dirty="0"/>
              <a:t>Límites de Inversión </a:t>
            </a:r>
          </a:p>
        </p:txBody>
      </p:sp>
      <p:sp>
        <p:nvSpPr>
          <p:cNvPr id="6" name="CuadroTexto 5"/>
          <p:cNvSpPr txBox="1"/>
          <p:nvPr/>
        </p:nvSpPr>
        <p:spPr>
          <a:xfrm>
            <a:off x="784059" y="6304002"/>
            <a:ext cx="44276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1" u="none" strike="noStrike" kern="1200" cap="none" spc="0" normalizeH="0" baseline="0" noProof="0" dirty="0">
                <a:ln>
                  <a:noFill/>
                </a:ln>
                <a:solidFill>
                  <a:prstClr val="black"/>
                </a:solidFill>
                <a:effectLst/>
                <a:uLnTx/>
                <a:uFillTx/>
                <a:latin typeface="Calibri" panose="020F0502020204030204"/>
                <a:ea typeface="+mn-ea"/>
                <a:cs typeface="+mn-cs"/>
              </a:rPr>
              <a:t>* Información financiera 30 de Abril 2022.</a:t>
            </a:r>
          </a:p>
        </p:txBody>
      </p:sp>
      <p:sp>
        <p:nvSpPr>
          <p:cNvPr id="10" name="CuadroTexto 9"/>
          <p:cNvSpPr txBox="1"/>
          <p:nvPr/>
        </p:nvSpPr>
        <p:spPr>
          <a:xfrm>
            <a:off x="784059" y="6611779"/>
            <a:ext cx="135943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dirty="0">
                <a:ln>
                  <a:noFill/>
                </a:ln>
                <a:solidFill>
                  <a:prstClr val="black"/>
                </a:solidFill>
                <a:effectLst/>
                <a:uLnTx/>
                <a:uFillTx/>
                <a:latin typeface="Calibri" panose="020F0502020204030204"/>
                <a:ea typeface="+mn-ea"/>
                <a:cs typeface="+mn-cs"/>
              </a:rPr>
              <a:t>Cifras en millones</a:t>
            </a:r>
          </a:p>
        </p:txBody>
      </p:sp>
      <p:pic>
        <p:nvPicPr>
          <p:cNvPr id="2" name="Imagen 1">
            <a:extLst>
              <a:ext uri="{FF2B5EF4-FFF2-40B4-BE49-F238E27FC236}">
                <a16:creationId xmlns:a16="http://schemas.microsoft.com/office/drawing/2014/main" id="{3EE61930-012C-17EA-F711-EC0D4ED9CF61}"/>
              </a:ext>
            </a:extLst>
          </p:cNvPr>
          <p:cNvPicPr>
            <a:picLocks noChangeAspect="1"/>
          </p:cNvPicPr>
          <p:nvPr/>
        </p:nvPicPr>
        <p:blipFill>
          <a:blip r:embed="rId2"/>
          <a:stretch>
            <a:fillRect/>
          </a:stretch>
        </p:blipFill>
        <p:spPr>
          <a:xfrm>
            <a:off x="1322070" y="669798"/>
            <a:ext cx="9547860" cy="5518404"/>
          </a:xfrm>
          <a:prstGeom prst="rect">
            <a:avLst/>
          </a:prstGeom>
        </p:spPr>
      </p:pic>
    </p:spTree>
    <p:extLst>
      <p:ext uri="{BB962C8B-B14F-4D97-AF65-F5344CB8AC3E}">
        <p14:creationId xmlns:p14="http://schemas.microsoft.com/office/powerpoint/2010/main" val="483658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ctrTitle" idx="4294967295"/>
          </p:nvPr>
        </p:nvSpPr>
        <p:spPr>
          <a:xfrm>
            <a:off x="3383280" y="2123848"/>
            <a:ext cx="7371806" cy="2387600"/>
          </a:xfrm>
        </p:spPr>
        <p:txBody>
          <a:bodyPr>
            <a:normAutofit/>
          </a:bodyPr>
          <a:lstStyle/>
          <a:p>
            <a:r>
              <a:rPr lang="es-CO" sz="5400" b="1" dirty="0"/>
              <a:t>Presentación Económica</a:t>
            </a:r>
            <a:br>
              <a:rPr lang="es-CO" sz="5400" b="1" dirty="0"/>
            </a:br>
            <a:r>
              <a:rPr lang="es-CO" sz="5400" b="1" dirty="0"/>
              <a:t>FRL</a:t>
            </a:r>
            <a:endParaRPr lang="es-CO" sz="5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2303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C94C3B9A-3C85-4BC9-9891-F0D607AB3F3F}"/>
              </a:ext>
            </a:extLst>
          </p:cNvPr>
          <p:cNvSpPr txBox="1">
            <a:spLocks/>
          </p:cNvSpPr>
          <p:nvPr/>
        </p:nvSpPr>
        <p:spPr>
          <a:xfrm>
            <a:off x="6583680" y="4737871"/>
            <a:ext cx="5220788" cy="433728"/>
          </a:xfrm>
          <a:prstGeom prst="rect">
            <a:avLst/>
          </a:prstGeom>
        </p:spPr>
        <p:txBody>
          <a:bodyPr anchor="b"/>
          <a:lstStyle>
            <a:lvl1pPr algn="r" defTabSz="914400" rtl="0" eaLnBrk="1" latinLnBrk="0" hangingPunct="1">
              <a:lnSpc>
                <a:spcPct val="90000"/>
              </a:lnSpc>
              <a:spcBef>
                <a:spcPct val="0"/>
              </a:spcBef>
              <a:buNone/>
              <a:defRPr sz="2000" b="0" kern="1200">
                <a:solidFill>
                  <a:schemeClr val="tx1">
                    <a:lumMod val="50000"/>
                    <a:lumOff val="50000"/>
                  </a:schemeClr>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br>
              <a:rPr kumimoji="0" lang="es-ES" sz="2000" b="1"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j-ea"/>
                <a:cs typeface="+mj-cs"/>
              </a:rPr>
            </a:br>
            <a:r>
              <a:rPr kumimoji="0" lang="es-ES" sz="2000" b="1"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j-ea"/>
                <a:cs typeface="+mj-cs"/>
              </a:rPr>
              <a:t>Nombre</a:t>
            </a:r>
            <a:endParaRPr kumimoji="0" lang="es-CO" sz="2000" b="1"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j-ea"/>
              <a:cs typeface="+mj-cs"/>
            </a:endParaRPr>
          </a:p>
        </p:txBody>
      </p:sp>
      <p:sp>
        <p:nvSpPr>
          <p:cNvPr id="4" name="Título 1">
            <a:extLst>
              <a:ext uri="{FF2B5EF4-FFF2-40B4-BE49-F238E27FC236}">
                <a16:creationId xmlns:a16="http://schemas.microsoft.com/office/drawing/2014/main" id="{C94C3B9A-3C85-4BC9-9891-F0D607AB3F3F}"/>
              </a:ext>
            </a:extLst>
          </p:cNvPr>
          <p:cNvSpPr txBox="1">
            <a:spLocks/>
          </p:cNvSpPr>
          <p:nvPr/>
        </p:nvSpPr>
        <p:spPr>
          <a:xfrm>
            <a:off x="6583680" y="5355771"/>
            <a:ext cx="5220788" cy="1001894"/>
          </a:xfrm>
          <a:prstGeom prst="rect">
            <a:avLst/>
          </a:prstGeom>
        </p:spPr>
        <p:txBody>
          <a:bodyPr anchor="b"/>
          <a:lstStyle>
            <a:lvl1pPr algn="r" defTabSz="914400" rtl="0" eaLnBrk="1" latinLnBrk="0" hangingPunct="1">
              <a:lnSpc>
                <a:spcPct val="90000"/>
              </a:lnSpc>
              <a:spcBef>
                <a:spcPct val="0"/>
              </a:spcBef>
              <a:buNone/>
              <a:defRPr sz="2000" b="0" kern="1200">
                <a:solidFill>
                  <a:schemeClr val="tx1">
                    <a:lumMod val="50000"/>
                    <a:lumOff val="50000"/>
                  </a:schemeClr>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br>
              <a:rPr kumimoji="0" lang="es-ES" sz="2000" b="0"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j-ea"/>
                <a:cs typeface="+mj-cs"/>
              </a:rPr>
            </a:br>
            <a:r>
              <a:rPr kumimoji="0" lang="es-ES" sz="2000" b="0"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j-ea"/>
                <a:cs typeface="+mj-cs"/>
              </a:rPr>
              <a:t>Gerencia de Riesgos</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0"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j-ea"/>
                <a:cs typeface="+mj-cs"/>
              </a:rPr>
              <a:t>Presidencia</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0"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j-ea"/>
                <a:cs typeface="+mj-cs"/>
              </a:rPr>
              <a:t>30 de Abril  de 2022</a:t>
            </a:r>
            <a:endParaRPr kumimoji="0" lang="es-CO" sz="2000" b="0"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247339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9FD02A56-3697-4D28-A2E4-FAD995031EFC}"/>
              </a:ext>
            </a:extLst>
          </p:cNvPr>
          <p:cNvSpPr txBox="1">
            <a:spLocks/>
          </p:cNvSpPr>
          <p:nvPr/>
        </p:nvSpPr>
        <p:spPr>
          <a:xfrm>
            <a:off x="0" y="66675"/>
            <a:ext cx="11531236" cy="8718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762344"/>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CO" sz="3600" b="1" i="0" u="none" strike="noStrike" kern="1200" cap="none" spc="0" normalizeH="0" baseline="0" noProof="0" dirty="0">
                <a:ln>
                  <a:noFill/>
                </a:ln>
                <a:solidFill>
                  <a:srgbClr val="762344"/>
                </a:solidFill>
                <a:effectLst/>
                <a:uLnTx/>
                <a:uFillTx/>
                <a:latin typeface="Calibri" panose="020F0502020204030204"/>
                <a:ea typeface="+mj-ea"/>
                <a:cs typeface="+mj-cs"/>
              </a:rPr>
              <a:t>Balance actividad económica 1T22</a:t>
            </a:r>
          </a:p>
        </p:txBody>
      </p:sp>
      <p:pic>
        <p:nvPicPr>
          <p:cNvPr id="4" name="Imagen 3">
            <a:extLst>
              <a:ext uri="{FF2B5EF4-FFF2-40B4-BE49-F238E27FC236}">
                <a16:creationId xmlns:a16="http://schemas.microsoft.com/office/drawing/2014/main" id="{CEB959D9-1762-D9BA-2019-A321EDDD26C9}"/>
              </a:ext>
            </a:extLst>
          </p:cNvPr>
          <p:cNvPicPr>
            <a:picLocks noChangeAspect="1"/>
          </p:cNvPicPr>
          <p:nvPr/>
        </p:nvPicPr>
        <p:blipFill>
          <a:blip r:embed="rId2"/>
          <a:stretch>
            <a:fillRect/>
          </a:stretch>
        </p:blipFill>
        <p:spPr>
          <a:xfrm>
            <a:off x="6276975" y="1583266"/>
            <a:ext cx="5715000" cy="3862917"/>
          </a:xfrm>
          <a:prstGeom prst="rect">
            <a:avLst/>
          </a:prstGeom>
        </p:spPr>
      </p:pic>
      <p:sp>
        <p:nvSpPr>
          <p:cNvPr id="5" name="CuadroTexto 4">
            <a:extLst>
              <a:ext uri="{FF2B5EF4-FFF2-40B4-BE49-F238E27FC236}">
                <a16:creationId xmlns:a16="http://schemas.microsoft.com/office/drawing/2014/main" id="{1160CB0B-308C-DD23-E2B1-7E10278C4DD2}"/>
              </a:ext>
            </a:extLst>
          </p:cNvPr>
          <p:cNvSpPr txBox="1"/>
          <p:nvPr/>
        </p:nvSpPr>
        <p:spPr>
          <a:xfrm>
            <a:off x="596650" y="967120"/>
            <a:ext cx="4755310" cy="369332"/>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Expectativas FMI Abril 2022</a:t>
            </a:r>
            <a:endParaRPr kumimoji="0" lang="es-CO"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Imagen 5">
            <a:extLst>
              <a:ext uri="{FF2B5EF4-FFF2-40B4-BE49-F238E27FC236}">
                <a16:creationId xmlns:a16="http://schemas.microsoft.com/office/drawing/2014/main" id="{B40788DE-A8EC-F1B8-9440-01E40F7C757D}"/>
              </a:ext>
            </a:extLst>
          </p:cNvPr>
          <p:cNvPicPr>
            <a:picLocks noChangeAspect="1"/>
          </p:cNvPicPr>
          <p:nvPr/>
        </p:nvPicPr>
        <p:blipFill>
          <a:blip r:embed="rId3"/>
          <a:stretch>
            <a:fillRect/>
          </a:stretch>
        </p:blipFill>
        <p:spPr>
          <a:xfrm>
            <a:off x="596650" y="1336451"/>
            <a:ext cx="4755310" cy="5215071"/>
          </a:xfrm>
          <a:prstGeom prst="rect">
            <a:avLst/>
          </a:prstGeom>
        </p:spPr>
      </p:pic>
    </p:spTree>
    <p:extLst>
      <p:ext uri="{BB962C8B-B14F-4D97-AF65-F5344CB8AC3E}">
        <p14:creationId xmlns:p14="http://schemas.microsoft.com/office/powerpoint/2010/main" val="671331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9FD02A56-3697-4D28-A2E4-FAD995031EFC}"/>
              </a:ext>
            </a:extLst>
          </p:cNvPr>
          <p:cNvSpPr txBox="1">
            <a:spLocks/>
          </p:cNvSpPr>
          <p:nvPr/>
        </p:nvSpPr>
        <p:spPr>
          <a:xfrm>
            <a:off x="0" y="66675"/>
            <a:ext cx="11531236" cy="8718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762344"/>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CO" sz="3600" b="1" i="0" u="none" strike="noStrike" kern="1200" cap="none" spc="0" normalizeH="0" baseline="0" noProof="0" dirty="0">
                <a:ln>
                  <a:noFill/>
                </a:ln>
                <a:solidFill>
                  <a:srgbClr val="762344"/>
                </a:solidFill>
                <a:effectLst/>
                <a:uLnTx/>
                <a:uFillTx/>
                <a:latin typeface="Calibri" panose="020F0502020204030204"/>
                <a:ea typeface="+mj-ea"/>
                <a:cs typeface="+mj-cs"/>
              </a:rPr>
              <a:t>¿Cómo inició el 2T22?</a:t>
            </a:r>
          </a:p>
        </p:txBody>
      </p:sp>
      <p:pic>
        <p:nvPicPr>
          <p:cNvPr id="5" name="Imagen 4">
            <a:extLst>
              <a:ext uri="{FF2B5EF4-FFF2-40B4-BE49-F238E27FC236}">
                <a16:creationId xmlns:a16="http://schemas.microsoft.com/office/drawing/2014/main" id="{5AE24C54-D6EE-6035-DC3B-388C8AAAAB19}"/>
              </a:ext>
            </a:extLst>
          </p:cNvPr>
          <p:cNvPicPr>
            <a:picLocks noChangeAspect="1"/>
          </p:cNvPicPr>
          <p:nvPr/>
        </p:nvPicPr>
        <p:blipFill>
          <a:blip r:embed="rId2"/>
          <a:stretch>
            <a:fillRect/>
          </a:stretch>
        </p:blipFill>
        <p:spPr>
          <a:xfrm>
            <a:off x="139065" y="1045845"/>
            <a:ext cx="6171208" cy="4766310"/>
          </a:xfrm>
          <a:prstGeom prst="rect">
            <a:avLst/>
          </a:prstGeom>
        </p:spPr>
      </p:pic>
      <p:pic>
        <p:nvPicPr>
          <p:cNvPr id="11" name="Imagen 10">
            <a:extLst>
              <a:ext uri="{FF2B5EF4-FFF2-40B4-BE49-F238E27FC236}">
                <a16:creationId xmlns:a16="http://schemas.microsoft.com/office/drawing/2014/main" id="{158EED29-80FE-9BEB-4647-F67E220E53A5}"/>
              </a:ext>
            </a:extLst>
          </p:cNvPr>
          <p:cNvPicPr>
            <a:picLocks noChangeAspect="1"/>
          </p:cNvPicPr>
          <p:nvPr/>
        </p:nvPicPr>
        <p:blipFill>
          <a:blip r:embed="rId3"/>
          <a:stretch>
            <a:fillRect/>
          </a:stretch>
        </p:blipFill>
        <p:spPr>
          <a:xfrm>
            <a:off x="6381750" y="3797890"/>
            <a:ext cx="5810250" cy="2486025"/>
          </a:xfrm>
          <a:prstGeom prst="rect">
            <a:avLst/>
          </a:prstGeom>
        </p:spPr>
      </p:pic>
      <p:pic>
        <p:nvPicPr>
          <p:cNvPr id="7" name="Imagen 6">
            <a:extLst>
              <a:ext uri="{FF2B5EF4-FFF2-40B4-BE49-F238E27FC236}">
                <a16:creationId xmlns:a16="http://schemas.microsoft.com/office/drawing/2014/main" id="{144F5B46-B38D-0BF7-87EB-D8AFAE925A5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3877" y="692445"/>
            <a:ext cx="4510874" cy="3105445"/>
          </a:xfrm>
          <a:prstGeom prst="rect">
            <a:avLst/>
          </a:prstGeom>
          <a:noFill/>
          <a:ln>
            <a:noFill/>
          </a:ln>
        </p:spPr>
      </p:pic>
    </p:spTree>
    <p:extLst>
      <p:ext uri="{BB962C8B-B14F-4D97-AF65-F5344CB8AC3E}">
        <p14:creationId xmlns:p14="http://schemas.microsoft.com/office/powerpoint/2010/main" val="2371881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9FD02A56-3697-4D28-A2E4-FAD995031EFC}"/>
              </a:ext>
            </a:extLst>
          </p:cNvPr>
          <p:cNvSpPr txBox="1">
            <a:spLocks/>
          </p:cNvSpPr>
          <p:nvPr/>
        </p:nvSpPr>
        <p:spPr>
          <a:xfrm>
            <a:off x="185530" y="-12592"/>
            <a:ext cx="11531236" cy="8718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762344"/>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CO" sz="3600" b="1" i="0" u="none" strike="noStrike" kern="1200" cap="none" spc="0" normalizeH="0" baseline="0" noProof="0" dirty="0">
                <a:ln>
                  <a:noFill/>
                </a:ln>
                <a:solidFill>
                  <a:srgbClr val="762344"/>
                </a:solidFill>
                <a:effectLst/>
                <a:uLnTx/>
                <a:uFillTx/>
                <a:latin typeface="Calibri" panose="020F0502020204030204"/>
                <a:ea typeface="+mj-ea"/>
                <a:cs typeface="+mj-cs"/>
              </a:rPr>
              <a:t>Mercados</a:t>
            </a:r>
          </a:p>
        </p:txBody>
      </p:sp>
      <p:sp>
        <p:nvSpPr>
          <p:cNvPr id="19" name="CuadroTexto 18">
            <a:extLst>
              <a:ext uri="{FF2B5EF4-FFF2-40B4-BE49-F238E27FC236}">
                <a16:creationId xmlns:a16="http://schemas.microsoft.com/office/drawing/2014/main" id="{071A17FA-06F7-4BEF-9505-062943C4592E}"/>
              </a:ext>
            </a:extLst>
          </p:cNvPr>
          <p:cNvSpPr txBox="1"/>
          <p:nvPr/>
        </p:nvSpPr>
        <p:spPr>
          <a:xfrm>
            <a:off x="4927763" y="956414"/>
            <a:ext cx="7140412" cy="378341"/>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1" u="none" strike="noStrike" kern="1200" cap="none" spc="0" normalizeH="0" baseline="0" noProof="0" dirty="0">
                <a:ln>
                  <a:noFill/>
                </a:ln>
                <a:solidFill>
                  <a:prstClr val="white"/>
                </a:solidFill>
                <a:effectLst/>
                <a:uLnTx/>
                <a:uFillTx/>
                <a:latin typeface="Calibri" panose="020F0502020204030204"/>
                <a:ea typeface="+mn-ea"/>
                <a:cs typeface="+mn-cs"/>
              </a:rPr>
              <a:t>Tesoros EEUU</a:t>
            </a:r>
          </a:p>
        </p:txBody>
      </p:sp>
      <p:pic>
        <p:nvPicPr>
          <p:cNvPr id="2" name="Imagen 1">
            <a:extLst>
              <a:ext uri="{FF2B5EF4-FFF2-40B4-BE49-F238E27FC236}">
                <a16:creationId xmlns:a16="http://schemas.microsoft.com/office/drawing/2014/main" id="{D66DD7BD-B544-852E-8083-E90BFB866ED4}"/>
              </a:ext>
            </a:extLst>
          </p:cNvPr>
          <p:cNvPicPr>
            <a:picLocks noChangeAspect="1"/>
          </p:cNvPicPr>
          <p:nvPr/>
        </p:nvPicPr>
        <p:blipFill>
          <a:blip r:embed="rId2"/>
          <a:stretch>
            <a:fillRect/>
          </a:stretch>
        </p:blipFill>
        <p:spPr>
          <a:xfrm>
            <a:off x="76201" y="2035175"/>
            <a:ext cx="4705349" cy="2787650"/>
          </a:xfrm>
          <a:prstGeom prst="rect">
            <a:avLst/>
          </a:prstGeom>
        </p:spPr>
      </p:pic>
      <p:pic>
        <p:nvPicPr>
          <p:cNvPr id="5" name="Imagen 4" descr="Gráfico, Gráfico de líneas, Histograma&#10;&#10;Descripción generada automáticamente">
            <a:extLst>
              <a:ext uri="{FF2B5EF4-FFF2-40B4-BE49-F238E27FC236}">
                <a16:creationId xmlns:a16="http://schemas.microsoft.com/office/drawing/2014/main" id="{EDDBF9EA-BDD6-4FCB-5E40-09EE6D6D5205}"/>
              </a:ext>
            </a:extLst>
          </p:cNvPr>
          <p:cNvPicPr>
            <a:picLocks noChangeAspect="1"/>
          </p:cNvPicPr>
          <p:nvPr/>
        </p:nvPicPr>
        <p:blipFill rotWithShape="1">
          <a:blip r:embed="rId3">
            <a:extLst>
              <a:ext uri="{28A0092B-C50C-407E-A947-70E740481C1C}">
                <a14:useLocalDpi xmlns:a14="http://schemas.microsoft.com/office/drawing/2010/main" val="0"/>
              </a:ext>
            </a:extLst>
          </a:blip>
          <a:srcRect t="10346" b="6389"/>
          <a:stretch/>
        </p:blipFill>
        <p:spPr>
          <a:xfrm>
            <a:off x="4923111" y="1489111"/>
            <a:ext cx="7140412" cy="4606889"/>
          </a:xfrm>
          <a:prstGeom prst="rect">
            <a:avLst/>
          </a:prstGeom>
        </p:spPr>
      </p:pic>
      <p:sp>
        <p:nvSpPr>
          <p:cNvPr id="15" name="CuadroTexto 14">
            <a:extLst>
              <a:ext uri="{FF2B5EF4-FFF2-40B4-BE49-F238E27FC236}">
                <a16:creationId xmlns:a16="http://schemas.microsoft.com/office/drawing/2014/main" id="{AA382D3F-C98D-FB2C-0F08-48C533055535}"/>
              </a:ext>
            </a:extLst>
          </p:cNvPr>
          <p:cNvSpPr txBox="1"/>
          <p:nvPr/>
        </p:nvSpPr>
        <p:spPr>
          <a:xfrm>
            <a:off x="10815749" y="3873243"/>
            <a:ext cx="4219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ED7D31"/>
                </a:solidFill>
                <a:effectLst/>
                <a:uLnTx/>
                <a:uFillTx/>
                <a:latin typeface="Calibri" panose="020F0502020204030204"/>
                <a:ea typeface="+mn-ea"/>
                <a:cs typeface="+mn-cs"/>
              </a:rPr>
              <a:t>2Y</a:t>
            </a:r>
          </a:p>
        </p:txBody>
      </p:sp>
      <p:sp>
        <p:nvSpPr>
          <p:cNvPr id="16" name="CuadroTexto 15">
            <a:extLst>
              <a:ext uri="{FF2B5EF4-FFF2-40B4-BE49-F238E27FC236}">
                <a16:creationId xmlns:a16="http://schemas.microsoft.com/office/drawing/2014/main" id="{9CBA43E8-4941-5511-40A5-0255F9388845}"/>
              </a:ext>
            </a:extLst>
          </p:cNvPr>
          <p:cNvSpPr txBox="1"/>
          <p:nvPr/>
        </p:nvSpPr>
        <p:spPr>
          <a:xfrm>
            <a:off x="10815749" y="3028435"/>
            <a:ext cx="5389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A5A5A5"/>
                </a:solidFill>
                <a:effectLst/>
                <a:uLnTx/>
                <a:uFillTx/>
                <a:latin typeface="Calibri" panose="020F0502020204030204"/>
                <a:ea typeface="+mn-ea"/>
                <a:cs typeface="+mn-cs"/>
              </a:rPr>
              <a:t>10Y</a:t>
            </a:r>
          </a:p>
        </p:txBody>
      </p:sp>
      <p:sp>
        <p:nvSpPr>
          <p:cNvPr id="17" name="CuadroTexto 16">
            <a:extLst>
              <a:ext uri="{FF2B5EF4-FFF2-40B4-BE49-F238E27FC236}">
                <a16:creationId xmlns:a16="http://schemas.microsoft.com/office/drawing/2014/main" id="{3CB37459-1877-75D0-A8AC-233DBD9916C1}"/>
              </a:ext>
            </a:extLst>
          </p:cNvPr>
          <p:cNvSpPr txBox="1"/>
          <p:nvPr/>
        </p:nvSpPr>
        <p:spPr>
          <a:xfrm>
            <a:off x="10757239" y="1489111"/>
            <a:ext cx="5389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C00000"/>
                </a:solidFill>
                <a:effectLst/>
                <a:uLnTx/>
                <a:uFillTx/>
                <a:latin typeface="Calibri" panose="020F0502020204030204"/>
                <a:ea typeface="+mn-ea"/>
                <a:cs typeface="+mn-cs"/>
              </a:rPr>
              <a:t>30Y</a:t>
            </a:r>
          </a:p>
        </p:txBody>
      </p:sp>
      <p:pic>
        <p:nvPicPr>
          <p:cNvPr id="7" name="Imagen 6">
            <a:extLst>
              <a:ext uri="{FF2B5EF4-FFF2-40B4-BE49-F238E27FC236}">
                <a16:creationId xmlns:a16="http://schemas.microsoft.com/office/drawing/2014/main" id="{DBB3470B-26AF-87D6-E16C-298B475FB20A}"/>
              </a:ext>
            </a:extLst>
          </p:cNvPr>
          <p:cNvPicPr>
            <a:picLocks noChangeAspect="1"/>
          </p:cNvPicPr>
          <p:nvPr/>
        </p:nvPicPr>
        <p:blipFill>
          <a:blip r:embed="rId4"/>
          <a:stretch>
            <a:fillRect/>
          </a:stretch>
        </p:blipFill>
        <p:spPr>
          <a:xfrm>
            <a:off x="4923111" y="1334754"/>
            <a:ext cx="7067806" cy="4761245"/>
          </a:xfrm>
          <a:prstGeom prst="rect">
            <a:avLst/>
          </a:prstGeom>
        </p:spPr>
      </p:pic>
      <p:sp>
        <p:nvSpPr>
          <p:cNvPr id="20" name="CuadroTexto 19">
            <a:extLst>
              <a:ext uri="{FF2B5EF4-FFF2-40B4-BE49-F238E27FC236}">
                <a16:creationId xmlns:a16="http://schemas.microsoft.com/office/drawing/2014/main" id="{19852B5B-FE48-C588-88AE-BF1332E39960}"/>
              </a:ext>
            </a:extLst>
          </p:cNvPr>
          <p:cNvSpPr txBox="1"/>
          <p:nvPr/>
        </p:nvSpPr>
        <p:spPr>
          <a:xfrm>
            <a:off x="4932415" y="972270"/>
            <a:ext cx="7140412" cy="378341"/>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1" u="none" strike="noStrike" kern="1200" cap="none" spc="0" normalizeH="0" baseline="0" noProof="0" dirty="0">
                <a:ln>
                  <a:noFill/>
                </a:ln>
                <a:solidFill>
                  <a:prstClr val="white"/>
                </a:solidFill>
                <a:effectLst/>
                <a:uLnTx/>
                <a:uFillTx/>
                <a:latin typeface="Calibri" panose="020F0502020204030204"/>
                <a:ea typeface="+mn-ea"/>
                <a:cs typeface="+mn-cs"/>
              </a:rPr>
              <a:t>Renta fija emergente</a:t>
            </a:r>
          </a:p>
        </p:txBody>
      </p:sp>
    </p:spTree>
    <p:extLst>
      <p:ext uri="{BB962C8B-B14F-4D97-AF65-F5344CB8AC3E}">
        <p14:creationId xmlns:p14="http://schemas.microsoft.com/office/powerpoint/2010/main" val="219094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CO" sz="4000" dirty="0"/>
              <a:t>Colombia</a:t>
            </a:r>
            <a:r>
              <a:rPr lang="es-CO" dirty="0"/>
              <a:t> </a:t>
            </a:r>
          </a:p>
        </p:txBody>
      </p:sp>
      <p:sp>
        <p:nvSpPr>
          <p:cNvPr id="4" name="Marcador de contenido 3">
            <a:extLst>
              <a:ext uri="{FF2B5EF4-FFF2-40B4-BE49-F238E27FC236}">
                <a16:creationId xmlns:a16="http://schemas.microsoft.com/office/drawing/2014/main" id="{2EFD28D9-E29A-4430-AF45-CD3024063913}"/>
              </a:ext>
            </a:extLst>
          </p:cNvPr>
          <p:cNvSpPr>
            <a:spLocks noGrp="1"/>
          </p:cNvSpPr>
          <p:nvPr>
            <p:ph idx="1"/>
          </p:nvPr>
        </p:nvSpPr>
        <p:spPr>
          <a:xfrm>
            <a:off x="838200" y="3114261"/>
            <a:ext cx="5626994" cy="3062702"/>
          </a:xfrm>
        </p:spPr>
        <p:txBody>
          <a:bodyPr/>
          <a:lstStyle/>
          <a:p>
            <a:endParaRPr lang="es-CO" dirty="0"/>
          </a:p>
        </p:txBody>
      </p:sp>
    </p:spTree>
    <p:extLst>
      <p:ext uri="{BB962C8B-B14F-4D97-AF65-F5344CB8AC3E}">
        <p14:creationId xmlns:p14="http://schemas.microsoft.com/office/powerpoint/2010/main" val="1343429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6844" y="-315914"/>
            <a:ext cx="10413032" cy="1325563"/>
          </a:xfrm>
        </p:spPr>
        <p:txBody>
          <a:bodyPr/>
          <a:lstStyle/>
          <a:p>
            <a:r>
              <a:rPr lang="es-ES" dirty="0"/>
              <a:t>Actividad económica sorprende en 1T2022</a:t>
            </a:r>
            <a:endParaRPr lang="es-CO" dirty="0"/>
          </a:p>
        </p:txBody>
      </p:sp>
      <p:pic>
        <p:nvPicPr>
          <p:cNvPr id="3" name="Imagen 2">
            <a:extLst>
              <a:ext uri="{FF2B5EF4-FFF2-40B4-BE49-F238E27FC236}">
                <a16:creationId xmlns:a16="http://schemas.microsoft.com/office/drawing/2014/main" id="{3AB5525E-6A42-AD07-C386-BB8D95B513D8}"/>
              </a:ext>
            </a:extLst>
          </p:cNvPr>
          <p:cNvPicPr>
            <a:picLocks noChangeAspect="1"/>
          </p:cNvPicPr>
          <p:nvPr/>
        </p:nvPicPr>
        <p:blipFill>
          <a:blip r:embed="rId2"/>
          <a:stretch>
            <a:fillRect/>
          </a:stretch>
        </p:blipFill>
        <p:spPr>
          <a:xfrm>
            <a:off x="279455" y="1516060"/>
            <a:ext cx="5683195" cy="4522790"/>
          </a:xfrm>
          <a:prstGeom prst="rect">
            <a:avLst/>
          </a:prstGeom>
        </p:spPr>
      </p:pic>
      <p:pic>
        <p:nvPicPr>
          <p:cNvPr id="4" name="Imagen 3">
            <a:extLst>
              <a:ext uri="{FF2B5EF4-FFF2-40B4-BE49-F238E27FC236}">
                <a16:creationId xmlns:a16="http://schemas.microsoft.com/office/drawing/2014/main" id="{E3745CE4-AEA4-11D2-0601-AED01D9B07A1}"/>
              </a:ext>
            </a:extLst>
          </p:cNvPr>
          <p:cNvPicPr>
            <a:picLocks noChangeAspect="1"/>
          </p:cNvPicPr>
          <p:nvPr/>
        </p:nvPicPr>
        <p:blipFill>
          <a:blip r:embed="rId3"/>
          <a:stretch>
            <a:fillRect/>
          </a:stretch>
        </p:blipFill>
        <p:spPr>
          <a:xfrm>
            <a:off x="6229352" y="1516059"/>
            <a:ext cx="5683195" cy="4522790"/>
          </a:xfrm>
          <a:prstGeom prst="rect">
            <a:avLst/>
          </a:prstGeom>
        </p:spPr>
      </p:pic>
      <p:pic>
        <p:nvPicPr>
          <p:cNvPr id="6" name="Imagen 5">
            <a:extLst>
              <a:ext uri="{FF2B5EF4-FFF2-40B4-BE49-F238E27FC236}">
                <a16:creationId xmlns:a16="http://schemas.microsoft.com/office/drawing/2014/main" id="{80116562-CC6C-C93A-41F1-EC0C0B3EC05C}"/>
              </a:ext>
            </a:extLst>
          </p:cNvPr>
          <p:cNvPicPr>
            <a:picLocks noChangeAspect="1"/>
          </p:cNvPicPr>
          <p:nvPr/>
        </p:nvPicPr>
        <p:blipFill>
          <a:blip r:embed="rId4"/>
          <a:stretch>
            <a:fillRect/>
          </a:stretch>
        </p:blipFill>
        <p:spPr>
          <a:xfrm>
            <a:off x="6229352" y="1516059"/>
            <a:ext cx="5683194" cy="4522790"/>
          </a:xfrm>
          <a:prstGeom prst="rect">
            <a:avLst/>
          </a:prstGeom>
        </p:spPr>
      </p:pic>
      <p:pic>
        <p:nvPicPr>
          <p:cNvPr id="10" name="Imagen 9">
            <a:extLst>
              <a:ext uri="{FF2B5EF4-FFF2-40B4-BE49-F238E27FC236}">
                <a16:creationId xmlns:a16="http://schemas.microsoft.com/office/drawing/2014/main" id="{BD6770DC-3D52-48E3-9F54-CBE863D9D2EF}"/>
              </a:ext>
            </a:extLst>
          </p:cNvPr>
          <p:cNvPicPr>
            <a:picLocks noChangeAspect="1"/>
          </p:cNvPicPr>
          <p:nvPr/>
        </p:nvPicPr>
        <p:blipFill>
          <a:blip r:embed="rId5"/>
          <a:stretch>
            <a:fillRect/>
          </a:stretch>
        </p:blipFill>
        <p:spPr>
          <a:xfrm>
            <a:off x="273150" y="1009649"/>
            <a:ext cx="5683194" cy="5438775"/>
          </a:xfrm>
          <a:prstGeom prst="rect">
            <a:avLst/>
          </a:prstGeom>
        </p:spPr>
      </p:pic>
      <p:pic>
        <p:nvPicPr>
          <p:cNvPr id="11" name="Imagen 10">
            <a:extLst>
              <a:ext uri="{FF2B5EF4-FFF2-40B4-BE49-F238E27FC236}">
                <a16:creationId xmlns:a16="http://schemas.microsoft.com/office/drawing/2014/main" id="{A2A62179-2A0E-08E0-BD1D-5241C9633404}"/>
              </a:ext>
            </a:extLst>
          </p:cNvPr>
          <p:cNvPicPr>
            <a:picLocks noChangeAspect="1"/>
          </p:cNvPicPr>
          <p:nvPr/>
        </p:nvPicPr>
        <p:blipFill>
          <a:blip r:embed="rId6"/>
          <a:stretch>
            <a:fillRect/>
          </a:stretch>
        </p:blipFill>
        <p:spPr>
          <a:xfrm>
            <a:off x="6229494" y="1516059"/>
            <a:ext cx="5683053" cy="4522790"/>
          </a:xfrm>
          <a:prstGeom prst="rect">
            <a:avLst/>
          </a:prstGeom>
        </p:spPr>
      </p:pic>
      <p:pic>
        <p:nvPicPr>
          <p:cNvPr id="13" name="Imagen 12">
            <a:extLst>
              <a:ext uri="{FF2B5EF4-FFF2-40B4-BE49-F238E27FC236}">
                <a16:creationId xmlns:a16="http://schemas.microsoft.com/office/drawing/2014/main" id="{870C2292-9C84-EFBD-B72B-FD30E89CBEF3}"/>
              </a:ext>
            </a:extLst>
          </p:cNvPr>
          <p:cNvPicPr>
            <a:picLocks noChangeAspect="1"/>
          </p:cNvPicPr>
          <p:nvPr/>
        </p:nvPicPr>
        <p:blipFill>
          <a:blip r:embed="rId7"/>
          <a:stretch>
            <a:fillRect/>
          </a:stretch>
        </p:blipFill>
        <p:spPr>
          <a:xfrm>
            <a:off x="266844" y="1062656"/>
            <a:ext cx="5689500" cy="5438776"/>
          </a:xfrm>
          <a:prstGeom prst="rect">
            <a:avLst/>
          </a:prstGeom>
        </p:spPr>
      </p:pic>
    </p:spTree>
    <p:extLst>
      <p:ext uri="{BB962C8B-B14F-4D97-AF65-F5344CB8AC3E}">
        <p14:creationId xmlns:p14="http://schemas.microsoft.com/office/powerpoint/2010/main" val="255777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4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2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8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9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6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2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40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41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46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5120</TotalTime>
  <Words>1131</Words>
  <Application>Microsoft Office PowerPoint</Application>
  <PresentationFormat>Panorámica</PresentationFormat>
  <Paragraphs>122</Paragraphs>
  <Slides>40</Slides>
  <Notes>1</Notes>
  <HiddenSlides>0</HiddenSlides>
  <MMClips>0</MMClips>
  <ScaleCrop>false</ScaleCrop>
  <HeadingPairs>
    <vt:vector size="6" baseType="variant">
      <vt:variant>
        <vt:lpstr>Fuentes usadas</vt:lpstr>
      </vt:variant>
      <vt:variant>
        <vt:i4>3</vt:i4>
      </vt:variant>
      <vt:variant>
        <vt:lpstr>Tema</vt:lpstr>
      </vt:variant>
      <vt:variant>
        <vt:i4>14</vt:i4>
      </vt:variant>
      <vt:variant>
        <vt:lpstr>Títulos de diapositiva</vt:lpstr>
      </vt:variant>
      <vt:variant>
        <vt:i4>40</vt:i4>
      </vt:variant>
    </vt:vector>
  </HeadingPairs>
  <TitlesOfParts>
    <vt:vector size="57" baseType="lpstr">
      <vt:lpstr>Arial</vt:lpstr>
      <vt:lpstr>Calibri</vt:lpstr>
      <vt:lpstr>Calibri Light</vt:lpstr>
      <vt:lpstr>Diseño personalizado</vt:lpstr>
      <vt:lpstr>7_Diseño personalizado</vt:lpstr>
      <vt:lpstr>4_Diseño personalizado</vt:lpstr>
      <vt:lpstr>12_Diseño personalizado</vt:lpstr>
      <vt:lpstr>16_Diseño personalizado</vt:lpstr>
      <vt:lpstr>82_Diseño personalizado</vt:lpstr>
      <vt:lpstr>140_Diseño personalizado</vt:lpstr>
      <vt:lpstr>141_Diseño personalizado</vt:lpstr>
      <vt:lpstr>146_Diseño personalizado</vt:lpstr>
      <vt:lpstr>14_Diseño personalizado</vt:lpstr>
      <vt:lpstr>52_Diseño personalizado</vt:lpstr>
      <vt:lpstr>18_Diseño personalizado</vt:lpstr>
      <vt:lpstr>19_Diseño personalizado</vt:lpstr>
      <vt:lpstr>1_Diseño personalizado</vt:lpstr>
      <vt:lpstr>COMITÉ FINANCIERO FONDO DE RIESGOS LABORALES  INFORMES DE GESTIÓN  ABRIL DE 2022 CONTRATO 530 DE 2021 </vt:lpstr>
      <vt:lpstr>AGENDA DEL COMITÉ</vt:lpstr>
      <vt:lpstr> a) Viceministro de Relaciones Laborales e Inspección o su delegado, quién lo presidirá. b) Secretario General o su Delegado. c) Jefe de Oficina TIC d) Dirección de Riesgos Laborales  e) Interventor de cada Consorcio y/o Fiducia  </vt:lpstr>
      <vt:lpstr>Presentación Económica FRL</vt:lpstr>
      <vt:lpstr>Presentación de PowerPoint</vt:lpstr>
      <vt:lpstr>Presentación de PowerPoint</vt:lpstr>
      <vt:lpstr>Presentación de PowerPoint</vt:lpstr>
      <vt:lpstr>Colombia </vt:lpstr>
      <vt:lpstr>Actividad económica sorprende en 1T2022</vt:lpstr>
      <vt:lpstr>Tasa de desempleo Mar</vt:lpstr>
      <vt:lpstr>Presentación de PowerPoint</vt:lpstr>
      <vt:lpstr>Mercados</vt:lpstr>
      <vt:lpstr>Presentación de PowerPoint</vt:lpstr>
      <vt:lpstr>Presentación de Portafolio  E.F. FONDO DE RIESGOS LABORALES  ABRIL 2022 </vt:lpstr>
      <vt:lpstr>EVOLUCIÓN DE RECURSOS ADMINISTRADOS FRL Cifras expresadas en millones de pesos</vt:lpstr>
      <vt:lpstr>COMPOSICIÓN POR SECTOR ECONÓMICO FRL Cifras expresadas en millones de pesos</vt:lpstr>
      <vt:lpstr>Presentación de PowerPoint</vt:lpstr>
      <vt:lpstr>COMPOSICIÓN POR SECTOR EMISOR Vs. LINEAMIENTOS FRL </vt:lpstr>
      <vt:lpstr>COMPOSICIÓN PORTAFOLIO POR TIPO DE CALIFICACIÓN FRL Cifras expresadas en millones de pesos </vt:lpstr>
      <vt:lpstr>COMPOSICIÓN PORTAFOLIO POR TIPO DE INVERSIÓN FRL Cifras expresadas en millones de pesos</vt:lpstr>
      <vt:lpstr>COMPOSICIÓN PORTAFOLIO POR PLAZO AL VENCIMIENTO FRL Cifras expresadas en millones de pesos</vt:lpstr>
      <vt:lpstr>COMPOSICIÓN PORTAFOLIO POR INDICADOR FRL Cifras expresadas en millones de pesos</vt:lpstr>
      <vt:lpstr>EVOLUCIÓN RENTABILIDAD &amp; DURACIÓN FRL</vt:lpstr>
      <vt:lpstr>EVOLUCIÓN RENTABILIDAD &amp; DURACIÓN FRL</vt:lpstr>
      <vt:lpstr>OPERACIONES REALIZADAS EN ABRIL 2022 FRL Cifras expresadas en millones de pesos</vt:lpstr>
      <vt:lpstr>OPERACIONES REALIZADAS EN ABRIL 2022 FRL</vt:lpstr>
      <vt:lpstr>SEGUIMIENTO RENTABILIDAD MINIMA FONDOS DE CESANTIAS PORTAFOLIOS CORTO PLAZO / CIRCULAR 31 DE 2022 – SUPERINTENDENCIA FINANCIERA DE COLOMBIA</vt:lpstr>
      <vt:lpstr>SEGUIMIENTO RENTABILIDAD MINIMA FONDOS DE CESANTIAS PORTAFOLIOS CORTO PLAZO / CIRCULAR 31 DE 2022 – SUPERINTENDENCIA FINANCIERA DE COLOMBIA</vt:lpstr>
      <vt:lpstr>SEGUIMIENTO RENTABILIDAD MINIMA FONDOS DE CESANTIAS PORTAFOLIOS CORTO PLAZO / CIRCULAR 31 DE 2022 – SUPERINTENDENCIA FINANCIERA DE COLOMBIA</vt:lpstr>
      <vt:lpstr>ESTRATEGIA DE INVERSIONES PROPUESTA  MAYO 2022</vt:lpstr>
      <vt:lpstr>Presentación de PowerPoint</vt:lpstr>
      <vt:lpstr>RIESGO DE MERCADO LIQUIDEZ y CRÉDITO 30 DE ABRIL DE 2022</vt:lpstr>
      <vt:lpstr>RIESGO DE MERCADO</vt:lpstr>
      <vt:lpstr>Composición Factores de Riesgo </vt:lpstr>
      <vt:lpstr>Evolución Volatilidades SFC</vt:lpstr>
      <vt:lpstr>Evolución VaR Regulatorio</vt:lpstr>
      <vt:lpstr>Expected Shortfall y Convexidad </vt:lpstr>
      <vt:lpstr>RIESGO DE CRÉDITO</vt:lpstr>
      <vt:lpstr>Límites de Inversión </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Cantor Pena Mariana</dc:creator>
  <cp:lastModifiedBy>Poveda Sanabria Leonardo</cp:lastModifiedBy>
  <cp:revision>334</cp:revision>
  <cp:lastPrinted>2019-08-26T15:26:40Z</cp:lastPrinted>
  <dcterms:created xsi:type="dcterms:W3CDTF">2019-08-23T19:32:06Z</dcterms:created>
  <dcterms:modified xsi:type="dcterms:W3CDTF">2022-05-26T02:47:25Z</dcterms:modified>
</cp:coreProperties>
</file>