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7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slideLayouts/slideLayout7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 id="2147483708" r:id="rId3"/>
    <p:sldMasterId id="2147483796" r:id="rId4"/>
    <p:sldMasterId id="2147483804" r:id="rId5"/>
    <p:sldMasterId id="2147483876" r:id="rId6"/>
    <p:sldMasterId id="2147483888" r:id="rId7"/>
    <p:sldMasterId id="2147483941" r:id="rId8"/>
    <p:sldMasterId id="2147484072" r:id="rId9"/>
    <p:sldMasterId id="2147484074" r:id="rId10"/>
    <p:sldMasterId id="2147484116" r:id="rId11"/>
    <p:sldMasterId id="2147484128" r:id="rId12"/>
    <p:sldMasterId id="2147484140" r:id="rId13"/>
    <p:sldMasterId id="2147484152" r:id="rId14"/>
    <p:sldMasterId id="2147484154" r:id="rId15"/>
    <p:sldMasterId id="2147484158" r:id="rId16"/>
    <p:sldMasterId id="2147484161" r:id="rId17"/>
    <p:sldMasterId id="2147484163" r:id="rId18"/>
    <p:sldMasterId id="2147484172" r:id="rId19"/>
    <p:sldMasterId id="2147484174" r:id="rId20"/>
    <p:sldMasterId id="2147484176" r:id="rId21"/>
    <p:sldMasterId id="2147484178" r:id="rId22"/>
    <p:sldMasterId id="2147484181" r:id="rId23"/>
  </p:sldMasterIdLst>
  <p:notesMasterIdLst>
    <p:notesMasterId r:id="rId65"/>
  </p:notesMasterIdLst>
  <p:handoutMasterIdLst>
    <p:handoutMasterId r:id="rId66"/>
  </p:handoutMasterIdLst>
  <p:sldIdLst>
    <p:sldId id="258" r:id="rId24"/>
    <p:sldId id="351" r:id="rId25"/>
    <p:sldId id="810" r:id="rId26"/>
    <p:sldId id="389" r:id="rId27"/>
    <p:sldId id="880" r:id="rId28"/>
    <p:sldId id="881" r:id="rId29"/>
    <p:sldId id="882" r:id="rId30"/>
    <p:sldId id="883" r:id="rId31"/>
    <p:sldId id="884" r:id="rId32"/>
    <p:sldId id="885" r:id="rId33"/>
    <p:sldId id="886" r:id="rId34"/>
    <p:sldId id="887" r:id="rId35"/>
    <p:sldId id="849" r:id="rId36"/>
    <p:sldId id="422" r:id="rId37"/>
    <p:sldId id="858" r:id="rId38"/>
    <p:sldId id="859" r:id="rId39"/>
    <p:sldId id="860" r:id="rId40"/>
    <p:sldId id="861" r:id="rId41"/>
    <p:sldId id="862" r:id="rId42"/>
    <p:sldId id="863" r:id="rId43"/>
    <p:sldId id="864" r:id="rId44"/>
    <p:sldId id="865" r:id="rId45"/>
    <p:sldId id="866" r:id="rId46"/>
    <p:sldId id="867" r:id="rId47"/>
    <p:sldId id="868" r:id="rId48"/>
    <p:sldId id="869" r:id="rId49"/>
    <p:sldId id="870" r:id="rId50"/>
    <p:sldId id="871" r:id="rId51"/>
    <p:sldId id="872" r:id="rId52"/>
    <p:sldId id="873" r:id="rId53"/>
    <p:sldId id="841" r:id="rId54"/>
    <p:sldId id="659" r:id="rId55"/>
    <p:sldId id="660" r:id="rId56"/>
    <p:sldId id="874" r:id="rId57"/>
    <p:sldId id="875" r:id="rId58"/>
    <p:sldId id="876" r:id="rId59"/>
    <p:sldId id="877" r:id="rId60"/>
    <p:sldId id="878" r:id="rId61"/>
    <p:sldId id="774" r:id="rId62"/>
    <p:sldId id="879" r:id="rId63"/>
    <p:sldId id="669" r:id="rId64"/>
  </p:sldIdLst>
  <p:sldSz cx="12192000" cy="6858000"/>
  <p:notesSz cx="9296400" cy="7010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EBCFA1"/>
    <a:srgbClr val="472214"/>
    <a:srgbClr val="7F8BAD"/>
    <a:srgbClr val="0B0B0B"/>
    <a:srgbClr val="643B27"/>
    <a:srgbClr val="4D4D57"/>
    <a:srgbClr val="814417"/>
    <a:srgbClr val="2B282F"/>
    <a:srgbClr val="292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69" d="100"/>
          <a:sy n="69" d="100"/>
        </p:scale>
        <p:origin x="90" y="168"/>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212E4D57-820E-43CF-9EFE-530261CCB843}" type="datetimeFigureOut">
              <a:rPr lang="es-CO" smtClean="0"/>
              <a:t>18/02/2022</a:t>
            </a:fld>
            <a:endParaRPr lang="es-CO"/>
          </a:p>
        </p:txBody>
      </p:sp>
      <p:sp>
        <p:nvSpPr>
          <p:cNvPr id="4" name="Marcador de pie de página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1B80984-96AD-4F27-A3DF-4B06653A840B}" type="slidenum">
              <a:rPr lang="es-CO" smtClean="0"/>
              <a:t>‹Nº›</a:t>
            </a:fld>
            <a:endParaRPr lang="es-CO"/>
          </a:p>
        </p:txBody>
      </p:sp>
    </p:spTree>
    <p:extLst>
      <p:ext uri="{BB962C8B-B14F-4D97-AF65-F5344CB8AC3E}">
        <p14:creationId xmlns:p14="http://schemas.microsoft.com/office/powerpoint/2010/main" val="227222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8A0147FD-64B7-40B0-886F-20B1913F0051}" type="datetimeFigureOut">
              <a:rPr lang="es-CO" smtClean="0"/>
              <a:t>18/02/2022</a:t>
            </a:fld>
            <a:endParaRPr lang="es-CO"/>
          </a:p>
        </p:txBody>
      </p:sp>
      <p:sp>
        <p:nvSpPr>
          <p:cNvPr id="4" name="Marcador de imagen de diapositiva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009CC673-CA94-4D84-A5B1-73EA67972ED2}" type="slidenum">
              <a:rPr lang="es-CO" smtClean="0"/>
              <a:t>‹Nº›</a:t>
            </a:fld>
            <a:endParaRPr lang="es-CO"/>
          </a:p>
        </p:txBody>
      </p:sp>
    </p:spTree>
    <p:extLst>
      <p:ext uri="{BB962C8B-B14F-4D97-AF65-F5344CB8AC3E}">
        <p14:creationId xmlns:p14="http://schemas.microsoft.com/office/powerpoint/2010/main" val="305745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62C8-249D-41FF-B1D5-FC360F6D1B8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31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5757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18555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24518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449460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3274913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1A0869A-EB95-41FC-9A57-9271AEB58541}"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870083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F1A0869A-EB95-41FC-9A57-9271AEB58541}"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57964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F1A0869A-EB95-41FC-9A57-9271AEB58541}" type="datetimeFigureOut">
              <a:rPr lang="es-CO" smtClean="0"/>
              <a:t>18/02/2022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77628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F1A0869A-EB95-41FC-9A57-9271AEB58541}" type="datetimeFigureOut">
              <a:rPr lang="es-CO" smtClean="0"/>
              <a:t>18/02/2022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101127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1A0869A-EB95-41FC-9A57-9271AEB58541}" type="datetimeFigureOut">
              <a:rPr lang="es-CO" smtClean="0"/>
              <a:t>18/02/2022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315784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A0869A-EB95-41FC-9A57-9271AEB58541}"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5494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E68A533B-F7E6-4598-9F81-90EF74286287}"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366475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A0869A-EB95-41FC-9A57-9271AEB58541}"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655640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476623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F1A0869A-EB95-41FC-9A57-9271AEB58541}"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7C6CC2D-6FCF-4C2D-B7AB-F63051A351D4}" type="slidenum">
              <a:rPr lang="es-CO" smtClean="0"/>
              <a:t>‹Nº›</a:t>
            </a:fld>
            <a:endParaRPr lang="es-CO"/>
          </a:p>
        </p:txBody>
      </p:sp>
    </p:spTree>
    <p:extLst>
      <p:ext uri="{BB962C8B-B14F-4D97-AF65-F5344CB8AC3E}">
        <p14:creationId xmlns:p14="http://schemas.microsoft.com/office/powerpoint/2010/main" val="1047501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740424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449164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2306980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2562427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832949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83318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412782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68A533B-F7E6-4598-9F81-90EF74286287}" type="datetimeFigureOut">
              <a:rPr lang="es-CO" smtClean="0"/>
              <a:t>18/02/2022</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61412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700654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627816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1771360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3EED68-C266-4E5A-A5BA-20B78C5C890E}" type="datetimeFigureOut">
              <a:rPr lang="es-CO" smtClean="0"/>
              <a:t>18/02/2022</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A31ED4A-B504-4E0F-A5A3-100CF290DFC7}" type="slidenum">
              <a:rPr lang="es-CO" smtClean="0"/>
              <a:t>‹Nº›</a:t>
            </a:fld>
            <a:endParaRPr lang="es-CO"/>
          </a:p>
        </p:txBody>
      </p:sp>
    </p:spTree>
    <p:extLst>
      <p:ext uri="{BB962C8B-B14F-4D97-AF65-F5344CB8AC3E}">
        <p14:creationId xmlns:p14="http://schemas.microsoft.com/office/powerpoint/2010/main" val="3122376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82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622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594614-AE6C-4B98-B8CE-1B3B6507DA56}"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6CD0C6-EA88-4E6B-966E-E3402D38DD80}"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437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435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411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1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E68A533B-F7E6-4598-9F81-90EF74286287}"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2026699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810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945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990125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lvl1pPr>
              <a:defRPr>
                <a:solidFill>
                  <a:srgbClr val="762344"/>
                </a:solidFill>
              </a:defRPr>
            </a:lvl1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963354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607582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612559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pPr>
              <a:defRPr/>
            </a:pPr>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428980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pPr>
              <a:defRPr/>
            </a:pPr>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947256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pPr>
              <a:defRPr/>
            </a:pPr>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378758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407409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E68A533B-F7E6-4598-9F81-90EF74286287}" type="datetimeFigureOut">
              <a:rPr lang="es-CO" smtClean="0"/>
              <a:t>18/02/2022</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393877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4229386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endParaRPr lang="es-CO" dirty="0"/>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33368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173444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057325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4765182" y="1825625"/>
            <a:ext cx="6588617" cy="4351338"/>
          </a:xfrm>
          <a:prstGeom prst="rect">
            <a:avLst/>
          </a:prstGeom>
        </p:spPr>
        <p:txBody>
          <a:bodyPr/>
          <a:lstStyle>
            <a:lvl1pPr>
              <a:defRPr>
                <a:solidFill>
                  <a:srgbClr val="A03723"/>
                </a:solidFill>
              </a:defRPr>
            </a:lvl1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857256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61629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8479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14895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195650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47041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68A533B-F7E6-4598-9F81-90EF74286287}" type="datetimeFigureOut">
              <a:rPr lang="es-CO" smtClean="0"/>
              <a:t>18/02/2022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263113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541771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49964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215393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7003720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768649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966649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851484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8737008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pPr>
              <a:defRPr/>
            </a:pPr>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802620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pPr>
              <a:defRPr/>
            </a:pPr>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729622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8A533B-F7E6-4598-9F81-90EF74286287}" type="datetimeFigureOut">
              <a:rPr lang="es-CO" smtClean="0"/>
              <a:t>18/02/2022</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3599669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pPr>
              <a:defRPr/>
            </a:pPr>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626597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353767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pPr>
              <a:defRPr/>
            </a:pPr>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2778477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4105390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pPr>
              <a:defRPr/>
            </a:pPr>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3043835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E68A533B-F7E6-4598-9F81-90EF74286287}" type="datetimeFigureOut">
              <a:rPr lang="es-CO" smtClean="0"/>
              <a:t>18/02/2022</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4263113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lvl1pPr>
              <a:defRPr>
                <a:solidFill>
                  <a:srgbClr val="762344"/>
                </a:solidFill>
              </a:defRPr>
            </a:lvl1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93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3EED68-C266-4E5A-A5BA-20B78C5C890E}" type="datetimeFigureOut">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31ED4A-B504-4E0F-A5A3-100CF290DFC7}" type="slidenum">
              <a:rPr kumimoji="0" lang="es-CO"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22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2992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68A533B-F7E6-4598-9F81-90EF74286287}" type="datetimeFigureOut">
              <a:rPr lang="es-CO" smtClean="0"/>
              <a:t>18/02/2022</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26A933A-C3BB-48E6-8F8E-1C1457E9BD2B}" type="slidenum">
              <a:rPr lang="es-CO" smtClean="0"/>
              <a:t>‹Nº›</a:t>
            </a:fld>
            <a:endParaRPr lang="es-CO"/>
          </a:p>
        </p:txBody>
      </p:sp>
    </p:spTree>
    <p:extLst>
      <p:ext uri="{BB962C8B-B14F-4D97-AF65-F5344CB8AC3E}">
        <p14:creationId xmlns:p14="http://schemas.microsoft.com/office/powerpoint/2010/main" val="193692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8.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1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9.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0.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4.xml"/><Relationship Id="rId1" Type="http://schemas.openxmlformats.org/officeDocument/2006/relationships/slideLayout" Target="../slideLayouts/slideLayout75.xml"/><Relationship Id="rId4" Type="http://schemas.openxmlformats.org/officeDocument/2006/relationships/image" Target="../media/image12.png"/></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7.xml"/><Relationship Id="rId1" Type="http://schemas.openxmlformats.org/officeDocument/2006/relationships/slideLayout" Target="../slideLayouts/slideLayout76.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3.xml"/><Relationship Id="rId1"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98052" cy="6919572"/>
          </a:xfrm>
          <a:prstGeom prst="rect">
            <a:avLst/>
          </a:prstGeom>
        </p:spPr>
      </p:pic>
      <p:sp>
        <p:nvSpPr>
          <p:cNvPr id="2" name="Marcador de título 1"/>
          <p:cNvSpPr>
            <a:spLocks noGrp="1"/>
          </p:cNvSpPr>
          <p:nvPr>
            <p:ph type="title"/>
          </p:nvPr>
        </p:nvSpPr>
        <p:spPr>
          <a:xfrm>
            <a:off x="4379890" y="2258494"/>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A533B-F7E6-4598-9F81-90EF74286287}" type="datetimeFigureOut">
              <a:rPr lang="es-CO" smtClean="0"/>
              <a:t>18/02/2022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A933A-C3BB-48E6-8F8E-1C1457E9BD2B}" type="slidenum">
              <a:rPr lang="es-CO" smtClean="0"/>
              <a:t>‹Nº›</a:t>
            </a:fld>
            <a:endParaRPr lang="es-CO"/>
          </a:p>
        </p:txBody>
      </p:sp>
    </p:spTree>
    <p:extLst>
      <p:ext uri="{BB962C8B-B14F-4D97-AF65-F5344CB8AC3E}">
        <p14:creationId xmlns:p14="http://schemas.microsoft.com/office/powerpoint/2010/main" val="257869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500" b="0" i="0"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924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B159D2-2CE5-415A-9230-9BDFEFE2BF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153400" y="2477405"/>
            <a:ext cx="337426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5626994"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535496-11F1-436B-A4F4-726E1E98F97D}"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A291FCF-35CA-4001-8BC2-6A583006901E}"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421123407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lnSpc>
          <a:spcPct val="90000"/>
        </a:lnSpc>
        <a:spcBef>
          <a:spcPct val="0"/>
        </a:spcBef>
        <a:buNone/>
        <a:defRPr sz="35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D1DD88B-44FD-48D8-986D-30933E62A2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407295" y="2497540"/>
            <a:ext cx="3347434" cy="1862920"/>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16B6-CCE2-408C-8368-B8B4C534701D}" type="datetimeFigureOut">
              <a:rPr lang="es-CO" smtClean="0">
                <a:solidFill>
                  <a:prstClr val="black">
                    <a:tint val="75000"/>
                  </a:prstClr>
                </a:solidFill>
              </a:rPr>
              <a:pPr/>
              <a:t>18/02/2022</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B432C-EFBB-4ECB-BF0A-210826FDF9E7}"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78689228"/>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lnSpc>
          <a:spcPct val="90000"/>
        </a:lnSpc>
        <a:spcBef>
          <a:spcPct val="0"/>
        </a:spcBef>
        <a:buNone/>
        <a:defRPr lang="es-CO" sz="3500" b="1" kern="1200" dirty="0" smtClean="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0D5A3E0-D200-42E6-8959-B81638B46949}"/>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1" y="1548"/>
            <a:ext cx="12172315" cy="6854903"/>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2C37BE2-0A7D-4F3E-9F0F-5DE100A50E8E}" type="datetimeFigureOut">
              <a:rPr lang="es-CO" smtClean="0">
                <a:solidFill>
                  <a:prstClr val="black">
                    <a:tint val="75000"/>
                  </a:prstClr>
                </a:solidFill>
              </a:rPr>
              <a:pPr>
                <a:defRPr/>
              </a:pPr>
              <a:t>18/02/2022</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FE542E0-7E04-416D-8792-BC180502A68A}" type="slidenum">
              <a:rPr lang="es-CO" smtClean="0">
                <a:solidFill>
                  <a:prstClr val="black">
                    <a:tint val="75000"/>
                  </a:prstClr>
                </a:solidFill>
              </a:rPr>
              <a:pPr>
                <a:defRPr/>
              </a:pPr>
              <a:t>‹Nº›</a:t>
            </a:fld>
            <a:endParaRPr lang="es-CO">
              <a:solidFill>
                <a:prstClr val="black">
                  <a:tint val="75000"/>
                </a:prstClr>
              </a:solidFill>
            </a:endParaRPr>
          </a:p>
        </p:txBody>
      </p:sp>
    </p:spTree>
    <p:extLst>
      <p:ext uri="{BB962C8B-B14F-4D97-AF65-F5344CB8AC3E}">
        <p14:creationId xmlns:p14="http://schemas.microsoft.com/office/powerpoint/2010/main" val="1632108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lnSpc>
          <a:spcPct val="90000"/>
        </a:lnSpc>
        <a:spcBef>
          <a:spcPct val="0"/>
        </a:spcBef>
        <a:buNone/>
        <a:defRPr sz="4000" b="1" i="0" kern="120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7" y="-855210"/>
            <a:ext cx="12298052" cy="8183290"/>
          </a:xfrm>
          <a:prstGeom prst="rect">
            <a:avLst/>
          </a:prstGeom>
        </p:spPr>
      </p:pic>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915" y="6203"/>
            <a:ext cx="12182168" cy="6860452"/>
          </a:xfrm>
          <a:prstGeom prst="rect">
            <a:avLst/>
          </a:prstGeom>
        </p:spPr>
      </p:pic>
      <p:sp>
        <p:nvSpPr>
          <p:cNvPr id="2" name="Marcador de título 1"/>
          <p:cNvSpPr>
            <a:spLocks noGrp="1"/>
          </p:cNvSpPr>
          <p:nvPr>
            <p:ph type="title"/>
          </p:nvPr>
        </p:nvSpPr>
        <p:spPr>
          <a:xfrm>
            <a:off x="4328375" y="292819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A533B-F7E6-4598-9F81-90EF74286287}" type="datetimeFigureOut">
              <a:rPr lang="es-CO" smtClean="0"/>
              <a:t>18/02/2022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A933A-C3BB-48E6-8F8E-1C1457E9BD2B}" type="slidenum">
              <a:rPr lang="es-CO" smtClean="0"/>
              <a:t>‹Nº›</a:t>
            </a:fld>
            <a:endParaRPr lang="es-CO"/>
          </a:p>
        </p:txBody>
      </p:sp>
    </p:spTree>
    <p:extLst>
      <p:ext uri="{BB962C8B-B14F-4D97-AF65-F5344CB8AC3E}">
        <p14:creationId xmlns:p14="http://schemas.microsoft.com/office/powerpoint/2010/main" val="2578692448"/>
      </p:ext>
    </p:extLst>
  </p:cSld>
  <p:clrMap bg1="lt1" tx1="dk1" bg2="lt2" tx2="dk2" accent1="accent1" accent2="accent2" accent3="accent3" accent4="accent4" accent5="accent5" accent6="accent6" hlink="hlink" folHlink="folHlink"/>
  <p:sldLayoutIdLst>
    <p:sldLayoutId id="2147484153"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D2F0538-9991-40B2-AE08-FFAD646C3B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38199" y="1162843"/>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2691685"/>
            <a:ext cx="10515600" cy="3953814"/>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032215830"/>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lang="es-CO" sz="3600" b="1" kern="1200" dirty="0" smtClean="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2261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B159D2-2CE5-415A-9230-9BDFEFE2BF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153400" y="2477405"/>
            <a:ext cx="337426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5626994"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535496-11F1-436B-A4F4-726E1E98F97D}"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291FCF-35CA-4001-8BC2-6A583006901E}"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71230"/>
      </p:ext>
    </p:extLst>
  </p:cSld>
  <p:clrMap bg1="lt1" tx1="dk1" bg2="lt2" tx2="dk2" accent1="accent1" accent2="accent2" accent3="accent3" accent4="accent4" accent5="accent5" accent6="accent6" hlink="hlink" folHlink="folHlink"/>
  <p:sldLayoutIdLst>
    <p:sldLayoutId id="2147484189" r:id="rId1"/>
  </p:sldLayoutIdLst>
  <p:txStyles>
    <p:titleStyle>
      <a:lvl1pPr algn="ctr" defTabSz="914400" rtl="0" eaLnBrk="1" latinLnBrk="0" hangingPunct="1">
        <a:lnSpc>
          <a:spcPct val="90000"/>
        </a:lnSpc>
        <a:spcBef>
          <a:spcPct val="0"/>
        </a:spcBef>
        <a:buNone/>
        <a:defRPr sz="35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0D5A3E0-D200-42E6-8959-B81638B469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41" y="1548"/>
            <a:ext cx="12172315" cy="6854903"/>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C37BE2-0A7D-4F3E-9F0F-5DE100A50E8E}"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E542E0-7E04-416D-8792-BC180502A68A}"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601012"/>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000" b="1" i="0" kern="120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42" y="1548"/>
            <a:ext cx="12178226" cy="685823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F48562-B295-4527-8007-B19ABB3E007C}"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0A856F-2D83-4503-93D6-11266F4FDA1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684706"/>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3600" b="1" kern="1200">
          <a:solidFill>
            <a:srgbClr val="FA82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1" y="1548"/>
            <a:ext cx="12172315" cy="6854903"/>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0869A-EB95-41FC-9A57-9271AEB58541}" type="datetimeFigureOut">
              <a:rPr lang="es-CO" smtClean="0"/>
              <a:t>18/02/2022</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6CC2D-6FCF-4C2D-B7AB-F63051A351D4}" type="slidenum">
              <a:rPr lang="es-CO" smtClean="0"/>
              <a:t>‹Nº›</a:t>
            </a:fld>
            <a:endParaRPr lang="es-CO"/>
          </a:p>
        </p:txBody>
      </p:sp>
    </p:spTree>
    <p:extLst>
      <p:ext uri="{BB962C8B-B14F-4D97-AF65-F5344CB8AC3E}">
        <p14:creationId xmlns:p14="http://schemas.microsoft.com/office/powerpoint/2010/main" val="8679969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42" y="1548"/>
            <a:ext cx="12178226" cy="685823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F48562-B295-4527-8007-B19ABB3E007C}"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0A856F-2D83-4503-93D6-11266F4FDA1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407423"/>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3600" b="1" kern="1200">
          <a:solidFill>
            <a:srgbClr val="FA82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42" y="1548"/>
            <a:ext cx="12178226" cy="6858232"/>
          </a:xfrm>
          <a:prstGeom prst="rect">
            <a:avLst/>
          </a:prstGeom>
        </p:spPr>
      </p:pic>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F48562-B295-4527-8007-B19ABB3E007C}"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0A856F-2D83-4503-93D6-11266F4FDA15}"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84758"/>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3600" b="1" kern="1200">
          <a:solidFill>
            <a:srgbClr val="FA82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463678"/>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796E77-7C46-4F29-B326-48304526DC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cxnSp>
        <p:nvCxnSpPr>
          <p:cNvPr id="8" name="Conector recto 7">
            <a:extLst>
              <a:ext uri="{FF2B5EF4-FFF2-40B4-BE49-F238E27FC236}">
                <a16:creationId xmlns:a16="http://schemas.microsoft.com/office/drawing/2014/main" id="{0C397556-D9EA-4FFE-AE48-9A5C6D5FA0A0}"/>
              </a:ext>
            </a:extLst>
          </p:cNvPr>
          <p:cNvCxnSpPr/>
          <p:nvPr userDrawn="1"/>
        </p:nvCxnSpPr>
        <p:spPr>
          <a:xfrm>
            <a:off x="6831874" y="5238206"/>
            <a:ext cx="4972594" cy="0"/>
          </a:xfrm>
          <a:prstGeom prst="line">
            <a:avLst/>
          </a:prstGeom>
          <a:ln>
            <a:solidFill>
              <a:srgbClr val="762344"/>
            </a:solidFill>
          </a:ln>
        </p:spPr>
        <p:style>
          <a:lnRef idx="1">
            <a:schemeClr val="accent1"/>
          </a:lnRef>
          <a:fillRef idx="0">
            <a:schemeClr val="accent1"/>
          </a:fillRef>
          <a:effectRef idx="0">
            <a:schemeClr val="accent1"/>
          </a:effectRef>
          <a:fontRef idx="minor">
            <a:schemeClr val="tx1"/>
          </a:fontRef>
        </p:style>
      </p:cxnSp>
      <p:sp>
        <p:nvSpPr>
          <p:cNvPr id="10" name="Título 1">
            <a:extLst>
              <a:ext uri="{FF2B5EF4-FFF2-40B4-BE49-F238E27FC236}">
                <a16:creationId xmlns:a16="http://schemas.microsoft.com/office/drawing/2014/main" id="{C94C3B9A-3C85-4BC9-9891-F0D607AB3F3F}"/>
              </a:ext>
            </a:extLst>
          </p:cNvPr>
          <p:cNvSpPr txBox="1">
            <a:spLocks/>
          </p:cNvSpPr>
          <p:nvPr userDrawn="1"/>
        </p:nvSpPr>
        <p:spPr>
          <a:xfrm>
            <a:off x="6583680" y="4520484"/>
            <a:ext cx="5220788" cy="466943"/>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8344650"/>
      </p:ext>
    </p:extLst>
  </p:cSld>
  <p:clrMap bg1="lt1" tx1="dk1" bg2="lt2" tx2="dk2" accent1="accent1" accent2="accent2" accent3="accent3" accent4="accent4" accent5="accent5" accent6="accent6" hlink="hlink" folHlink="folHlink"/>
  <p:sldLayoutIdLst>
    <p:sldLayoutId id="21474841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796E77-7C46-4F29-B326-48304526DC67}"/>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1" y="1548"/>
            <a:ext cx="12172317" cy="6854904"/>
          </a:xfrm>
          <a:prstGeom prst="rect">
            <a:avLst/>
          </a:prstGeom>
        </p:spPr>
      </p:pic>
      <p:cxnSp>
        <p:nvCxnSpPr>
          <p:cNvPr id="8" name="Conector recto 7">
            <a:extLst>
              <a:ext uri="{FF2B5EF4-FFF2-40B4-BE49-F238E27FC236}">
                <a16:creationId xmlns:a16="http://schemas.microsoft.com/office/drawing/2014/main" id="{0C397556-D9EA-4FFE-AE48-9A5C6D5FA0A0}"/>
              </a:ext>
            </a:extLst>
          </p:cNvPr>
          <p:cNvCxnSpPr/>
          <p:nvPr userDrawn="1"/>
        </p:nvCxnSpPr>
        <p:spPr>
          <a:xfrm>
            <a:off x="6831874" y="5238206"/>
            <a:ext cx="4972594" cy="0"/>
          </a:xfrm>
          <a:prstGeom prst="line">
            <a:avLst/>
          </a:prstGeom>
          <a:ln>
            <a:solidFill>
              <a:srgbClr val="762344"/>
            </a:solidFill>
          </a:ln>
        </p:spPr>
        <p:style>
          <a:lnRef idx="1">
            <a:schemeClr val="accent1"/>
          </a:lnRef>
          <a:fillRef idx="0">
            <a:schemeClr val="accent1"/>
          </a:fillRef>
          <a:effectRef idx="0">
            <a:schemeClr val="accent1"/>
          </a:effectRef>
          <a:fontRef idx="minor">
            <a:schemeClr val="tx1"/>
          </a:fontRef>
        </p:style>
      </p:cxnSp>
      <p:sp>
        <p:nvSpPr>
          <p:cNvPr id="10" name="Título 1">
            <a:extLst>
              <a:ext uri="{FF2B5EF4-FFF2-40B4-BE49-F238E27FC236}">
                <a16:creationId xmlns:a16="http://schemas.microsoft.com/office/drawing/2014/main" id="{C94C3B9A-3C85-4BC9-9891-F0D607AB3F3F}"/>
              </a:ext>
            </a:extLst>
          </p:cNvPr>
          <p:cNvSpPr txBox="1">
            <a:spLocks/>
          </p:cNvSpPr>
          <p:nvPr userDrawn="1"/>
        </p:nvSpPr>
        <p:spPr>
          <a:xfrm>
            <a:off x="6583680" y="4520484"/>
            <a:ext cx="5220788" cy="466943"/>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endParaRPr lang="es-CO" dirty="0"/>
          </a:p>
        </p:txBody>
      </p:sp>
    </p:spTree>
    <p:extLst>
      <p:ext uri="{BB962C8B-B14F-4D97-AF65-F5344CB8AC3E}">
        <p14:creationId xmlns:p14="http://schemas.microsoft.com/office/powerpoint/2010/main" val="10380382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D2F0538-9991-40B2-AE08-FFAD646C3B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1" y="0"/>
            <a:ext cx="12185577" cy="6858000"/>
          </a:xfrm>
          <a:prstGeom prst="rect">
            <a:avLst/>
          </a:prstGeom>
        </p:spPr>
      </p:pic>
      <p:sp>
        <p:nvSpPr>
          <p:cNvPr id="2" name="Marcador de título 1"/>
          <p:cNvSpPr>
            <a:spLocks noGrp="1"/>
          </p:cNvSpPr>
          <p:nvPr>
            <p:ph type="title"/>
          </p:nvPr>
        </p:nvSpPr>
        <p:spPr>
          <a:xfrm>
            <a:off x="838199" y="1162843"/>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2691685"/>
            <a:ext cx="10515600" cy="3953814"/>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93514502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8" r:id="rId3"/>
  </p:sldLayoutIdLst>
  <p:txStyles>
    <p:titleStyle>
      <a:lvl1pPr algn="ctr" defTabSz="914400" rtl="0" eaLnBrk="1" latinLnBrk="0" hangingPunct="1">
        <a:lnSpc>
          <a:spcPct val="90000"/>
        </a:lnSpc>
        <a:spcBef>
          <a:spcPct val="0"/>
        </a:spcBef>
        <a:buNone/>
        <a:defRPr lang="es-CO" sz="3600" b="1" kern="1200" dirty="0" smtClean="0">
          <a:solidFill>
            <a:srgbClr val="A0372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037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281136"/>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638087"/>
      </p:ext>
    </p:extLst>
  </p:cSld>
  <p:clrMap bg1="lt1" tx1="dk1" bg2="lt2" tx2="dk2" accent1="accent1" accent2="accent2" accent3="accent3" accent4="accent4" accent5="accent5" accent6="accent6" hlink="hlink" folHlink="folHlink"/>
  <p:sldLayoutIdLst>
    <p:sldLayoutId id="2147483907"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796E77-7C46-4F29-B326-48304526D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cxnSp>
        <p:nvCxnSpPr>
          <p:cNvPr id="8" name="Conector recto 7">
            <a:extLst>
              <a:ext uri="{FF2B5EF4-FFF2-40B4-BE49-F238E27FC236}">
                <a16:creationId xmlns:a16="http://schemas.microsoft.com/office/drawing/2014/main" id="{0C397556-D9EA-4FFE-AE48-9A5C6D5FA0A0}"/>
              </a:ext>
            </a:extLst>
          </p:cNvPr>
          <p:cNvCxnSpPr/>
          <p:nvPr userDrawn="1"/>
        </p:nvCxnSpPr>
        <p:spPr>
          <a:xfrm>
            <a:off x="6831874" y="5238206"/>
            <a:ext cx="4972594" cy="0"/>
          </a:xfrm>
          <a:prstGeom prst="line">
            <a:avLst/>
          </a:prstGeom>
          <a:ln>
            <a:solidFill>
              <a:srgbClr val="762344"/>
            </a:solidFill>
          </a:ln>
        </p:spPr>
        <p:style>
          <a:lnRef idx="1">
            <a:schemeClr val="accent1"/>
          </a:lnRef>
          <a:fillRef idx="0">
            <a:schemeClr val="accent1"/>
          </a:fillRef>
          <a:effectRef idx="0">
            <a:schemeClr val="accent1"/>
          </a:effectRef>
          <a:fontRef idx="minor">
            <a:schemeClr val="tx1"/>
          </a:fontRef>
        </p:style>
      </p:cxnSp>
      <p:sp>
        <p:nvSpPr>
          <p:cNvPr id="10" name="Título 1">
            <a:extLst>
              <a:ext uri="{FF2B5EF4-FFF2-40B4-BE49-F238E27FC236}">
                <a16:creationId xmlns:a16="http://schemas.microsoft.com/office/drawing/2014/main" id="{C94C3B9A-3C85-4BC9-9891-F0D607AB3F3F}"/>
              </a:ext>
            </a:extLst>
          </p:cNvPr>
          <p:cNvSpPr txBox="1">
            <a:spLocks/>
          </p:cNvSpPr>
          <p:nvPr userDrawn="1"/>
        </p:nvSpPr>
        <p:spPr>
          <a:xfrm>
            <a:off x="6583680" y="4520484"/>
            <a:ext cx="5220788" cy="466943"/>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CO"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6904959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D5F448-D73B-4BC0-AFE2-5A47241B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412"/>
            <a:ext cx="12192000" cy="6863550"/>
          </a:xfrm>
          <a:prstGeom prst="rect">
            <a:avLst/>
          </a:prstGeom>
        </p:spPr>
      </p:pic>
      <p:sp>
        <p:nvSpPr>
          <p:cNvPr id="2" name="Marcador de título 1"/>
          <p:cNvSpPr>
            <a:spLocks noGrp="1"/>
          </p:cNvSpPr>
          <p:nvPr>
            <p:ph type="title"/>
          </p:nvPr>
        </p:nvSpPr>
        <p:spPr>
          <a:xfrm>
            <a:off x="4328375" y="2799405"/>
            <a:ext cx="618078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8A533B-F7E6-4598-9F81-90EF74286287}"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6A933A-C3BB-48E6-8F8E-1C1457E9BD2B}"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83726"/>
      </p:ext>
    </p:extLst>
  </p:cSld>
  <p:clrMap bg1="lt1" tx1="dk1" bg2="lt2" tx2="dk2" accent1="accent1" accent2="accent2" accent3="accent3" accent4="accent4" accent5="accent5" accent6="accent6" hlink="hlink" folHlink="folHlink"/>
  <p:sldLayoutIdLst>
    <p:sldLayoutId id="2147483942" r:id="rId1"/>
  </p:sldLayoutIdLst>
  <p:txStyles>
    <p:titleStyle>
      <a:lvl1pPr algn="ctr" defTabSz="914400" rtl="0" eaLnBrk="1" latinLnBrk="0" hangingPunct="1">
        <a:lnSpc>
          <a:spcPct val="90000"/>
        </a:lnSpc>
        <a:spcBef>
          <a:spcPct val="0"/>
        </a:spcBef>
        <a:buNone/>
        <a:defRPr sz="35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055814-4D5D-4F60-8B3D-B84C7D5F91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
        <p:nvSpPr>
          <p:cNvPr id="2" name="Marcador de título 1"/>
          <p:cNvSpPr>
            <a:spLocks noGrp="1"/>
          </p:cNvSpPr>
          <p:nvPr>
            <p:ph type="title"/>
          </p:nvPr>
        </p:nvSpPr>
        <p:spPr>
          <a:xfrm>
            <a:off x="838200" y="365125"/>
            <a:ext cx="5601237"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A0869A-EB95-41FC-9A57-9271AEB58541}"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18/02/2022</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6CC2D-6FCF-4C2D-B7AB-F63051A351D4}"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671981"/>
      </p:ext>
    </p:extLst>
  </p:cSld>
  <p:clrMap bg1="lt1" tx1="dk1" bg2="lt2" tx2="dk2" accent1="accent1" accent2="accent2" accent3="accent3" accent4="accent4" accent5="accent5" accent6="accent6" hlink="hlink" folHlink="folHlink"/>
  <p:sldLayoutIdLst>
    <p:sldLayoutId id="2147484183" r:id="rId1"/>
    <p:sldLayoutId id="2147484187" r:id="rId2"/>
  </p:sldLayoutIdLst>
  <p:txStyles>
    <p:title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6234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40.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jpg"/><Relationship Id="rId1" Type="http://schemas.openxmlformats.org/officeDocument/2006/relationships/slideLayout" Target="../slideLayouts/slideLayout37.xm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0.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96763" y="1213465"/>
            <a:ext cx="6180786" cy="2824145"/>
          </a:xfrm>
        </p:spPr>
        <p:txBody>
          <a:bodyPr>
            <a:normAutofit fontScale="90000"/>
          </a:bodyPr>
          <a:lstStyle/>
          <a:p>
            <a:r>
              <a:rPr lang="es-MX" dirty="0"/>
              <a:t>COMITÉ FINANCIERO</a:t>
            </a:r>
            <a:br>
              <a:rPr lang="es-MX" dirty="0"/>
            </a:br>
            <a:r>
              <a:rPr lang="es-MX" dirty="0"/>
              <a:t>FONDO DE RIESGOS LABORALES</a:t>
            </a:r>
            <a:br>
              <a:rPr lang="es-MX" dirty="0"/>
            </a:br>
            <a:r>
              <a:rPr lang="es-MX" dirty="0"/>
              <a:t/>
            </a:r>
            <a:br>
              <a:rPr lang="es-MX" dirty="0"/>
            </a:br>
            <a:r>
              <a:rPr lang="es-MX" dirty="0"/>
              <a:t>INFORMES DE GESTIÓN </a:t>
            </a:r>
            <a:br>
              <a:rPr lang="es-MX" dirty="0"/>
            </a:br>
            <a:r>
              <a:rPr lang="es-MX" dirty="0" smtClean="0"/>
              <a:t>ENERO</a:t>
            </a:r>
            <a:r>
              <a:rPr lang="es-MX" dirty="0" smtClean="0"/>
              <a:t> </a:t>
            </a:r>
            <a:r>
              <a:rPr lang="es-MX" dirty="0" smtClean="0"/>
              <a:t>DE </a:t>
            </a:r>
            <a:r>
              <a:rPr lang="es-MX" dirty="0" smtClean="0"/>
              <a:t>2022</a:t>
            </a:r>
            <a:r>
              <a:rPr lang="es-MX" dirty="0"/>
              <a:t/>
            </a:r>
            <a:br>
              <a:rPr lang="es-MX" dirty="0"/>
            </a:br>
            <a:r>
              <a:rPr lang="es-MX" dirty="0"/>
              <a:t>CONTRATO 530 DE 2021 </a:t>
            </a:r>
            <a:endParaRPr lang="es-CO" dirty="0"/>
          </a:p>
        </p:txBody>
      </p:sp>
      <p:pic>
        <p:nvPicPr>
          <p:cNvPr id="3" name="Imagen 2">
            <a:extLst>
              <a:ext uri="{FF2B5EF4-FFF2-40B4-BE49-F238E27FC236}">
                <a16:creationId xmlns:a16="http://schemas.microsoft.com/office/drawing/2014/main" id="{7D64CAAB-D091-4604-AA8E-A803EED4A348}"/>
              </a:ext>
            </a:extLst>
          </p:cNvPr>
          <p:cNvPicPr>
            <a:picLocks noChangeAspect="1"/>
          </p:cNvPicPr>
          <p:nvPr/>
        </p:nvPicPr>
        <p:blipFill>
          <a:blip r:embed="rId3"/>
          <a:stretch>
            <a:fillRect/>
          </a:stretch>
        </p:blipFill>
        <p:spPr>
          <a:xfrm>
            <a:off x="5622074" y="109751"/>
            <a:ext cx="3530164" cy="752141"/>
          </a:xfrm>
          <a:prstGeom prst="rect">
            <a:avLst/>
          </a:prstGeom>
        </p:spPr>
      </p:pic>
      <p:pic>
        <p:nvPicPr>
          <p:cNvPr id="4" name="Imagen 3">
            <a:extLst>
              <a:ext uri="{FF2B5EF4-FFF2-40B4-BE49-F238E27FC236}">
                <a16:creationId xmlns:a16="http://schemas.microsoft.com/office/drawing/2014/main" id="{30ED0D5F-2CC4-4FC6-B648-862F0FFF3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806" y="5719201"/>
            <a:ext cx="4041913" cy="748837"/>
          </a:xfrm>
          <a:prstGeom prst="rect">
            <a:avLst/>
          </a:prstGeom>
        </p:spPr>
      </p:pic>
    </p:spTree>
    <p:extLst>
      <p:ext uri="{BB962C8B-B14F-4D97-AF65-F5344CB8AC3E}">
        <p14:creationId xmlns:p14="http://schemas.microsoft.com/office/powerpoint/2010/main" val="306059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957" y="0"/>
            <a:ext cx="5601237" cy="956231"/>
          </a:xfrm>
        </p:spPr>
        <p:txBody>
          <a:bodyPr/>
          <a:lstStyle/>
          <a:p>
            <a:r>
              <a:rPr lang="es-ES" dirty="0"/>
              <a:t>Flujos de capital</a:t>
            </a:r>
            <a:endParaRPr lang="es-CO" dirty="0"/>
          </a:p>
        </p:txBody>
      </p:sp>
      <p:pic>
        <p:nvPicPr>
          <p:cNvPr id="4" name="Imagen 3">
            <a:extLst>
              <a:ext uri="{FF2B5EF4-FFF2-40B4-BE49-F238E27FC236}">
                <a16:creationId xmlns:a16="http://schemas.microsoft.com/office/drawing/2014/main" id="{BD902B94-E1D5-4CB3-9ADC-8FEB3E340CBB}"/>
              </a:ext>
            </a:extLst>
          </p:cNvPr>
          <p:cNvPicPr>
            <a:picLocks noChangeAspect="1"/>
          </p:cNvPicPr>
          <p:nvPr/>
        </p:nvPicPr>
        <p:blipFill>
          <a:blip r:embed="rId2"/>
          <a:stretch>
            <a:fillRect/>
          </a:stretch>
        </p:blipFill>
        <p:spPr>
          <a:xfrm>
            <a:off x="7832095" y="3242929"/>
            <a:ext cx="4225226" cy="3073213"/>
          </a:xfrm>
          <a:prstGeom prst="rect">
            <a:avLst/>
          </a:prstGeom>
        </p:spPr>
      </p:pic>
      <p:pic>
        <p:nvPicPr>
          <p:cNvPr id="1026" name="Picture 2" descr="No hay descripción alternativa para esta imagen">
            <a:extLst>
              <a:ext uri="{FF2B5EF4-FFF2-40B4-BE49-F238E27FC236}">
                <a16:creationId xmlns:a16="http://schemas.microsoft.com/office/drawing/2014/main" id="{5A406BA6-17AA-46F0-B9B9-CCC56914B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096" y="776178"/>
            <a:ext cx="4225226" cy="239144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508907" y="1322387"/>
            <a:ext cx="6893379" cy="4588556"/>
          </a:xfrm>
          <a:prstGeom prst="rect">
            <a:avLst/>
          </a:prstGeom>
        </p:spPr>
      </p:pic>
    </p:spTree>
    <p:extLst>
      <p:ext uri="{BB962C8B-B14F-4D97-AF65-F5344CB8AC3E}">
        <p14:creationId xmlns:p14="http://schemas.microsoft.com/office/powerpoint/2010/main" val="3187053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394" y="0"/>
            <a:ext cx="5601237" cy="1325563"/>
          </a:xfrm>
        </p:spPr>
        <p:txBody>
          <a:bodyPr/>
          <a:lstStyle/>
          <a:p>
            <a:r>
              <a:rPr lang="es-ES" dirty="0"/>
              <a:t>Mercados </a:t>
            </a:r>
            <a:endParaRPr lang="es-CO" dirty="0"/>
          </a:p>
        </p:txBody>
      </p:sp>
      <p:sp>
        <p:nvSpPr>
          <p:cNvPr id="21" name="CuadroTexto 20"/>
          <p:cNvSpPr txBox="1"/>
          <p:nvPr/>
        </p:nvSpPr>
        <p:spPr>
          <a:xfrm>
            <a:off x="7130293" y="1495548"/>
            <a:ext cx="4668117" cy="461665"/>
          </a:xfrm>
          <a:prstGeom prst="rect">
            <a:avLst/>
          </a:prstGeom>
          <a:solidFill>
            <a:schemeClr val="accent2">
              <a:lumMod val="75000"/>
            </a:schemeClr>
          </a:solidFill>
          <a:ln>
            <a:noFill/>
          </a:ln>
          <a:scene3d>
            <a:camera prst="orthographicFront"/>
            <a:lightRig rig="threePt" dir="t"/>
          </a:scene3d>
          <a:sp3d>
            <a:bevelT/>
          </a:sp3d>
        </p:spPr>
        <p:txBody>
          <a:bodyPr wrap="square" rtlCol="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TES</a:t>
            </a:r>
          </a:p>
        </p:txBody>
      </p:sp>
      <p:sp>
        <p:nvSpPr>
          <p:cNvPr id="22" name="TextBox 15"/>
          <p:cNvSpPr txBox="1"/>
          <p:nvPr/>
        </p:nvSpPr>
        <p:spPr>
          <a:xfrm>
            <a:off x="7222223" y="2095712"/>
            <a:ext cx="4368425" cy="34778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Convergencia hacia un entorno de desaceleración global en los próximos meses</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Mayor expectativa de ajuste de PM por parte de la FED </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rPr>
              <a:t>Persistencia de la presiones inflacionarias en </a:t>
            </a:r>
            <a:r>
              <a:rPr kumimoji="0" lang="es-CO"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la primera parte del año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Mayor ajuste por parte del Banco de la República</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rPr>
              <a:t>Contexto político</a:t>
            </a:r>
          </a:p>
        </p:txBody>
      </p:sp>
      <p:pic>
        <p:nvPicPr>
          <p:cNvPr id="3" name="Imagen 2"/>
          <p:cNvPicPr>
            <a:picLocks noChangeAspect="1"/>
          </p:cNvPicPr>
          <p:nvPr/>
        </p:nvPicPr>
        <p:blipFill>
          <a:blip r:embed="rId2"/>
          <a:stretch>
            <a:fillRect/>
          </a:stretch>
        </p:blipFill>
        <p:spPr>
          <a:xfrm>
            <a:off x="656723" y="922986"/>
            <a:ext cx="5264742" cy="3031917"/>
          </a:xfrm>
          <a:prstGeom prst="rect">
            <a:avLst/>
          </a:prstGeom>
        </p:spPr>
      </p:pic>
      <p:sp>
        <p:nvSpPr>
          <p:cNvPr id="12" name="CuadroTexto 11">
            <a:extLst>
              <a:ext uri="{FF2B5EF4-FFF2-40B4-BE49-F238E27FC236}">
                <a16:creationId xmlns:a16="http://schemas.microsoft.com/office/drawing/2014/main" id="{B824324C-C587-40C7-8067-F26C87820EDE}"/>
              </a:ext>
            </a:extLst>
          </p:cNvPr>
          <p:cNvSpPr txBox="1"/>
          <p:nvPr/>
        </p:nvSpPr>
        <p:spPr>
          <a:xfrm>
            <a:off x="4029528" y="1957213"/>
            <a:ext cx="1891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Desvalorización: 82pbs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P. Larga: 89</a:t>
            </a:r>
            <a:r>
              <a:rPr kumimoji="0" lang="es-ES" sz="1100" b="0" i="0" u="none" strike="noStrike" kern="1200" cap="none" spc="0" normalizeH="0" baseline="0" noProof="0" dirty="0" err="1">
                <a:ln>
                  <a:noFill/>
                </a:ln>
                <a:solidFill>
                  <a:prstClr val="black"/>
                </a:solidFill>
                <a:effectLst/>
                <a:uLnTx/>
                <a:uFillTx/>
                <a:latin typeface="Calibri" panose="020F0502020204030204"/>
                <a:ea typeface="+mn-ea"/>
                <a:cs typeface="+mn-cs"/>
              </a:rPr>
              <a:t>pbs</a:t>
            </a:r>
            <a:endPar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P. Media: 81pbs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panose="020F0502020204030204"/>
                <a:ea typeface="+mn-ea"/>
                <a:cs typeface="+mn-cs"/>
              </a:rPr>
              <a:t>P. Corta:  71pbs</a:t>
            </a:r>
            <a:endParaRPr kumimoji="0" lang="es-C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3"/>
          <a:stretch>
            <a:fillRect/>
          </a:stretch>
        </p:blipFill>
        <p:spPr>
          <a:xfrm>
            <a:off x="656723" y="3954903"/>
            <a:ext cx="5264742" cy="2836403"/>
          </a:xfrm>
          <a:prstGeom prst="rect">
            <a:avLst/>
          </a:prstGeom>
        </p:spPr>
      </p:pic>
      <p:pic>
        <p:nvPicPr>
          <p:cNvPr id="7" name="Imagen 6"/>
          <p:cNvPicPr>
            <a:picLocks noChangeAspect="1"/>
          </p:cNvPicPr>
          <p:nvPr/>
        </p:nvPicPr>
        <p:blipFill>
          <a:blip r:embed="rId4"/>
          <a:stretch>
            <a:fillRect/>
          </a:stretch>
        </p:blipFill>
        <p:spPr>
          <a:xfrm>
            <a:off x="656723" y="922986"/>
            <a:ext cx="5376909" cy="3031917"/>
          </a:xfrm>
          <a:prstGeom prst="rect">
            <a:avLst/>
          </a:prstGeom>
        </p:spPr>
      </p:pic>
      <p:sp>
        <p:nvSpPr>
          <p:cNvPr id="15" name="CuadroTexto 14">
            <a:extLst>
              <a:ext uri="{FF2B5EF4-FFF2-40B4-BE49-F238E27FC236}">
                <a16:creationId xmlns:a16="http://schemas.microsoft.com/office/drawing/2014/main" id="{DE5691DA-9ACE-4D8E-A2AE-D40A56023599}"/>
              </a:ext>
            </a:extLst>
          </p:cNvPr>
          <p:cNvSpPr txBox="1"/>
          <p:nvPr/>
        </p:nvSpPr>
        <p:spPr>
          <a:xfrm>
            <a:off x="3882877" y="2095712"/>
            <a:ext cx="215075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Desvalorización : 10pbs</a:t>
            </a:r>
            <a:endPar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p:cNvPicPr>
            <a:picLocks noChangeAspect="1"/>
          </p:cNvPicPr>
          <p:nvPr/>
        </p:nvPicPr>
        <p:blipFill>
          <a:blip r:embed="rId5"/>
          <a:stretch>
            <a:fillRect/>
          </a:stretch>
        </p:blipFill>
        <p:spPr>
          <a:xfrm>
            <a:off x="656724" y="3954903"/>
            <a:ext cx="5376908" cy="2836403"/>
          </a:xfrm>
          <a:prstGeom prst="rect">
            <a:avLst/>
          </a:prstGeom>
        </p:spPr>
      </p:pic>
    </p:spTree>
    <p:extLst>
      <p:ext uri="{BB962C8B-B14F-4D97-AF65-F5344CB8AC3E}">
        <p14:creationId xmlns:p14="http://schemas.microsoft.com/office/powerpoint/2010/main" val="26735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394" y="0"/>
            <a:ext cx="5601237" cy="1325563"/>
          </a:xfrm>
        </p:spPr>
        <p:txBody>
          <a:bodyPr/>
          <a:lstStyle/>
          <a:p>
            <a:r>
              <a:rPr lang="es-ES" dirty="0" smtClean="0"/>
              <a:t>Tasa de cambio </a:t>
            </a:r>
            <a:endParaRPr lang="es-CO"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4599" b="6053"/>
          <a:stretch/>
        </p:blipFill>
        <p:spPr>
          <a:xfrm>
            <a:off x="1173347" y="1037565"/>
            <a:ext cx="9904555" cy="5016393"/>
          </a:xfrm>
          <a:prstGeom prst="rect">
            <a:avLst/>
          </a:prstGeom>
        </p:spPr>
      </p:pic>
    </p:spTree>
    <p:extLst>
      <p:ext uri="{BB962C8B-B14F-4D97-AF65-F5344CB8AC3E}">
        <p14:creationId xmlns:p14="http://schemas.microsoft.com/office/powerpoint/2010/main" val="1507813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94C3B9A-3C85-4BC9-9891-F0D607AB3F3F}"/>
              </a:ext>
            </a:extLst>
          </p:cNvPr>
          <p:cNvSpPr txBox="1">
            <a:spLocks/>
          </p:cNvSpPr>
          <p:nvPr/>
        </p:nvSpPr>
        <p:spPr>
          <a:xfrm>
            <a:off x="6650182" y="5413960"/>
            <a:ext cx="5220788" cy="1001894"/>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t>Oficina de Estudios Económicos</a:t>
            </a:r>
            <a:b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br>
            <a:r>
              <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rPr>
              <a:t>Vicepresidencia de Inversiones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PBX: +57 (1) 7566633 Ext. 33005</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Bogotá </a:t>
            </a:r>
            <a:r>
              <a:rPr kumimoji="0" lang="mr-IN"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rPr>
              <a:t>–</a:t>
            </a:r>
            <a:r>
              <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 Colombia</a:t>
            </a:r>
            <a:endParaRPr kumimoji="0" lang="es-CO" sz="2000" b="1" i="0" u="none" strike="noStrike" kern="1200" cap="none" spc="0" normalizeH="0" baseline="0" noProof="0" dirty="0">
              <a:ln>
                <a:noFill/>
              </a:ln>
              <a:solidFill>
                <a:srgbClr val="E7E6E6">
                  <a:lumMod val="50000"/>
                </a:srgbClr>
              </a:solidFill>
              <a:effectLst/>
              <a:uLnTx/>
              <a:uFillTx/>
              <a:latin typeface="Calibri Light" panose="020F0302020204030204"/>
              <a:ea typeface="+mj-ea"/>
              <a:cs typeface="+mj-cs"/>
            </a:endParaRPr>
          </a:p>
        </p:txBody>
      </p:sp>
      <p:sp>
        <p:nvSpPr>
          <p:cNvPr id="6" name="Título 1">
            <a:extLst>
              <a:ext uri="{FF2B5EF4-FFF2-40B4-BE49-F238E27FC236}">
                <a16:creationId xmlns:a16="http://schemas.microsoft.com/office/drawing/2014/main" id="{C94C3B9A-3C85-4BC9-9891-F0D607AB3F3F}"/>
              </a:ext>
            </a:extLst>
          </p:cNvPr>
          <p:cNvSpPr txBox="1">
            <a:spLocks/>
          </p:cNvSpPr>
          <p:nvPr/>
        </p:nvSpPr>
        <p:spPr>
          <a:xfrm>
            <a:off x="6583680" y="4737871"/>
            <a:ext cx="5220788" cy="433728"/>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t/>
            </a:r>
            <a:br>
              <a:rPr kumimoji="0" lang="es-ES"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rPr>
            </a:br>
            <a:endParaRPr kumimoji="0" lang="es-CO" sz="2000" b="1"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55053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ítulo 4"/>
          <p:cNvSpPr>
            <a:spLocks noGrp="1"/>
          </p:cNvSpPr>
          <p:nvPr>
            <p:ph type="title"/>
          </p:nvPr>
        </p:nvSpPr>
        <p:spPr>
          <a:xfrm>
            <a:off x="3842412" y="1956218"/>
            <a:ext cx="6902003" cy="3120416"/>
          </a:xfrm>
        </p:spPr>
        <p:txBody>
          <a:bodyPr>
            <a:normAutofit/>
          </a:bodyPr>
          <a:lstStyle/>
          <a:p>
            <a:r>
              <a:rPr lang="es-CO" sz="3600" b="1" i="1" dirty="0"/>
              <a:t>Presentación de Portafolio</a:t>
            </a:r>
            <a:br>
              <a:rPr lang="es-CO" sz="3600" b="1" i="1" dirty="0"/>
            </a:br>
            <a:r>
              <a:rPr lang="es-CO" sz="3600" b="1" i="1" dirty="0"/>
              <a:t/>
            </a:r>
            <a:br>
              <a:rPr lang="es-CO" sz="3600" b="1" i="1" dirty="0"/>
            </a:br>
            <a:r>
              <a:rPr lang="es-CO" sz="3300" b="1" i="1" dirty="0"/>
              <a:t>E.F. 2021 FONDO DE RIESGOS LABORALES</a:t>
            </a:r>
            <a:r>
              <a:rPr lang="es-CO" sz="3600" b="1" i="1" dirty="0"/>
              <a:t/>
            </a:r>
            <a:br>
              <a:rPr lang="es-CO" sz="3600" b="1" i="1" dirty="0"/>
            </a:br>
            <a:r>
              <a:rPr lang="es-CO" sz="3000" b="1" i="1" dirty="0" smtClean="0"/>
              <a:t>ENERO</a:t>
            </a:r>
            <a:r>
              <a:rPr lang="es-CO" sz="3000" b="1" i="1" dirty="0" smtClean="0"/>
              <a:t> 2022</a:t>
            </a:r>
            <a:r>
              <a:rPr lang="es-CO" sz="3600" b="1" dirty="0"/>
              <a:t/>
            </a:r>
            <a:br>
              <a:rPr lang="es-CO" sz="3600" b="1" dirty="0"/>
            </a:br>
            <a:endParaRPr lang="es-CO" dirty="0"/>
          </a:p>
        </p:txBody>
      </p:sp>
    </p:spTree>
    <p:extLst>
      <p:ext uri="{BB962C8B-B14F-4D97-AF65-F5344CB8AC3E}">
        <p14:creationId xmlns:p14="http://schemas.microsoft.com/office/powerpoint/2010/main" val="96192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4867" y="1416740"/>
            <a:ext cx="11303000" cy="4325274"/>
          </a:xfrm>
          <a:prstGeom prst="rect">
            <a:avLst/>
          </a:prstGeom>
        </p:spPr>
      </p:pic>
      <p:sp>
        <p:nvSpPr>
          <p:cNvPr id="8" name="Título 3"/>
          <p:cNvSpPr>
            <a:spLocks noGrp="1"/>
          </p:cNvSpPr>
          <p:nvPr>
            <p:ph type="title"/>
          </p:nvPr>
        </p:nvSpPr>
        <p:spPr>
          <a:xfrm>
            <a:off x="1996275" y="361238"/>
            <a:ext cx="11186889" cy="1325563"/>
          </a:xfrm>
        </p:spPr>
        <p:txBody>
          <a:bodyPr>
            <a:normAutofit/>
          </a:bodyPr>
          <a:lstStyle/>
          <a:p>
            <a:pPr algn="l"/>
            <a:r>
              <a:rPr lang="es-CO" altLang="en-US" sz="3300" i="1" dirty="0" smtClean="0">
                <a:solidFill>
                  <a:srgbClr val="762344"/>
                </a:solidFill>
                <a:ea typeface="ＭＳ Ｐゴシック" pitchFamily="34" charset="-128"/>
              </a:rPr>
              <a:t>EVOLUCIÓN DE RECURSOS ADMINISTRADOS FRL</a:t>
            </a:r>
            <a:br>
              <a:rPr lang="es-CO" altLang="en-US" sz="3300" i="1" dirty="0" smtClean="0">
                <a:solidFill>
                  <a:srgbClr val="762344"/>
                </a:solidFill>
                <a:ea typeface="ＭＳ Ｐゴシック" pitchFamily="34" charset="-128"/>
              </a:rPr>
            </a:br>
            <a:r>
              <a:rPr lang="es-CO" altLang="en-US" sz="1000" i="1" dirty="0" smtClean="0">
                <a:solidFill>
                  <a:srgbClr val="762344"/>
                </a:solidFill>
                <a:ea typeface="ＭＳ Ｐゴシック" pitchFamily="34" charset="-128"/>
              </a:rPr>
              <a:t>Cifras expresadas en millones de pesos</a:t>
            </a:r>
            <a:endParaRPr lang="es-CO" sz="1000" i="1" dirty="0">
              <a:solidFill>
                <a:srgbClr val="762344"/>
              </a:solidFill>
            </a:endParaRPr>
          </a:p>
        </p:txBody>
      </p:sp>
      <p:sp>
        <p:nvSpPr>
          <p:cNvPr id="5" name="Rectángulo 4"/>
          <p:cNvSpPr/>
          <p:nvPr/>
        </p:nvSpPr>
        <p:spPr>
          <a:xfrm>
            <a:off x="541208" y="5742014"/>
            <a:ext cx="11111158"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 cierre del mes de </a:t>
            </a:r>
            <a:r>
              <a:rPr kumimoji="0" lang="es-CO"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enero 2022 </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los recursos administrados en Portafolio (Títulos valores y liquidez – sin pagarés del FOME) sumaron </a:t>
            </a:r>
            <a:r>
              <a:rPr kumimoji="0" lang="es-CO"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s-CO" sz="1600" b="1"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199,446 </a:t>
            </a:r>
            <a:r>
              <a:rPr kumimoji="0" lang="es-CO"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millones,</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presentando </a:t>
            </a:r>
            <a:r>
              <a:rPr kumimoji="0" lang="es-CO"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un incremento </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por valor de </a:t>
            </a:r>
            <a:r>
              <a:rPr kumimoji="0" lang="es-CO" sz="1600" b="1"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$5.959 </a:t>
            </a:r>
            <a:r>
              <a:rPr kumimoji="0" lang="es-CO"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millones,</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con respecto al cierre del mes </a:t>
            </a:r>
            <a:r>
              <a:rPr kumimoji="0" lang="es-CO"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diciembre </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 </a:t>
            </a:r>
            <a:r>
              <a:rPr kumimoji="0" lang="es-CO"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2021 </a:t>
            </a:r>
            <a:r>
              <a:rPr kumimoji="0" lang="es-CO"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(Movimiento neto detallado mas adelante en “Información Financiera”).</a:t>
            </a:r>
          </a:p>
        </p:txBody>
      </p:sp>
      <p:pic>
        <p:nvPicPr>
          <p:cNvPr id="6" name="Imagen 5"/>
          <p:cNvPicPr>
            <a:picLocks noChangeAspect="1"/>
          </p:cNvPicPr>
          <p:nvPr/>
        </p:nvPicPr>
        <p:blipFill>
          <a:blip r:embed="rId3"/>
          <a:stretch>
            <a:fillRect/>
          </a:stretch>
        </p:blipFill>
        <p:spPr>
          <a:xfrm>
            <a:off x="1996275" y="5351142"/>
            <a:ext cx="8201025" cy="276225"/>
          </a:xfrm>
          <a:prstGeom prst="rect">
            <a:avLst/>
          </a:prstGeom>
        </p:spPr>
      </p:pic>
      <p:sp>
        <p:nvSpPr>
          <p:cNvPr id="3" name="Rectángulo redondeado 2"/>
          <p:cNvSpPr/>
          <p:nvPr/>
        </p:nvSpPr>
        <p:spPr>
          <a:xfrm>
            <a:off x="7899400" y="5367192"/>
            <a:ext cx="2077767" cy="2116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err="1" smtClean="0">
                <a:ln>
                  <a:noFill/>
                </a:ln>
                <a:solidFill>
                  <a:srgbClr val="92D050"/>
                </a:solidFill>
                <a:effectLst/>
                <a:uLnTx/>
                <a:uFillTx/>
                <a:latin typeface="Calibri" panose="020F0502020204030204"/>
                <a:ea typeface="+mn-ea"/>
                <a:cs typeface="+mn-cs"/>
              </a:rPr>
              <a:t>Vr</a:t>
            </a:r>
            <a:r>
              <a:rPr kumimoji="0" lang="es-ES" sz="800" b="0" i="0" u="none" strike="noStrike" kern="1200" cap="none" spc="0" normalizeH="0" baseline="0" noProof="0" dirty="0" smtClean="0">
                <a:ln>
                  <a:noFill/>
                </a:ln>
                <a:solidFill>
                  <a:srgbClr val="92D050"/>
                </a:solidFill>
                <a:effectLst/>
                <a:uLnTx/>
                <a:uFillTx/>
                <a:latin typeface="Calibri" panose="020F0502020204030204"/>
                <a:ea typeface="+mn-ea"/>
                <a:cs typeface="+mn-cs"/>
              </a:rPr>
              <a:t> Total Recursos administrados</a:t>
            </a:r>
            <a:endParaRPr kumimoji="0" lang="es-CO" sz="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3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2461428" y="917528"/>
            <a:ext cx="7468955" cy="852488"/>
          </a:xfrm>
        </p:spPr>
        <p:txBody>
          <a:bodyPr>
            <a:normAutofit fontScale="90000"/>
          </a:bodyPr>
          <a:lstStyle/>
          <a:p>
            <a:pPr algn="l"/>
            <a:r>
              <a:rPr lang="es-CO" altLang="en-US" sz="3300" i="1" dirty="0">
                <a:solidFill>
                  <a:srgbClr val="762344"/>
                </a:solidFill>
                <a:ea typeface="ＭＳ Ｐゴシック" pitchFamily="34" charset="-128"/>
              </a:rPr>
              <a:t>COMPOSICIÓN POR </a:t>
            </a:r>
            <a:r>
              <a:rPr lang="es-CO" altLang="en-US" sz="3300" i="1" dirty="0" smtClean="0">
                <a:solidFill>
                  <a:srgbClr val="762344"/>
                </a:solidFill>
                <a:ea typeface="ＭＳ Ｐゴシック" pitchFamily="34" charset="-128"/>
              </a:rPr>
              <a:t>SECTOR ECONÓMICO FRL</a:t>
            </a:r>
            <a:r>
              <a:rPr lang="es-CO" altLang="en-US" sz="3300" dirty="0">
                <a:solidFill>
                  <a:srgbClr val="762344"/>
                </a:solidFill>
                <a:ea typeface="ＭＳ Ｐゴシック" pitchFamily="34" charset="-128"/>
              </a:rPr>
              <a:t/>
            </a:r>
            <a:br>
              <a:rPr lang="es-CO" altLang="en-US" sz="3300" dirty="0">
                <a:solidFill>
                  <a:srgbClr val="762344"/>
                </a:solidFill>
                <a:ea typeface="ＭＳ Ｐゴシック" pitchFamily="34" charset="-128"/>
              </a:rPr>
            </a:br>
            <a:r>
              <a:rPr lang="es-CO" altLang="en-US" sz="1100" i="1" dirty="0" smtClean="0">
                <a:solidFill>
                  <a:srgbClr val="762344"/>
                </a:solidFill>
                <a:ea typeface="ＭＳ Ｐゴシック" pitchFamily="34" charset="-128"/>
              </a:rPr>
              <a:t>Cifras </a:t>
            </a:r>
            <a:r>
              <a:rPr lang="es-CO" altLang="en-US" sz="1100" i="1" dirty="0">
                <a:solidFill>
                  <a:srgbClr val="762344"/>
                </a:solidFill>
                <a:ea typeface="ＭＳ Ｐゴシック" pitchFamily="34" charset="-128"/>
              </a:rPr>
              <a:t>expresadas en millones de pesos</a:t>
            </a:r>
            <a:endParaRPr lang="es-CO" sz="1100" dirty="0">
              <a:solidFill>
                <a:srgbClr val="762344"/>
              </a:solidFill>
            </a:endParaRPr>
          </a:p>
        </p:txBody>
      </p:sp>
      <p:pic>
        <p:nvPicPr>
          <p:cNvPr id="2" name="Imagen 1"/>
          <p:cNvPicPr>
            <a:picLocks noChangeAspect="1"/>
          </p:cNvPicPr>
          <p:nvPr/>
        </p:nvPicPr>
        <p:blipFill>
          <a:blip r:embed="rId2"/>
          <a:stretch>
            <a:fillRect/>
          </a:stretch>
        </p:blipFill>
        <p:spPr>
          <a:xfrm>
            <a:off x="2123424" y="1970175"/>
            <a:ext cx="8144962" cy="3767655"/>
          </a:xfrm>
          <a:prstGeom prst="rect">
            <a:avLst/>
          </a:prstGeom>
        </p:spPr>
      </p:pic>
    </p:spTree>
    <p:extLst>
      <p:ext uri="{BB962C8B-B14F-4D97-AF65-F5344CB8AC3E}">
        <p14:creationId xmlns:p14="http://schemas.microsoft.com/office/powerpoint/2010/main" val="423014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158592" y="179078"/>
            <a:ext cx="8680805" cy="852488"/>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4000" b="1" i="0" kern="1200">
                <a:solidFill>
                  <a:srgbClr val="A03723"/>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altLang="en-US" sz="3300" b="1" i="1" u="none" strike="noStrike" kern="1200" cap="none" spc="0" normalizeH="0" baseline="0" noProof="0" dirty="0" smtClean="0">
                <a:ln>
                  <a:noFill/>
                </a:ln>
                <a:solidFill>
                  <a:srgbClr val="762344"/>
                </a:solidFill>
                <a:effectLst/>
                <a:uLnTx/>
                <a:uFillTx/>
                <a:latin typeface="Calibri" panose="020F0502020204030204"/>
                <a:ea typeface="ＭＳ Ｐゴシック" pitchFamily="34" charset="-128"/>
                <a:cs typeface="+mj-cs"/>
              </a:rPr>
              <a:t>COMPOSICIÓN POR SECTOR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altLang="en-US" sz="3300" b="1" i="1" u="none" strike="noStrike" kern="1200" cap="none" spc="0" normalizeH="0" baseline="0" noProof="0" dirty="0" smtClean="0">
                <a:ln>
                  <a:noFill/>
                </a:ln>
                <a:solidFill>
                  <a:srgbClr val="762344"/>
                </a:solidFill>
                <a:effectLst/>
                <a:uLnTx/>
                <a:uFillTx/>
                <a:latin typeface="Calibri" panose="020F0502020204030204"/>
                <a:ea typeface="ＭＳ Ｐゴシック" pitchFamily="34" charset="-128"/>
                <a:cs typeface="+mj-cs"/>
              </a:rPr>
              <a:t>ECONÓMICO &amp; EMISOR FRL</a:t>
            </a:r>
            <a:r>
              <a:rPr kumimoji="0" lang="es-CO" altLang="en-US" sz="3300" b="1" i="0" u="none" strike="noStrike" kern="1200" cap="none" spc="0" normalizeH="0" baseline="0" noProof="0" dirty="0" smtClean="0">
                <a:ln>
                  <a:noFill/>
                </a:ln>
                <a:solidFill>
                  <a:srgbClr val="762344"/>
                </a:solidFill>
                <a:effectLst/>
                <a:uLnTx/>
                <a:uFillTx/>
                <a:latin typeface="Calibri" panose="020F0502020204030204"/>
                <a:ea typeface="ＭＳ Ｐゴシック" pitchFamily="34" charset="-128"/>
                <a:cs typeface="+mj-cs"/>
              </a:rPr>
              <a:t/>
            </a:r>
            <a:br>
              <a:rPr kumimoji="0" lang="es-CO" altLang="en-US" sz="3300" b="1" i="0" u="none" strike="noStrike" kern="1200" cap="none" spc="0" normalizeH="0" baseline="0" noProof="0" dirty="0" smtClean="0">
                <a:ln>
                  <a:noFill/>
                </a:ln>
                <a:solidFill>
                  <a:srgbClr val="762344"/>
                </a:solidFill>
                <a:effectLst/>
                <a:uLnTx/>
                <a:uFillTx/>
                <a:latin typeface="Calibri" panose="020F0502020204030204"/>
                <a:ea typeface="ＭＳ Ｐゴシック" pitchFamily="34" charset="-128"/>
                <a:cs typeface="+mj-cs"/>
              </a:rPr>
            </a:br>
            <a:r>
              <a:rPr kumimoji="0" lang="es-CO" altLang="en-US" sz="1100" b="1" i="1" u="none" strike="noStrike" kern="1200" cap="none" spc="0" normalizeH="0" baseline="0" noProof="0" dirty="0" smtClean="0">
                <a:ln>
                  <a:noFill/>
                </a:ln>
                <a:solidFill>
                  <a:srgbClr val="762344"/>
                </a:solidFill>
                <a:effectLst/>
                <a:uLnTx/>
                <a:uFillTx/>
                <a:latin typeface="Calibri" panose="020F0502020204030204"/>
                <a:ea typeface="ＭＳ Ｐゴシック" pitchFamily="34" charset="-128"/>
                <a:cs typeface="+mj-cs"/>
              </a:rPr>
              <a:t>Cifras expresadas en millones de pesos</a:t>
            </a:r>
            <a:endParaRPr kumimoji="0" lang="es-CO" sz="1100" b="1" i="0" u="none" strike="noStrike" kern="1200" cap="none" spc="0" normalizeH="0" baseline="0" noProof="0" dirty="0">
              <a:ln>
                <a:noFill/>
              </a:ln>
              <a:solidFill>
                <a:srgbClr val="762344"/>
              </a:solidFill>
              <a:effectLst/>
              <a:uLnTx/>
              <a:uFillTx/>
              <a:latin typeface="Calibri" panose="020F0502020204030204"/>
              <a:ea typeface="+mj-ea"/>
              <a:cs typeface="+mj-cs"/>
            </a:endParaRPr>
          </a:p>
        </p:txBody>
      </p:sp>
      <p:sp>
        <p:nvSpPr>
          <p:cNvPr id="7" name="Rectángulo redondeado 6"/>
          <p:cNvSpPr/>
          <p:nvPr/>
        </p:nvSpPr>
        <p:spPr>
          <a:xfrm>
            <a:off x="772839" y="5945779"/>
            <a:ext cx="6216338" cy="70083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just"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Diversificar las inversiones del portafolio en diferentes entidades financieras que permitan ser más eficiente el portafolio de inversión en el mercado financiero nacional. OK!</a:t>
            </a:r>
            <a:endParaRPr kumimoji="0" lang="es-CO" sz="14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8" name="Abrir llave 7"/>
          <p:cNvSpPr/>
          <p:nvPr/>
        </p:nvSpPr>
        <p:spPr>
          <a:xfrm>
            <a:off x="1212091" y="1306157"/>
            <a:ext cx="887642" cy="4112510"/>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Conector angular 8"/>
          <p:cNvCxnSpPr>
            <a:stCxn id="8" idx="1"/>
          </p:cNvCxnSpPr>
          <p:nvPr/>
        </p:nvCxnSpPr>
        <p:spPr>
          <a:xfrm rot="10800000" flipH="1" flipV="1">
            <a:off x="1212091" y="3362412"/>
            <a:ext cx="495886" cy="2504876"/>
          </a:xfrm>
          <a:prstGeom prst="bentConnector4">
            <a:avLst>
              <a:gd name="adj1" fmla="val -46099"/>
              <a:gd name="adj2" fmla="val 91045"/>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4" name="Imagen 3"/>
          <p:cNvPicPr>
            <a:picLocks noChangeAspect="1"/>
          </p:cNvPicPr>
          <p:nvPr/>
        </p:nvPicPr>
        <p:blipFill>
          <a:blip r:embed="rId2"/>
          <a:stretch>
            <a:fillRect/>
          </a:stretch>
        </p:blipFill>
        <p:spPr>
          <a:xfrm>
            <a:off x="2485477" y="940158"/>
            <a:ext cx="7195778" cy="5005621"/>
          </a:xfrm>
          <a:prstGeom prst="rect">
            <a:avLst/>
          </a:prstGeom>
        </p:spPr>
      </p:pic>
    </p:spTree>
    <p:extLst>
      <p:ext uri="{BB962C8B-B14F-4D97-AF65-F5344CB8AC3E}">
        <p14:creationId xmlns:p14="http://schemas.microsoft.com/office/powerpoint/2010/main" val="318237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3489" y="68601"/>
            <a:ext cx="6293407" cy="1056144"/>
          </a:xfrm>
        </p:spPr>
        <p:txBody>
          <a:bodyPr>
            <a:normAutofit/>
          </a:bodyPr>
          <a:lstStyle/>
          <a:p>
            <a:r>
              <a:rPr lang="es-CO" altLang="en-US" sz="3000" i="1" dirty="0">
                <a:solidFill>
                  <a:srgbClr val="762344"/>
                </a:solidFill>
                <a:ea typeface="ＭＳ Ｐゴシック" pitchFamily="34" charset="-128"/>
              </a:rPr>
              <a:t>COMPOSICIÓN POR SECTOR </a:t>
            </a:r>
            <a:r>
              <a:rPr lang="es-CO" altLang="en-US" sz="3000" i="1" dirty="0" smtClean="0">
                <a:solidFill>
                  <a:srgbClr val="762344"/>
                </a:solidFill>
                <a:ea typeface="ＭＳ Ｐゴシック" pitchFamily="34" charset="-128"/>
              </a:rPr>
              <a:t>EMISOR Vs. LINEAMIENTOS FRL </a:t>
            </a:r>
            <a:endParaRPr lang="es-CO" sz="3000" i="1" dirty="0">
              <a:solidFill>
                <a:srgbClr val="762344"/>
              </a:solidFill>
              <a:ea typeface="ＭＳ Ｐゴシック" pitchFamily="34" charset="-128"/>
            </a:endParaRPr>
          </a:p>
        </p:txBody>
      </p:sp>
      <p:sp>
        <p:nvSpPr>
          <p:cNvPr id="5" name="Rectángulo redondeado 4"/>
          <p:cNvSpPr/>
          <p:nvPr/>
        </p:nvSpPr>
        <p:spPr>
          <a:xfrm>
            <a:off x="314068" y="1463092"/>
            <a:ext cx="7742346"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Al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respecto Fiduprevisora S.A. informa que no tiene entidades matrices, subsidiarias o subordinadas en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las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cuales pueda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 realizar inversiones a nombre del FRL.</a:t>
            </a:r>
            <a:endPar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6" name="Rectángulo redondeado 5"/>
          <p:cNvSpPr/>
          <p:nvPr/>
        </p:nvSpPr>
        <p:spPr>
          <a:xfrm>
            <a:off x="478272" y="1124745"/>
            <a:ext cx="6410484" cy="282710"/>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Abstenerse de realizar inversiones en entidades matrices, filiales…</a:t>
            </a:r>
            <a:r>
              <a:rPr kumimoji="0" lang="es-CO" sz="1400" b="1" i="1" u="none" strike="noStrike" kern="1200" cap="none" spc="0" normalizeH="0" baseline="0" noProof="0" dirty="0" err="1" smtClean="0">
                <a:ln>
                  <a:noFill/>
                </a:ln>
                <a:solidFill>
                  <a:srgbClr val="ED7D31">
                    <a:lumMod val="40000"/>
                    <a:lumOff val="60000"/>
                  </a:srgbClr>
                </a:solidFill>
                <a:effectLst/>
                <a:uLnTx/>
                <a:uFillTx/>
                <a:latin typeface="Calibri" panose="020F0502020204030204"/>
                <a:ea typeface="+mn-ea"/>
                <a:cs typeface="+mn-cs"/>
              </a:rPr>
              <a:t>etc</a:t>
            </a: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8" name="Imagen 7"/>
          <p:cNvPicPr>
            <a:picLocks noChangeAspect="1"/>
          </p:cNvPicPr>
          <p:nvPr/>
        </p:nvPicPr>
        <p:blipFill>
          <a:blip r:embed="rId2"/>
          <a:stretch>
            <a:fillRect/>
          </a:stretch>
        </p:blipFill>
        <p:spPr>
          <a:xfrm>
            <a:off x="7033605" y="1002472"/>
            <a:ext cx="365541" cy="432801"/>
          </a:xfrm>
          <a:prstGeom prst="rect">
            <a:avLst/>
          </a:prstGeom>
        </p:spPr>
      </p:pic>
      <p:sp>
        <p:nvSpPr>
          <p:cNvPr id="9" name="Rectángulo redondeado 8"/>
          <p:cNvSpPr/>
          <p:nvPr/>
        </p:nvSpPr>
        <p:spPr>
          <a:xfrm>
            <a:off x="3413457" y="2651986"/>
            <a:ext cx="8413002"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l 100</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 de las inversiones en el Portafolio se han realizado en emisores debidamente vigilados por la Superintendencia Financiera de Colombia</a:t>
            </a:r>
            <a:r>
              <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11" name="Imagen 10"/>
          <p:cNvPicPr>
            <a:picLocks noChangeAspect="1"/>
          </p:cNvPicPr>
          <p:nvPr/>
        </p:nvPicPr>
        <p:blipFill>
          <a:blip r:embed="rId2"/>
          <a:stretch>
            <a:fillRect/>
          </a:stretch>
        </p:blipFill>
        <p:spPr>
          <a:xfrm>
            <a:off x="11582285" y="2180516"/>
            <a:ext cx="365541" cy="432801"/>
          </a:xfrm>
          <a:prstGeom prst="rect">
            <a:avLst/>
          </a:prstGeom>
        </p:spPr>
      </p:pic>
      <p:sp>
        <p:nvSpPr>
          <p:cNvPr id="15" name="Rectángulo redondeado 14"/>
          <p:cNvSpPr/>
          <p:nvPr/>
        </p:nvSpPr>
        <p:spPr>
          <a:xfrm>
            <a:off x="5089622" y="2168727"/>
            <a:ext cx="6410484" cy="40225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Garantizar </a:t>
            </a:r>
            <a:r>
              <a:rPr kumimoji="0" lang="es-CO" sz="1400" b="0" i="1" u="none" strike="noStrike" kern="1200" cap="none" spc="0" normalizeH="0" baseline="0" noProof="0" dirty="0">
                <a:ln>
                  <a:noFill/>
                </a:ln>
                <a:solidFill>
                  <a:prstClr val="white"/>
                </a:solidFill>
                <a:effectLst/>
                <a:uLnTx/>
                <a:uFillTx/>
                <a:latin typeface="Calibri" panose="020F0502020204030204"/>
                <a:ea typeface="+mn-ea"/>
                <a:cs typeface="+mn-cs"/>
              </a:rPr>
              <a:t>que no se invertirá en títulos emitidos por entidades no vigiladas por la Superintendencia Financiera de Colombia</a:t>
            </a: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3" name="Rectángulo 2"/>
          <p:cNvSpPr/>
          <p:nvPr/>
        </p:nvSpPr>
        <p:spPr>
          <a:xfrm>
            <a:off x="-164758" y="3389101"/>
            <a:ext cx="11417643" cy="587853"/>
          </a:xfrm>
          <a:prstGeom prst="rect">
            <a:avLst/>
          </a:prstGeom>
        </p:spPr>
        <p:txBody>
          <a:bodyPr wrap="square">
            <a:spAutoFit/>
          </a:bodyPr>
          <a:lstStyle/>
          <a:p>
            <a:pPr marL="457200" marR="76200" lvl="0" indent="0" algn="just" defTabSz="914400" rtl="0" eaLnBrk="1" fontAlgn="auto" latinLnBrk="0" hangingPunct="1">
              <a:lnSpc>
                <a:spcPct val="115000"/>
              </a:lnSpc>
              <a:spcBef>
                <a:spcPts val="0"/>
              </a:spcBef>
              <a:spcAft>
                <a:spcPts val="0"/>
              </a:spcAft>
              <a:buClrTx/>
              <a:buSzTx/>
              <a:buFontTx/>
              <a:buNone/>
              <a:tabLst/>
              <a:defRPr/>
            </a:pP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Es de resaltar que en “vista” se mantienen recursos en cuentas bancarias </a:t>
            </a:r>
            <a:r>
              <a:rPr kumimoji="0" lang="es-CO" sz="1400" b="1" i="1"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de </a:t>
            </a: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entidades debidamente vigiladas por la </a:t>
            </a:r>
            <a:r>
              <a:rPr kumimoji="0" lang="es-CO" sz="1400" b="1" i="1"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Superintendencia </a:t>
            </a: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Financiera de </a:t>
            </a:r>
            <a:r>
              <a:rPr kumimoji="0" lang="es-CO" sz="1400" b="1" i="1"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Colombia y cuentan con calificaciones AAA (o su equivalente para el C.P), </a:t>
            </a: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como lo son los Bancos BBVA, </a:t>
            </a:r>
            <a:r>
              <a:rPr kumimoji="0" lang="es-CO" sz="1400" b="1" i="1"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Agrario, </a:t>
            </a:r>
            <a:r>
              <a:rPr kumimoji="0" lang="es-CO" sz="1400" b="1" i="1" u="none" strike="noStrike" kern="1200" cap="none" spc="0" normalizeH="0" baseline="0" noProof="0" dirty="0" err="1"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Sudameris</a:t>
            </a:r>
            <a:r>
              <a:rPr kumimoji="0" lang="es-CO" sz="1400" b="1" i="1"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CO" sz="14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y Bogotá.</a:t>
            </a:r>
          </a:p>
        </p:txBody>
      </p:sp>
      <p:sp>
        <p:nvSpPr>
          <p:cNvPr id="16" name="Rectángulo redondeado 15"/>
          <p:cNvSpPr/>
          <p:nvPr/>
        </p:nvSpPr>
        <p:spPr>
          <a:xfrm>
            <a:off x="325979" y="3340602"/>
            <a:ext cx="10789925" cy="71806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7" name="Rectángulo redondeado 16"/>
          <p:cNvSpPr/>
          <p:nvPr/>
        </p:nvSpPr>
        <p:spPr>
          <a:xfrm>
            <a:off x="3413457" y="4672922"/>
            <a:ext cx="8460165"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Para el corte del mes de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enero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de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2022,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por Grupo Económico consolidado el Portafolio cuenta con una participación del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25.87%.</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19" name="Rectángulo redondeado 18"/>
          <p:cNvSpPr/>
          <p:nvPr/>
        </p:nvSpPr>
        <p:spPr>
          <a:xfrm>
            <a:off x="3596540" y="4058670"/>
            <a:ext cx="8093998" cy="47894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l" defTabSz="914400" rtl="0" eaLnBrk="1" fontAlgn="auto" latinLnBrk="0" hangingPunct="1">
              <a:lnSpc>
                <a:spcPct val="100000"/>
              </a:lnSpc>
              <a:spcBef>
                <a:spcPts val="0"/>
              </a:spcBef>
              <a:spcAft>
                <a:spcPts val="0"/>
              </a:spcAft>
              <a:buClrTx/>
              <a:buSzTx/>
              <a:buFontTx/>
              <a:buNone/>
              <a:tabLst/>
              <a:defRPr/>
            </a:pPr>
            <a:endPar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 Garantizar que NO se invertirá por Grupo Económico un porcentaje superior al 30% del valor del portafolio, o lo que la normatividad vigente permita, previa aprobación del Ministerio del Trabajo</a:t>
            </a:r>
            <a:r>
              <a:rPr kumimoji="0" lang="es-CO"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5</a:t>
            </a:r>
            <a:r>
              <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20" name="Rectángulo redondeado 19"/>
          <p:cNvSpPr/>
          <p:nvPr/>
        </p:nvSpPr>
        <p:spPr>
          <a:xfrm>
            <a:off x="262242" y="5372205"/>
            <a:ext cx="7624754" cy="345913"/>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 Garantizar que NO se invertirá</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en títulos de renta variable, de participación o BOCEAS.</a:t>
            </a: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21" name="Rectángulo redondeado 20"/>
          <p:cNvSpPr/>
          <p:nvPr/>
        </p:nvSpPr>
        <p:spPr>
          <a:xfrm>
            <a:off x="144650" y="5777544"/>
            <a:ext cx="7890300" cy="563975"/>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El Portafolio de inversiones durante el mes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de enero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de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2022,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no tuvo posiciones en títulos en renta variable; el 100% de sus inversiones se realizaron en renta fija local.</a:t>
            </a:r>
          </a:p>
        </p:txBody>
      </p:sp>
      <p:pic>
        <p:nvPicPr>
          <p:cNvPr id="22" name="Imagen 21"/>
          <p:cNvPicPr>
            <a:picLocks noChangeAspect="1"/>
          </p:cNvPicPr>
          <p:nvPr/>
        </p:nvPicPr>
        <p:blipFill>
          <a:blip r:embed="rId2"/>
          <a:stretch>
            <a:fillRect/>
          </a:stretch>
        </p:blipFill>
        <p:spPr>
          <a:xfrm>
            <a:off x="7936922" y="5344743"/>
            <a:ext cx="365541" cy="432801"/>
          </a:xfrm>
          <a:prstGeom prst="rect">
            <a:avLst/>
          </a:prstGeom>
        </p:spPr>
      </p:pic>
      <p:pic>
        <p:nvPicPr>
          <p:cNvPr id="18" name="Imagen 17"/>
          <p:cNvPicPr>
            <a:picLocks noChangeAspect="1"/>
          </p:cNvPicPr>
          <p:nvPr/>
        </p:nvPicPr>
        <p:blipFill>
          <a:blip r:embed="rId2"/>
          <a:stretch>
            <a:fillRect/>
          </a:stretch>
        </p:blipFill>
        <p:spPr>
          <a:xfrm>
            <a:off x="3138382" y="4133334"/>
            <a:ext cx="365541" cy="432801"/>
          </a:xfrm>
          <a:prstGeom prst="rect">
            <a:avLst/>
          </a:prstGeom>
        </p:spPr>
      </p:pic>
    </p:spTree>
    <p:extLst>
      <p:ext uri="{BB962C8B-B14F-4D97-AF65-F5344CB8AC3E}">
        <p14:creationId xmlns:p14="http://schemas.microsoft.com/office/powerpoint/2010/main" val="769390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61867" y="846409"/>
            <a:ext cx="9893229" cy="852789"/>
          </a:xfrm>
        </p:spPr>
        <p:txBody>
          <a:bodyPr>
            <a:noAutofit/>
          </a:bodyPr>
          <a:lstStyle/>
          <a:p>
            <a:pPr algn="l"/>
            <a:r>
              <a:rPr lang="es-ES" altLang="es-ES" sz="3000" i="1" dirty="0">
                <a:solidFill>
                  <a:srgbClr val="762344"/>
                </a:solidFill>
              </a:rPr>
              <a:t>COMPOSICIÓN PORTAFOLIO POR TIPO DE </a:t>
            </a:r>
            <a:r>
              <a:rPr lang="es-ES" altLang="es-ES" sz="3000" i="1" dirty="0" smtClean="0">
                <a:solidFill>
                  <a:srgbClr val="762344"/>
                </a:solidFill>
              </a:rPr>
              <a:t>CALIFICACIÓN FRL</a:t>
            </a:r>
            <a:br>
              <a:rPr lang="es-ES" altLang="es-ES" sz="3000" i="1" dirty="0" smtClean="0">
                <a:solidFill>
                  <a:srgbClr val="762344"/>
                </a:solidFill>
              </a:rPr>
            </a:br>
            <a:r>
              <a:rPr lang="es-CO" altLang="en-US" sz="1000" i="1" dirty="0">
                <a:solidFill>
                  <a:srgbClr val="762344"/>
                </a:solidFill>
                <a:ea typeface="ＭＳ Ｐゴシック" pitchFamily="34" charset="-128"/>
              </a:rPr>
              <a:t>Cifras expresadas en millones de pesos</a:t>
            </a:r>
            <a:r>
              <a:rPr lang="es-CO" sz="3200" dirty="0">
                <a:solidFill>
                  <a:srgbClr val="762344"/>
                </a:solidFill>
              </a:rPr>
              <a:t/>
            </a:r>
            <a:br>
              <a:rPr lang="es-CO" sz="3200" dirty="0">
                <a:solidFill>
                  <a:srgbClr val="762344"/>
                </a:solidFill>
              </a:rPr>
            </a:br>
            <a:endParaRPr lang="es-CO" sz="3000" i="1" dirty="0">
              <a:solidFill>
                <a:srgbClr val="762344"/>
              </a:solidFill>
            </a:endParaRPr>
          </a:p>
        </p:txBody>
      </p:sp>
      <p:sp>
        <p:nvSpPr>
          <p:cNvPr id="9" name="Rectángulo redondeado 8"/>
          <p:cNvSpPr/>
          <p:nvPr/>
        </p:nvSpPr>
        <p:spPr>
          <a:xfrm>
            <a:off x="737737" y="6119949"/>
            <a:ext cx="10795330" cy="48067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Durante el mes de </a:t>
            </a:r>
            <a:r>
              <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ene/22 </a:t>
            </a: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el 100% de las inversiones del Portafolio se encontraron registradas con la máxima calificación crediticia en el mercado, tanto para el largo como para el corto plazo, conforme a la escala de calificaciones publicada por la Superintendencia Financiera de Colombia.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10" name="Rectángulo redondeado 9"/>
          <p:cNvSpPr/>
          <p:nvPr/>
        </p:nvSpPr>
        <p:spPr>
          <a:xfrm>
            <a:off x="394193" y="5824119"/>
            <a:ext cx="4839980" cy="248657"/>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Invertir en títulos de emisores calificados AAA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11" name="Imagen 10"/>
          <p:cNvPicPr>
            <a:picLocks noChangeAspect="1"/>
          </p:cNvPicPr>
          <p:nvPr/>
        </p:nvPicPr>
        <p:blipFill>
          <a:blip r:embed="rId2"/>
          <a:stretch>
            <a:fillRect/>
          </a:stretch>
        </p:blipFill>
        <p:spPr>
          <a:xfrm>
            <a:off x="5284663" y="5685026"/>
            <a:ext cx="365541" cy="432801"/>
          </a:xfrm>
          <a:prstGeom prst="rect">
            <a:avLst/>
          </a:prstGeom>
        </p:spPr>
      </p:pic>
      <p:sp>
        <p:nvSpPr>
          <p:cNvPr id="3" name="Rectángulo 2"/>
          <p:cNvSpPr/>
          <p:nvPr/>
        </p:nvSpPr>
        <p:spPr>
          <a:xfrm>
            <a:off x="4994874" y="1600200"/>
            <a:ext cx="5246765"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p:cNvPicPr>
            <a:picLocks noChangeAspect="1"/>
          </p:cNvPicPr>
          <p:nvPr/>
        </p:nvPicPr>
        <p:blipFill>
          <a:blip r:embed="rId3"/>
          <a:stretch>
            <a:fillRect/>
          </a:stretch>
        </p:blipFill>
        <p:spPr>
          <a:xfrm>
            <a:off x="849234" y="1679304"/>
            <a:ext cx="8291279" cy="3987130"/>
          </a:xfrm>
          <a:prstGeom prst="rect">
            <a:avLst/>
          </a:prstGeom>
        </p:spPr>
      </p:pic>
      <p:pic>
        <p:nvPicPr>
          <p:cNvPr id="6" name="Imagen 5"/>
          <p:cNvPicPr>
            <a:picLocks noChangeAspect="1"/>
          </p:cNvPicPr>
          <p:nvPr/>
        </p:nvPicPr>
        <p:blipFill>
          <a:blip r:embed="rId4"/>
          <a:stretch>
            <a:fillRect/>
          </a:stretch>
        </p:blipFill>
        <p:spPr>
          <a:xfrm>
            <a:off x="6465194" y="1225788"/>
            <a:ext cx="5486399" cy="1439557"/>
          </a:xfrm>
          <a:prstGeom prst="rect">
            <a:avLst/>
          </a:prstGeom>
        </p:spPr>
      </p:pic>
    </p:spTree>
    <p:extLst>
      <p:ext uri="{BB962C8B-B14F-4D97-AF65-F5344CB8AC3E}">
        <p14:creationId xmlns:p14="http://schemas.microsoft.com/office/powerpoint/2010/main" val="284526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8005" y="370317"/>
            <a:ext cx="6180786" cy="1042847"/>
          </a:xfrm>
        </p:spPr>
        <p:txBody>
          <a:bodyPr>
            <a:normAutofit/>
          </a:bodyPr>
          <a:lstStyle/>
          <a:p>
            <a:r>
              <a:rPr lang="es-CO" sz="4000" b="1" dirty="0"/>
              <a:t>AGENDA DEL COMITÉ</a:t>
            </a:r>
          </a:p>
        </p:txBody>
      </p:sp>
      <p:sp>
        <p:nvSpPr>
          <p:cNvPr id="5" name="Título 1"/>
          <p:cNvSpPr txBox="1">
            <a:spLocks/>
          </p:cNvSpPr>
          <p:nvPr/>
        </p:nvSpPr>
        <p:spPr>
          <a:xfrm>
            <a:off x="2512656" y="1413164"/>
            <a:ext cx="618078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500" b="0" i="0" kern="1200">
                <a:solidFill>
                  <a:srgbClr val="762344"/>
                </a:solidFill>
                <a:latin typeface="+mn-lt"/>
                <a:ea typeface="+mj-ea"/>
                <a:cs typeface="+mj-cs"/>
              </a:defRPr>
            </a:lvl1pPr>
          </a:lstStyle>
          <a:p>
            <a:r>
              <a:rPr lang="es-CO" dirty="0"/>
              <a:t>ORDEN DEL DÍA</a:t>
            </a:r>
          </a:p>
        </p:txBody>
      </p:sp>
      <p:sp>
        <p:nvSpPr>
          <p:cNvPr id="6" name="Rectángulo 5"/>
          <p:cNvSpPr/>
          <p:nvPr/>
        </p:nvSpPr>
        <p:spPr>
          <a:xfrm>
            <a:off x="3047999" y="2690336"/>
            <a:ext cx="7212281" cy="2246769"/>
          </a:xfrm>
          <a:prstGeom prst="rect">
            <a:avLst/>
          </a:prstGeom>
        </p:spPr>
        <p:txBody>
          <a:bodyPr wrap="square">
            <a:spAutoFit/>
          </a:bodyPr>
          <a:lstStyle/>
          <a:p>
            <a:r>
              <a:rPr lang="es-MX" sz="2800" dirty="0">
                <a:solidFill>
                  <a:srgbClr val="660033"/>
                </a:solidFill>
              </a:rPr>
              <a:t>Verificación del Quórum</a:t>
            </a:r>
          </a:p>
          <a:p>
            <a:r>
              <a:rPr lang="es-MX" sz="2800" dirty="0">
                <a:solidFill>
                  <a:srgbClr val="660033"/>
                </a:solidFill>
              </a:rPr>
              <a:t>Presentación económica </a:t>
            </a:r>
          </a:p>
          <a:p>
            <a:r>
              <a:rPr lang="es-MX" sz="2800" dirty="0">
                <a:solidFill>
                  <a:srgbClr val="660033"/>
                </a:solidFill>
              </a:rPr>
              <a:t>Presentación composición del portafolio </a:t>
            </a:r>
          </a:p>
          <a:p>
            <a:r>
              <a:rPr lang="es-MX" sz="2800" dirty="0">
                <a:solidFill>
                  <a:srgbClr val="660033"/>
                </a:solidFill>
              </a:rPr>
              <a:t>Propuestas y varios</a:t>
            </a:r>
          </a:p>
          <a:p>
            <a:r>
              <a:rPr lang="es-MX" sz="2800" dirty="0">
                <a:solidFill>
                  <a:srgbClr val="660033"/>
                </a:solidFill>
              </a:rPr>
              <a:t>Presentación interventoría</a:t>
            </a:r>
          </a:p>
        </p:txBody>
      </p:sp>
    </p:spTree>
    <p:extLst>
      <p:ext uri="{BB962C8B-B14F-4D97-AF65-F5344CB8AC3E}">
        <p14:creationId xmlns:p14="http://schemas.microsoft.com/office/powerpoint/2010/main" val="3491508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p:cNvSpPr>
            <a:spLocks noGrp="1"/>
          </p:cNvSpPr>
          <p:nvPr>
            <p:ph type="title"/>
          </p:nvPr>
        </p:nvSpPr>
        <p:spPr>
          <a:xfrm>
            <a:off x="1322076" y="394063"/>
            <a:ext cx="10515600" cy="1325563"/>
          </a:xfrm>
        </p:spPr>
        <p:txBody>
          <a:bodyPr>
            <a:noAutofit/>
          </a:bodyPr>
          <a:lstStyle/>
          <a:p>
            <a:pPr algn="l"/>
            <a:r>
              <a:rPr lang="es-ES" altLang="es-ES" sz="3000" i="1" dirty="0">
                <a:solidFill>
                  <a:srgbClr val="762344"/>
                </a:solidFill>
                <a:ea typeface="ＭＳ Ｐゴシック" pitchFamily="34" charset="-128"/>
              </a:rPr>
              <a:t>COMPOSICIÓN PORTAFOLIO </a:t>
            </a:r>
            <a:r>
              <a:rPr lang="es-ES" altLang="es-ES" sz="3000" i="1" dirty="0" smtClean="0">
                <a:solidFill>
                  <a:srgbClr val="762344"/>
                </a:solidFill>
                <a:ea typeface="ＭＳ Ｐゴシック" pitchFamily="34" charset="-128"/>
              </a:rPr>
              <a:t>POR </a:t>
            </a:r>
            <a:r>
              <a:rPr lang="es-ES" altLang="es-ES" sz="3000" i="1" dirty="0">
                <a:solidFill>
                  <a:srgbClr val="762344"/>
                </a:solidFill>
                <a:ea typeface="ＭＳ Ｐゴシック" pitchFamily="34" charset="-128"/>
              </a:rPr>
              <a:t>TIPO DE </a:t>
            </a:r>
            <a:r>
              <a:rPr lang="es-ES" altLang="es-ES" sz="3000" i="1" dirty="0" smtClean="0">
                <a:solidFill>
                  <a:srgbClr val="762344"/>
                </a:solidFill>
                <a:ea typeface="ＭＳ Ｐゴシック" pitchFamily="34" charset="-128"/>
              </a:rPr>
              <a:t>INVERSIÓN FRL</a:t>
            </a:r>
            <a:br>
              <a:rPr lang="es-ES" altLang="es-ES" sz="3000" i="1" dirty="0" smtClean="0">
                <a:solidFill>
                  <a:srgbClr val="762344"/>
                </a:solidFill>
                <a:ea typeface="ＭＳ Ｐゴシック" pitchFamily="34" charset="-128"/>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a typeface="ＭＳ Ｐゴシック" pitchFamily="34" charset="-128"/>
            </a:endParaRPr>
          </a:p>
        </p:txBody>
      </p:sp>
      <p:pic>
        <p:nvPicPr>
          <p:cNvPr id="4" name="Imagen 3"/>
          <p:cNvPicPr>
            <a:picLocks noChangeAspect="1"/>
          </p:cNvPicPr>
          <p:nvPr/>
        </p:nvPicPr>
        <p:blipFill>
          <a:blip r:embed="rId2"/>
          <a:stretch>
            <a:fillRect/>
          </a:stretch>
        </p:blipFill>
        <p:spPr>
          <a:xfrm>
            <a:off x="1931832" y="1446042"/>
            <a:ext cx="8113044" cy="3199937"/>
          </a:xfrm>
          <a:prstGeom prst="rect">
            <a:avLst/>
          </a:prstGeom>
        </p:spPr>
      </p:pic>
      <p:pic>
        <p:nvPicPr>
          <p:cNvPr id="5" name="Imagen 4"/>
          <p:cNvPicPr>
            <a:picLocks noChangeAspect="1"/>
          </p:cNvPicPr>
          <p:nvPr/>
        </p:nvPicPr>
        <p:blipFill>
          <a:blip r:embed="rId3"/>
          <a:stretch>
            <a:fillRect/>
          </a:stretch>
        </p:blipFill>
        <p:spPr>
          <a:xfrm>
            <a:off x="2768393" y="4876708"/>
            <a:ext cx="6140059" cy="1642500"/>
          </a:xfrm>
          <a:prstGeom prst="rect">
            <a:avLst/>
          </a:prstGeom>
        </p:spPr>
      </p:pic>
    </p:spTree>
    <p:extLst>
      <p:ext uri="{BB962C8B-B14F-4D97-AF65-F5344CB8AC3E}">
        <p14:creationId xmlns:p14="http://schemas.microsoft.com/office/powerpoint/2010/main" val="153451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7704" y="622094"/>
            <a:ext cx="11894711" cy="852789"/>
          </a:xfrm>
        </p:spPr>
        <p:txBody>
          <a:bodyPr>
            <a:noAutofit/>
          </a:bodyPr>
          <a:lstStyle/>
          <a:p>
            <a:pPr algn="l"/>
            <a:r>
              <a:rPr lang="es-ES" altLang="es-ES" sz="3000" i="1" dirty="0">
                <a:solidFill>
                  <a:srgbClr val="762344"/>
                </a:solidFill>
              </a:rPr>
              <a:t>COMPOSICIÓN PORTAFOLIO </a:t>
            </a:r>
            <a:r>
              <a:rPr lang="es-ES" altLang="es-ES" sz="3000" i="1" dirty="0" smtClean="0">
                <a:solidFill>
                  <a:srgbClr val="762344"/>
                </a:solidFill>
              </a:rPr>
              <a:t>POR </a:t>
            </a:r>
            <a:r>
              <a:rPr lang="es-ES" altLang="es-ES" sz="3000" i="1" dirty="0">
                <a:solidFill>
                  <a:srgbClr val="762344"/>
                </a:solidFill>
              </a:rPr>
              <a:t>PLAZO AL </a:t>
            </a:r>
            <a:r>
              <a:rPr lang="es-ES" altLang="es-ES" sz="3000" i="1" dirty="0" smtClean="0">
                <a:solidFill>
                  <a:srgbClr val="762344"/>
                </a:solidFill>
              </a:rPr>
              <a:t>VENCIMIENTO FRL</a:t>
            </a:r>
            <a:br>
              <a:rPr lang="es-ES" altLang="es-ES" sz="3000" i="1" dirty="0" smtClean="0">
                <a:solidFill>
                  <a:srgbClr val="762344"/>
                </a:solidFill>
              </a:rPr>
            </a:br>
            <a:r>
              <a:rPr lang="es-CO" altLang="en-US" sz="1000" i="1" dirty="0">
                <a:solidFill>
                  <a:srgbClr val="762344"/>
                </a:solidFill>
                <a:ea typeface="ＭＳ Ｐゴシック" pitchFamily="34" charset="-128"/>
              </a:rPr>
              <a:t>Cifras expresadas en millones de pesos</a:t>
            </a:r>
            <a:endParaRPr lang="es-CO" sz="1000" i="1" dirty="0">
              <a:solidFill>
                <a:srgbClr val="762344"/>
              </a:solidFill>
            </a:endParaRPr>
          </a:p>
        </p:txBody>
      </p:sp>
      <p:pic>
        <p:nvPicPr>
          <p:cNvPr id="3" name="Imagen 2"/>
          <p:cNvPicPr>
            <a:picLocks noChangeAspect="1"/>
          </p:cNvPicPr>
          <p:nvPr/>
        </p:nvPicPr>
        <p:blipFill>
          <a:blip r:embed="rId2"/>
          <a:stretch>
            <a:fillRect/>
          </a:stretch>
        </p:blipFill>
        <p:spPr>
          <a:xfrm>
            <a:off x="3850783" y="1287850"/>
            <a:ext cx="6661388" cy="3406277"/>
          </a:xfrm>
          <a:prstGeom prst="rect">
            <a:avLst/>
          </a:prstGeom>
        </p:spPr>
      </p:pic>
      <p:pic>
        <p:nvPicPr>
          <p:cNvPr id="5" name="Imagen 4"/>
          <p:cNvPicPr>
            <a:picLocks noChangeAspect="1"/>
          </p:cNvPicPr>
          <p:nvPr/>
        </p:nvPicPr>
        <p:blipFill>
          <a:blip r:embed="rId3"/>
          <a:stretch>
            <a:fillRect/>
          </a:stretch>
        </p:blipFill>
        <p:spPr>
          <a:xfrm>
            <a:off x="1300201" y="4784279"/>
            <a:ext cx="6140059" cy="1642500"/>
          </a:xfrm>
          <a:prstGeom prst="rect">
            <a:avLst/>
          </a:prstGeom>
        </p:spPr>
      </p:pic>
    </p:spTree>
    <p:extLst>
      <p:ext uri="{BB962C8B-B14F-4D97-AF65-F5344CB8AC3E}">
        <p14:creationId xmlns:p14="http://schemas.microsoft.com/office/powerpoint/2010/main" val="3627036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3"/>
          <p:cNvSpPr>
            <a:spLocks noGrp="1"/>
          </p:cNvSpPr>
          <p:nvPr>
            <p:ph type="title"/>
          </p:nvPr>
        </p:nvSpPr>
        <p:spPr>
          <a:xfrm>
            <a:off x="457816" y="710745"/>
            <a:ext cx="8274703" cy="852789"/>
          </a:xfrm>
        </p:spPr>
        <p:txBody>
          <a:bodyPr>
            <a:noAutofit/>
          </a:bodyPr>
          <a:lstStyle/>
          <a:p>
            <a:pPr algn="l"/>
            <a:r>
              <a:rPr lang="es-ES" altLang="es-ES" sz="3000" i="1" dirty="0">
                <a:solidFill>
                  <a:srgbClr val="762344"/>
                </a:solidFill>
              </a:rPr>
              <a:t>COMPOSICIÓN PORTAFOLIO </a:t>
            </a:r>
            <a:r>
              <a:rPr lang="es-ES" altLang="es-ES" sz="3000" i="1" dirty="0" smtClean="0">
                <a:solidFill>
                  <a:srgbClr val="762344"/>
                </a:solidFill>
              </a:rPr>
              <a:t>POR INDICADOR FRL</a:t>
            </a:r>
            <a:br>
              <a:rPr lang="es-ES" altLang="es-ES" sz="3000" i="1" dirty="0" smtClean="0">
                <a:solidFill>
                  <a:srgbClr val="762344"/>
                </a:solidFill>
              </a:rPr>
            </a:br>
            <a:r>
              <a:rPr lang="es-CO" altLang="en-US" sz="1000" i="1" dirty="0" smtClean="0">
                <a:solidFill>
                  <a:srgbClr val="762344"/>
                </a:solidFill>
                <a:ea typeface="ＭＳ Ｐゴシック" pitchFamily="34" charset="-128"/>
              </a:rPr>
              <a:t>Cifras </a:t>
            </a:r>
            <a:r>
              <a:rPr lang="es-CO" altLang="en-US" sz="1000" i="1" dirty="0">
                <a:solidFill>
                  <a:srgbClr val="762344"/>
                </a:solidFill>
                <a:ea typeface="ＭＳ Ｐゴシック" pitchFamily="34" charset="-128"/>
              </a:rPr>
              <a:t>expresadas en millones de pesos</a:t>
            </a:r>
            <a:endParaRPr lang="es-CO" sz="1000" i="1" dirty="0">
              <a:solidFill>
                <a:srgbClr val="762344"/>
              </a:solidFill>
            </a:endParaRPr>
          </a:p>
        </p:txBody>
      </p:sp>
      <p:pic>
        <p:nvPicPr>
          <p:cNvPr id="2" name="Imagen 1"/>
          <p:cNvPicPr>
            <a:picLocks noChangeAspect="1"/>
          </p:cNvPicPr>
          <p:nvPr/>
        </p:nvPicPr>
        <p:blipFill>
          <a:blip r:embed="rId2"/>
          <a:stretch>
            <a:fillRect/>
          </a:stretch>
        </p:blipFill>
        <p:spPr>
          <a:xfrm>
            <a:off x="3078050" y="1417443"/>
            <a:ext cx="7212169" cy="3088969"/>
          </a:xfrm>
          <a:prstGeom prst="rect">
            <a:avLst/>
          </a:prstGeom>
        </p:spPr>
      </p:pic>
      <p:pic>
        <p:nvPicPr>
          <p:cNvPr id="4" name="Imagen 3"/>
          <p:cNvPicPr>
            <a:picLocks noChangeAspect="1"/>
          </p:cNvPicPr>
          <p:nvPr/>
        </p:nvPicPr>
        <p:blipFill>
          <a:blip r:embed="rId3"/>
          <a:stretch>
            <a:fillRect/>
          </a:stretch>
        </p:blipFill>
        <p:spPr>
          <a:xfrm>
            <a:off x="1284992" y="4616854"/>
            <a:ext cx="6376540" cy="1642500"/>
          </a:xfrm>
          <a:prstGeom prst="rect">
            <a:avLst/>
          </a:prstGeom>
        </p:spPr>
      </p:pic>
    </p:spTree>
    <p:extLst>
      <p:ext uri="{BB962C8B-B14F-4D97-AF65-F5344CB8AC3E}">
        <p14:creationId xmlns:p14="http://schemas.microsoft.com/office/powerpoint/2010/main" val="8496971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1232935" y="990833"/>
            <a:ext cx="9550757" cy="852789"/>
          </a:xfrm>
        </p:spPr>
        <p:txBody>
          <a:bodyPr>
            <a:normAutofit/>
          </a:bodyPr>
          <a:lstStyle/>
          <a:p>
            <a:r>
              <a:rPr lang="es-ES_tradnl" altLang="es-ES" sz="3300" i="1" dirty="0" smtClean="0">
                <a:solidFill>
                  <a:srgbClr val="762344"/>
                </a:solidFill>
                <a:ea typeface="ＭＳ Ｐゴシック" pitchFamily="34" charset="-128"/>
              </a:rPr>
              <a:t>EVOLUCIÓN RENTABILIDAD &amp; DURACIÓN FRL</a:t>
            </a:r>
            <a:endParaRPr lang="es-CO" sz="3300" i="1" dirty="0">
              <a:solidFill>
                <a:srgbClr val="762344"/>
              </a:solidFill>
              <a:ea typeface="ＭＳ Ｐゴシック" pitchFamily="34" charset="-128"/>
            </a:endParaRPr>
          </a:p>
        </p:txBody>
      </p:sp>
      <p:pic>
        <p:nvPicPr>
          <p:cNvPr id="3" name="Imagen 2"/>
          <p:cNvPicPr>
            <a:picLocks noChangeAspect="1"/>
          </p:cNvPicPr>
          <p:nvPr/>
        </p:nvPicPr>
        <p:blipFill>
          <a:blip r:embed="rId2"/>
          <a:stretch>
            <a:fillRect/>
          </a:stretch>
        </p:blipFill>
        <p:spPr>
          <a:xfrm>
            <a:off x="1687131" y="1843622"/>
            <a:ext cx="9248903" cy="4122553"/>
          </a:xfrm>
          <a:prstGeom prst="rect">
            <a:avLst/>
          </a:prstGeom>
        </p:spPr>
      </p:pic>
    </p:spTree>
    <p:extLst>
      <p:ext uri="{BB962C8B-B14F-4D97-AF65-F5344CB8AC3E}">
        <p14:creationId xmlns:p14="http://schemas.microsoft.com/office/powerpoint/2010/main" val="1875024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1640552" y="736159"/>
            <a:ext cx="9550757" cy="852789"/>
          </a:xfrm>
        </p:spPr>
        <p:txBody>
          <a:bodyPr>
            <a:normAutofit/>
          </a:bodyPr>
          <a:lstStyle/>
          <a:p>
            <a:r>
              <a:rPr lang="es-ES_tradnl" altLang="es-ES" sz="3300" i="1" dirty="0" smtClean="0">
                <a:solidFill>
                  <a:srgbClr val="762344"/>
                </a:solidFill>
                <a:ea typeface="ＭＳ Ｐゴシック" pitchFamily="34" charset="-128"/>
              </a:rPr>
              <a:t>EVOLUCIÓN RENTABILIDAD &amp; DURACIÓN FRL</a:t>
            </a:r>
            <a:endParaRPr lang="es-CO" sz="3300" i="1" dirty="0">
              <a:solidFill>
                <a:srgbClr val="762344"/>
              </a:solidFill>
              <a:ea typeface="ＭＳ Ｐゴシック" pitchFamily="34" charset="-128"/>
            </a:endParaRPr>
          </a:p>
        </p:txBody>
      </p:sp>
      <p:sp>
        <p:nvSpPr>
          <p:cNvPr id="6" name="Rectángulo redondeado 5"/>
          <p:cNvSpPr/>
          <p:nvPr/>
        </p:nvSpPr>
        <p:spPr>
          <a:xfrm>
            <a:off x="1640552" y="5831893"/>
            <a:ext cx="9167491" cy="687682"/>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Al corte de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enero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de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2022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la duración del portafolio de inversiones se ubicó en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0.73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años, lo cual equivale a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267 días</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 ubicándonos en un nivel </a:t>
            </a:r>
            <a:r>
              <a:rPr kumimoji="0" lang="es-CO" sz="1400" b="0" i="0" u="none" strike="noStrike" kern="1200" cap="none" spc="0" normalizeH="0" baseline="0" noProof="0" dirty="0" smtClean="0">
                <a:ln>
                  <a:noFill/>
                </a:ln>
                <a:solidFill>
                  <a:prstClr val="white"/>
                </a:solidFill>
                <a:effectLst/>
                <a:uLnTx/>
                <a:uFillTx/>
                <a:latin typeface="Calibri" panose="020F0502020204030204"/>
                <a:ea typeface="+mn-ea"/>
                <a:cs typeface="+mn-cs"/>
              </a:rPr>
              <a:t>inferior al año </a:t>
            </a:r>
            <a:r>
              <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rPr>
              <a:t>por plazo promedio al vencimiento.</a:t>
            </a: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7" name="Rectángulo redondeado 6"/>
          <p:cNvSpPr/>
          <p:nvPr/>
        </p:nvSpPr>
        <p:spPr>
          <a:xfrm>
            <a:off x="1845926" y="5570110"/>
            <a:ext cx="5486402" cy="228032"/>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a:t>
            </a:r>
            <a:r>
              <a:rPr kumimoji="0" lang="es-CO" sz="1400" b="0" i="1" u="none" strike="noStrike" kern="1200" cap="none" spc="0" normalizeH="0" baseline="0" noProof="0" dirty="0" smtClean="0">
                <a:ln>
                  <a:noFill/>
                </a:ln>
                <a:solidFill>
                  <a:prstClr val="white"/>
                </a:solidFill>
                <a:effectLst/>
                <a:uLnTx/>
                <a:uFillTx/>
                <a:latin typeface="Calibri" panose="020F0502020204030204"/>
                <a:ea typeface="+mn-ea"/>
                <a:cs typeface="+mn-cs"/>
              </a:rPr>
              <a:t>La duración del portafolio no debe ser superior a 2.5 años</a:t>
            </a: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p:txBody>
      </p:sp>
      <p:pic>
        <p:nvPicPr>
          <p:cNvPr id="8" name="Imagen 7"/>
          <p:cNvPicPr>
            <a:picLocks noChangeAspect="1"/>
          </p:cNvPicPr>
          <p:nvPr/>
        </p:nvPicPr>
        <p:blipFill>
          <a:blip r:embed="rId2"/>
          <a:stretch>
            <a:fillRect/>
          </a:stretch>
        </p:blipFill>
        <p:spPr>
          <a:xfrm>
            <a:off x="7549052" y="5399092"/>
            <a:ext cx="365541" cy="432801"/>
          </a:xfrm>
          <a:prstGeom prst="rect">
            <a:avLst/>
          </a:prstGeom>
        </p:spPr>
      </p:pic>
      <p:pic>
        <p:nvPicPr>
          <p:cNvPr id="2" name="Imagen 1"/>
          <p:cNvPicPr>
            <a:picLocks noChangeAspect="1"/>
          </p:cNvPicPr>
          <p:nvPr/>
        </p:nvPicPr>
        <p:blipFill>
          <a:blip r:embed="rId3"/>
          <a:stretch>
            <a:fillRect/>
          </a:stretch>
        </p:blipFill>
        <p:spPr>
          <a:xfrm>
            <a:off x="4589127" y="1622699"/>
            <a:ext cx="2969438" cy="3806082"/>
          </a:xfrm>
          <a:prstGeom prst="rect">
            <a:avLst/>
          </a:prstGeom>
        </p:spPr>
      </p:pic>
    </p:spTree>
    <p:extLst>
      <p:ext uri="{BB962C8B-B14F-4D97-AF65-F5344CB8AC3E}">
        <p14:creationId xmlns:p14="http://schemas.microsoft.com/office/powerpoint/2010/main" val="3503832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081054" y="942256"/>
            <a:ext cx="9550757" cy="852789"/>
          </a:xfrm>
        </p:spPr>
        <p:txBody>
          <a:bodyPr>
            <a:normAutofit/>
          </a:bodyPr>
          <a:lstStyle/>
          <a:p>
            <a:pPr algn="l"/>
            <a:r>
              <a:rPr lang="es-ES_tradnl" altLang="es-ES" sz="3000" i="1" dirty="0">
                <a:solidFill>
                  <a:srgbClr val="762344"/>
                </a:solidFill>
              </a:rPr>
              <a:t>OPERACIONES REALIZADAS </a:t>
            </a:r>
            <a:r>
              <a:rPr lang="es-ES_tradnl" altLang="es-ES" sz="3000" i="1" dirty="0" smtClean="0">
                <a:solidFill>
                  <a:srgbClr val="762344"/>
                </a:solidFill>
              </a:rPr>
              <a:t>EN ENERO 2022 FRL</a:t>
            </a:r>
            <a:br>
              <a:rPr lang="es-ES_tradnl" altLang="es-ES" sz="3000" i="1" dirty="0" smtClean="0">
                <a:solidFill>
                  <a:srgbClr val="762344"/>
                </a:solidFill>
              </a:rPr>
            </a:br>
            <a:r>
              <a:rPr lang="es-CO" altLang="en-US" sz="1100" i="1" dirty="0">
                <a:solidFill>
                  <a:srgbClr val="762344"/>
                </a:solidFill>
                <a:ea typeface="ＭＳ Ｐゴシック" pitchFamily="34" charset="-128"/>
              </a:rPr>
              <a:t>Cifras expresadas en millones de pesos</a:t>
            </a:r>
            <a:endParaRPr lang="es-CO" sz="1100" i="1" dirty="0">
              <a:solidFill>
                <a:srgbClr val="762344"/>
              </a:solidFill>
            </a:endParaRPr>
          </a:p>
        </p:txBody>
      </p:sp>
      <p:sp>
        <p:nvSpPr>
          <p:cNvPr id="6" name="Rectángulo 5"/>
          <p:cNvSpPr/>
          <p:nvPr/>
        </p:nvSpPr>
        <p:spPr>
          <a:xfrm>
            <a:off x="5826034" y="4587145"/>
            <a:ext cx="5805777"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Durante el mes de Enero se han venido ejecutando la estrategia establecidas correspondientes a continuar aumentando el nivel de liquidez en el portafolio, enfocada en la estructura y seguimiento al retorno del </a:t>
            </a:r>
            <a:r>
              <a:rPr kumimoji="0" lang="es-CO" sz="14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Benchmark</a:t>
            </a:r>
            <a:r>
              <a:rPr kumimoji="0" lang="es-CO"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en donde la liquidez prima para disminuir volatilidades  en el portafolio, razón por la cual las redenciones que se presentaron durante el mes de enero, se mantuvieron en liquidez en las cuentas bancarias. En </a:t>
            </a:r>
            <a:r>
              <a:rPr kumimoji="0" lang="es-CO" sz="14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términos </a:t>
            </a:r>
            <a:r>
              <a:rPr kumimoji="0" lang="es-CO"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 compras, se ejecutaron por el </a:t>
            </a:r>
            <a:r>
              <a:rPr kumimoji="0" lang="es-CO" sz="14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orden </a:t>
            </a:r>
            <a:r>
              <a:rPr kumimoji="0" lang="es-CO"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 los $3.550 millones, en un título del sector financiero con vencimiento de menos de 30 días, ya que retorna </a:t>
            </a:r>
            <a:r>
              <a:rPr kumimoji="0" lang="es-CO" sz="14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rápidamente </a:t>
            </a:r>
            <a:r>
              <a:rPr kumimoji="0" lang="es-CO"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 liquidez con una tasa por encima de cuentas de ahorro.</a:t>
            </a:r>
          </a:p>
        </p:txBody>
      </p:sp>
      <p:pic>
        <p:nvPicPr>
          <p:cNvPr id="7" name="Imagen 6"/>
          <p:cNvPicPr>
            <a:picLocks noChangeAspect="1"/>
          </p:cNvPicPr>
          <p:nvPr/>
        </p:nvPicPr>
        <p:blipFill>
          <a:blip r:embed="rId2"/>
          <a:stretch>
            <a:fillRect/>
          </a:stretch>
        </p:blipFill>
        <p:spPr>
          <a:xfrm>
            <a:off x="1916976" y="1795045"/>
            <a:ext cx="6427641" cy="2408755"/>
          </a:xfrm>
          <a:prstGeom prst="rect">
            <a:avLst/>
          </a:prstGeom>
        </p:spPr>
      </p:pic>
      <p:pic>
        <p:nvPicPr>
          <p:cNvPr id="8" name="Imagen 7"/>
          <p:cNvPicPr>
            <a:picLocks noChangeAspect="1"/>
          </p:cNvPicPr>
          <p:nvPr/>
        </p:nvPicPr>
        <p:blipFill>
          <a:blip r:embed="rId3"/>
          <a:stretch>
            <a:fillRect/>
          </a:stretch>
        </p:blipFill>
        <p:spPr>
          <a:xfrm>
            <a:off x="2255429" y="4949141"/>
            <a:ext cx="3074253" cy="1215000"/>
          </a:xfrm>
          <a:prstGeom prst="rect">
            <a:avLst/>
          </a:prstGeom>
        </p:spPr>
      </p:pic>
    </p:spTree>
    <p:extLst>
      <p:ext uri="{BB962C8B-B14F-4D97-AF65-F5344CB8AC3E}">
        <p14:creationId xmlns:p14="http://schemas.microsoft.com/office/powerpoint/2010/main" val="3554783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a:spLocks noGrp="1"/>
          </p:cNvSpPr>
          <p:nvPr>
            <p:ph type="title"/>
          </p:nvPr>
        </p:nvSpPr>
        <p:spPr>
          <a:xfrm>
            <a:off x="1436066" y="596080"/>
            <a:ext cx="9550757" cy="852789"/>
          </a:xfrm>
        </p:spPr>
        <p:txBody>
          <a:bodyPr>
            <a:normAutofit/>
          </a:bodyPr>
          <a:lstStyle/>
          <a:p>
            <a:r>
              <a:rPr lang="es-ES_tradnl" altLang="es-ES" sz="3000" i="1" dirty="0">
                <a:solidFill>
                  <a:srgbClr val="762344"/>
                </a:solidFill>
              </a:rPr>
              <a:t>OPERACIONES REALIZADAS </a:t>
            </a:r>
            <a:r>
              <a:rPr lang="es-ES_tradnl" altLang="es-ES" sz="3000" i="1" dirty="0" smtClean="0">
                <a:solidFill>
                  <a:srgbClr val="762344"/>
                </a:solidFill>
              </a:rPr>
              <a:t>EN ENERO 2022 FRL</a:t>
            </a:r>
            <a:endParaRPr lang="es-CO" sz="3000" i="1" dirty="0">
              <a:solidFill>
                <a:srgbClr val="762344"/>
              </a:solidFill>
            </a:endParaRPr>
          </a:p>
        </p:txBody>
      </p:sp>
      <p:pic>
        <p:nvPicPr>
          <p:cNvPr id="3" name="Imagen 2"/>
          <p:cNvPicPr>
            <a:picLocks noChangeAspect="1"/>
          </p:cNvPicPr>
          <p:nvPr/>
        </p:nvPicPr>
        <p:blipFill>
          <a:blip r:embed="rId2"/>
          <a:stretch>
            <a:fillRect/>
          </a:stretch>
        </p:blipFill>
        <p:spPr>
          <a:xfrm>
            <a:off x="953036" y="1448869"/>
            <a:ext cx="9888513" cy="4478780"/>
          </a:xfrm>
          <a:prstGeom prst="rect">
            <a:avLst/>
          </a:prstGeom>
        </p:spPr>
      </p:pic>
    </p:spTree>
    <p:extLst>
      <p:ext uri="{BB962C8B-B14F-4D97-AF65-F5344CB8AC3E}">
        <p14:creationId xmlns:p14="http://schemas.microsoft.com/office/powerpoint/2010/main" val="719076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5697" y="936213"/>
            <a:ext cx="12139410" cy="569454"/>
          </a:xfrm>
        </p:spPr>
        <p:txBody>
          <a:bodyPr>
            <a:noAutofit/>
          </a:bodyPr>
          <a:lstStyle/>
          <a:p>
            <a:r>
              <a:rPr lang="es-ES_tradnl" altLang="es-ES" sz="2400" i="1" dirty="0">
                <a:solidFill>
                  <a:srgbClr val="762344"/>
                </a:solidFill>
              </a:rPr>
              <a:t>SEGUIMIENTO RENTABILIDAD MINIMA FONDOS DE CESANTIAS PORTAFOLIOS CORTO PLAZO / CIRCULAR </a:t>
            </a:r>
            <a:r>
              <a:rPr lang="es-ES_tradnl" altLang="es-ES" sz="2400" i="1" dirty="0" smtClean="0">
                <a:solidFill>
                  <a:srgbClr val="762344"/>
                </a:solidFill>
              </a:rPr>
              <a:t>10 </a:t>
            </a:r>
            <a:r>
              <a:rPr lang="es-ES_tradnl" altLang="es-ES" sz="2400" i="1" dirty="0">
                <a:solidFill>
                  <a:srgbClr val="762344"/>
                </a:solidFill>
              </a:rPr>
              <a:t>DE </a:t>
            </a:r>
            <a:r>
              <a:rPr lang="es-ES_tradnl" altLang="es-ES" sz="2400" i="1" dirty="0" smtClean="0">
                <a:solidFill>
                  <a:srgbClr val="762344"/>
                </a:solidFill>
              </a:rPr>
              <a:t>2022 </a:t>
            </a:r>
            <a:r>
              <a:rPr lang="es-ES_tradnl" altLang="es-ES" sz="2400" i="1" dirty="0">
                <a:solidFill>
                  <a:srgbClr val="762344"/>
                </a:solidFill>
              </a:rPr>
              <a:t>– SUPERINTENDENCIA FINANCIERA DE COLOMBIA</a:t>
            </a:r>
            <a:endParaRPr lang="es-CO" sz="2400" i="1" dirty="0">
              <a:solidFill>
                <a:srgbClr val="762344"/>
              </a:solidFill>
            </a:endParaRPr>
          </a:p>
        </p:txBody>
      </p:sp>
      <p:sp>
        <p:nvSpPr>
          <p:cNvPr id="7" name="Rectángulo redondeado 6"/>
          <p:cNvSpPr/>
          <p:nvPr/>
        </p:nvSpPr>
        <p:spPr>
          <a:xfrm>
            <a:off x="818751" y="6245605"/>
            <a:ext cx="10795330" cy="480674"/>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En el mes de </a:t>
            </a:r>
            <a:r>
              <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enero de 2022 </a:t>
            </a: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se </a:t>
            </a:r>
            <a:r>
              <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dio </a:t>
            </a:r>
            <a:r>
              <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cumplimiento a la Rentabilidad Mínima exigida.</a:t>
            </a: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
        <p:nvSpPr>
          <p:cNvPr id="8" name="Rectángulo redondeado 7"/>
          <p:cNvSpPr/>
          <p:nvPr/>
        </p:nvSpPr>
        <p:spPr>
          <a:xfrm>
            <a:off x="475207" y="5949775"/>
            <a:ext cx="4839980" cy="248657"/>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endPar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3" indent="0" algn="ctr" defTabSz="914400" rtl="0" eaLnBrk="1" fontAlgn="auto" latinLnBrk="0" hangingPunct="1">
              <a:lnSpc>
                <a:spcPct val="100000"/>
              </a:lnSpc>
              <a:spcBef>
                <a:spcPts val="0"/>
              </a:spcBef>
              <a:spcAft>
                <a:spcPts val="0"/>
              </a:spcAft>
              <a:buClrTx/>
              <a:buSzTx/>
              <a:buFontTx/>
              <a:buNone/>
              <a:tabLst/>
              <a:defRPr/>
            </a:pPr>
            <a:r>
              <a:rPr kumimoji="0" lang="es-CO" sz="1400" b="1" i="1" u="sng"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Lineamiento</a:t>
            </a:r>
            <a:r>
              <a:rPr kumimoji="0" lang="es-CO" sz="1400" b="1"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rPr>
              <a:t>:  Rentabilidad Mínima FRL</a:t>
            </a:r>
            <a:endParaRPr kumimoji="0" lang="es-CO" sz="1400" b="1"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smtClean="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818751" y="1633149"/>
            <a:ext cx="10705411" cy="4064091"/>
          </a:xfrm>
          <a:prstGeom prst="rect">
            <a:avLst/>
          </a:prstGeom>
        </p:spPr>
      </p:pic>
    </p:spTree>
    <p:extLst>
      <p:ext uri="{BB962C8B-B14F-4D97-AF65-F5344CB8AC3E}">
        <p14:creationId xmlns:p14="http://schemas.microsoft.com/office/powerpoint/2010/main" val="548512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0" y="1766982"/>
            <a:ext cx="12139410" cy="569454"/>
          </a:xfrm>
        </p:spPr>
        <p:txBody>
          <a:bodyPr>
            <a:noAutofit/>
          </a:bodyPr>
          <a:lstStyle/>
          <a:p>
            <a:r>
              <a:rPr lang="es-ES_tradnl" altLang="es-ES" sz="2700" i="1" dirty="0">
                <a:solidFill>
                  <a:srgbClr val="762344"/>
                </a:solidFill>
              </a:rPr>
              <a:t>SEGUIMIENTO RENTABILIDAD MINIMA FONDOS DE CESANTIAS PORTAFOLIOS CORTO PLAZO / CIRCULAR </a:t>
            </a:r>
            <a:r>
              <a:rPr lang="es-ES_tradnl" altLang="es-ES" sz="2700" i="1" dirty="0" smtClean="0">
                <a:solidFill>
                  <a:srgbClr val="762344"/>
                </a:solidFill>
              </a:rPr>
              <a:t>10 </a:t>
            </a:r>
            <a:r>
              <a:rPr lang="es-ES_tradnl" altLang="es-ES" sz="2700" i="1" dirty="0">
                <a:solidFill>
                  <a:srgbClr val="762344"/>
                </a:solidFill>
              </a:rPr>
              <a:t>DE </a:t>
            </a:r>
            <a:r>
              <a:rPr lang="es-ES_tradnl" altLang="es-ES" sz="2700" i="1" dirty="0" smtClean="0">
                <a:solidFill>
                  <a:srgbClr val="762344"/>
                </a:solidFill>
              </a:rPr>
              <a:t>2022 </a:t>
            </a:r>
            <a:r>
              <a:rPr lang="es-ES_tradnl" altLang="es-ES" sz="2700" i="1" dirty="0">
                <a:solidFill>
                  <a:srgbClr val="762344"/>
                </a:solidFill>
              </a:rPr>
              <a:t>– SUPERINTENDENCIA FINANCIERA DE COLOMBIA</a:t>
            </a:r>
            <a:endParaRPr lang="es-CO" sz="2700" i="1" dirty="0">
              <a:solidFill>
                <a:srgbClr val="762344"/>
              </a:solidFill>
            </a:endParaRPr>
          </a:p>
        </p:txBody>
      </p:sp>
      <p:pic>
        <p:nvPicPr>
          <p:cNvPr id="4" name="Imagen 3"/>
          <p:cNvPicPr>
            <a:picLocks noChangeAspect="1"/>
          </p:cNvPicPr>
          <p:nvPr/>
        </p:nvPicPr>
        <p:blipFill>
          <a:blip r:embed="rId2"/>
          <a:stretch>
            <a:fillRect/>
          </a:stretch>
        </p:blipFill>
        <p:spPr>
          <a:xfrm>
            <a:off x="378858" y="2758584"/>
            <a:ext cx="11381694" cy="3518766"/>
          </a:xfrm>
          <a:prstGeom prst="rect">
            <a:avLst/>
          </a:prstGeom>
        </p:spPr>
      </p:pic>
    </p:spTree>
    <p:extLst>
      <p:ext uri="{BB962C8B-B14F-4D97-AF65-F5344CB8AC3E}">
        <p14:creationId xmlns:p14="http://schemas.microsoft.com/office/powerpoint/2010/main" val="2622820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0" y="1766982"/>
            <a:ext cx="12139410" cy="569454"/>
          </a:xfrm>
        </p:spPr>
        <p:txBody>
          <a:bodyPr>
            <a:noAutofit/>
          </a:bodyPr>
          <a:lstStyle/>
          <a:p>
            <a:r>
              <a:rPr lang="es-ES_tradnl" altLang="es-ES" sz="2700" i="1" dirty="0">
                <a:solidFill>
                  <a:srgbClr val="762344"/>
                </a:solidFill>
              </a:rPr>
              <a:t>SEGUIMIENTO RENTABILIDAD MINIMA FONDOS DE CESANTIAS PORTAFOLIOS CORTO PLAZO / CIRCULAR </a:t>
            </a:r>
            <a:r>
              <a:rPr lang="es-ES_tradnl" altLang="es-ES" sz="2700" i="1" dirty="0" smtClean="0">
                <a:solidFill>
                  <a:srgbClr val="762344"/>
                </a:solidFill>
              </a:rPr>
              <a:t>10 </a:t>
            </a:r>
            <a:r>
              <a:rPr lang="es-ES_tradnl" altLang="es-ES" sz="2700" i="1" dirty="0">
                <a:solidFill>
                  <a:srgbClr val="762344"/>
                </a:solidFill>
              </a:rPr>
              <a:t>DE </a:t>
            </a:r>
            <a:r>
              <a:rPr lang="es-ES_tradnl" altLang="es-ES" sz="2700" i="1" dirty="0" smtClean="0">
                <a:solidFill>
                  <a:srgbClr val="762344"/>
                </a:solidFill>
              </a:rPr>
              <a:t>2022 </a:t>
            </a:r>
            <a:r>
              <a:rPr lang="es-ES_tradnl" altLang="es-ES" sz="2700" i="1" dirty="0">
                <a:solidFill>
                  <a:srgbClr val="762344"/>
                </a:solidFill>
              </a:rPr>
              <a:t>– SUPERINTENDENCIA FINANCIERA DE COLOMBIA</a:t>
            </a:r>
            <a:endParaRPr lang="es-CO" sz="2700" i="1" dirty="0">
              <a:solidFill>
                <a:srgbClr val="762344"/>
              </a:solidFill>
            </a:endParaRPr>
          </a:p>
        </p:txBody>
      </p:sp>
      <p:pic>
        <p:nvPicPr>
          <p:cNvPr id="6" name="Imagen 5"/>
          <p:cNvPicPr>
            <a:picLocks noChangeAspect="1"/>
          </p:cNvPicPr>
          <p:nvPr/>
        </p:nvPicPr>
        <p:blipFill>
          <a:blip r:embed="rId2"/>
          <a:stretch>
            <a:fillRect/>
          </a:stretch>
        </p:blipFill>
        <p:spPr>
          <a:xfrm>
            <a:off x="631958" y="3200402"/>
            <a:ext cx="10875494" cy="2552006"/>
          </a:xfrm>
          <a:prstGeom prst="rect">
            <a:avLst/>
          </a:prstGeom>
        </p:spPr>
      </p:pic>
    </p:spTree>
    <p:extLst>
      <p:ext uri="{BB962C8B-B14F-4D97-AF65-F5344CB8AC3E}">
        <p14:creationId xmlns:p14="http://schemas.microsoft.com/office/powerpoint/2010/main" val="359199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3179" y="2467500"/>
            <a:ext cx="9211690" cy="2600889"/>
          </a:xfrm>
        </p:spPr>
        <p:txBody>
          <a:bodyPr>
            <a:normAutofit fontScale="90000"/>
          </a:bodyPr>
          <a:lstStyle/>
          <a:p>
            <a:pPr algn="l"/>
            <a:r>
              <a:rPr lang="es-CO" dirty="0"/>
              <a:t/>
            </a:r>
            <a:br>
              <a:rPr lang="es-CO" dirty="0"/>
            </a:br>
            <a:r>
              <a:rPr lang="es-CO" dirty="0"/>
              <a:t>a) Viceministro de Relaciones Laborales e Inspección o su delegado, quién lo presidirá.</a:t>
            </a:r>
            <a:br>
              <a:rPr lang="es-CO" dirty="0"/>
            </a:br>
            <a:r>
              <a:rPr lang="es-CO" dirty="0"/>
              <a:t>b) Secretario General o su Delegado.</a:t>
            </a:r>
            <a:br>
              <a:rPr lang="es-CO" dirty="0"/>
            </a:br>
            <a:r>
              <a:rPr lang="es-CO" dirty="0"/>
              <a:t>c) Jefe de Oficina TIC</a:t>
            </a:r>
            <a:br>
              <a:rPr lang="es-CO" dirty="0"/>
            </a:br>
            <a:r>
              <a:rPr lang="es-CO" dirty="0"/>
              <a:t>d) Dirección de Riesgos Laborales </a:t>
            </a:r>
            <a:br>
              <a:rPr lang="es-CO" dirty="0"/>
            </a:br>
            <a:r>
              <a:rPr lang="es-CO" dirty="0"/>
              <a:t>e) Interventor de cada Consorcio y/o Fiducia </a:t>
            </a:r>
            <a:br>
              <a:rPr lang="es-CO" dirty="0"/>
            </a:br>
            <a:endParaRPr lang="es-CO" dirty="0"/>
          </a:p>
        </p:txBody>
      </p:sp>
      <p:sp>
        <p:nvSpPr>
          <p:cNvPr id="4" name="Rectángulo 3"/>
          <p:cNvSpPr/>
          <p:nvPr/>
        </p:nvSpPr>
        <p:spPr>
          <a:xfrm>
            <a:off x="4089978" y="1121121"/>
            <a:ext cx="5268943" cy="707886"/>
          </a:xfrm>
          <a:prstGeom prst="rect">
            <a:avLst/>
          </a:prstGeom>
        </p:spPr>
        <p:txBody>
          <a:bodyPr wrap="none">
            <a:spAutoFit/>
          </a:bodyPr>
          <a:lstStyle/>
          <a:p>
            <a:r>
              <a:rPr lang="es-ES" sz="4000" b="1" dirty="0">
                <a:solidFill>
                  <a:srgbClr val="762344"/>
                </a:solidFill>
                <a:ea typeface="+mj-ea"/>
                <a:cs typeface="+mj-cs"/>
              </a:rPr>
              <a:t>Verificación del quórum</a:t>
            </a:r>
            <a:endParaRPr lang="es-CO" sz="4000" b="1" dirty="0">
              <a:solidFill>
                <a:srgbClr val="762344"/>
              </a:solidFill>
              <a:ea typeface="+mj-ea"/>
              <a:cs typeface="+mj-cs"/>
            </a:endParaRPr>
          </a:p>
        </p:txBody>
      </p:sp>
    </p:spTree>
    <p:extLst>
      <p:ext uri="{BB962C8B-B14F-4D97-AF65-F5344CB8AC3E}">
        <p14:creationId xmlns:p14="http://schemas.microsoft.com/office/powerpoint/2010/main" val="25094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a:spLocks noGrp="1"/>
          </p:cNvSpPr>
          <p:nvPr>
            <p:ph type="title"/>
          </p:nvPr>
        </p:nvSpPr>
        <p:spPr>
          <a:xfrm>
            <a:off x="598410" y="1432640"/>
            <a:ext cx="10937809" cy="852789"/>
          </a:xfrm>
        </p:spPr>
        <p:txBody>
          <a:bodyPr>
            <a:normAutofit fontScale="90000"/>
          </a:bodyPr>
          <a:lstStyle/>
          <a:p>
            <a:r>
              <a:rPr lang="es-ES_tradnl" sz="3300" i="1" dirty="0" smtClean="0">
                <a:solidFill>
                  <a:srgbClr val="762344"/>
                </a:solidFill>
                <a:ea typeface="ＭＳ Ｐゴシック" pitchFamily="34" charset="-128"/>
              </a:rPr>
              <a:t>ESTRATEGIA DE INVERSIONES PROPUESTA FEBRERO - MARZO  2022</a:t>
            </a:r>
            <a:endParaRPr lang="es-CO" sz="3300" i="1" dirty="0">
              <a:solidFill>
                <a:srgbClr val="762344"/>
              </a:solidFill>
              <a:ea typeface="ＭＳ Ｐゴシック" pitchFamily="34" charset="-128"/>
            </a:endParaRPr>
          </a:p>
        </p:txBody>
      </p:sp>
      <p:sp>
        <p:nvSpPr>
          <p:cNvPr id="8" name="Rectángulo redondeado 7"/>
          <p:cNvSpPr/>
          <p:nvPr/>
        </p:nvSpPr>
        <p:spPr>
          <a:xfrm>
            <a:off x="371583" y="2416629"/>
            <a:ext cx="11391465" cy="2978331"/>
          </a:xfrm>
          <a:prstGeom prst="roundRect">
            <a:avLst/>
          </a:prstGeom>
          <a:gradFill flip="none" rotWithShape="1">
            <a:gsLst>
              <a:gs pos="4000">
                <a:srgbClr val="FA8200"/>
              </a:gs>
              <a:gs pos="67000">
                <a:srgbClr val="762344"/>
              </a:gs>
            </a:gsLst>
            <a:path path="circle">
              <a:fillToRect l="100000" t="100000"/>
            </a:path>
            <a:tileRect r="-100000" b="-100000"/>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1" u="sng" strike="noStrike" kern="1200" cap="none" spc="0" normalizeH="0" baseline="0" noProof="0" dirty="0" smtClean="0">
                <a:ln>
                  <a:noFill/>
                </a:ln>
                <a:solidFill>
                  <a:prstClr val="white"/>
                </a:solidFill>
                <a:effectLst/>
                <a:uLnTx/>
                <a:uFillTx/>
                <a:latin typeface="Calibri" panose="020F0502020204030204"/>
                <a:ea typeface="+mn-ea"/>
                <a:cs typeface="+mn-cs"/>
              </a:rPr>
              <a:t>Continuidad E</a:t>
            </a:r>
            <a:r>
              <a:rPr kumimoji="0" lang="es-ES" sz="1600" b="0" i="1" u="sng" strike="noStrike" kern="1200" cap="none" spc="0" normalizeH="0" baseline="0" noProof="0" dirty="0" err="1" smtClean="0">
                <a:ln>
                  <a:noFill/>
                </a:ln>
                <a:solidFill>
                  <a:prstClr val="white"/>
                </a:solidFill>
                <a:effectLst/>
                <a:uLnTx/>
                <a:uFillTx/>
                <a:latin typeface="Calibri" panose="020F0502020204030204"/>
                <a:ea typeface="+mn-ea"/>
                <a:cs typeface="+mn-cs"/>
              </a:rPr>
              <a:t>strategia</a:t>
            </a:r>
            <a:r>
              <a:rPr kumimoji="0" lang="es-ES" sz="1600" b="0" i="1" u="sng" strike="noStrike" kern="1200" cap="none" spc="0" normalizeH="0" baseline="0" noProof="0" dirty="0" smtClean="0">
                <a:ln>
                  <a:noFill/>
                </a:ln>
                <a:solidFill>
                  <a:prstClr val="white"/>
                </a:solidFill>
                <a:effectLst/>
                <a:uLnTx/>
                <a:uFillTx/>
                <a:latin typeface="Calibri" panose="020F0502020204030204"/>
                <a:ea typeface="+mn-ea"/>
                <a:cs typeface="+mn-cs"/>
              </a:rPr>
              <a:t> de inversiones: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Procurar mantener una estrategia defensiva en el Portafolio, ante las volatilidades que se han dado en el mercado sobretodo en la parte corta y media de la curva de plazos de las inversiones,  manteniendo a</a:t>
            </a:r>
            <a:r>
              <a:rPr kumimoji="0" lang="es-CO" sz="1600" b="0" i="1" u="none" strike="noStrike" kern="1200" cap="none" spc="0" normalizeH="0" baseline="0" noProof="0" dirty="0" err="1" smtClean="0">
                <a:ln>
                  <a:noFill/>
                </a:ln>
                <a:solidFill>
                  <a:prstClr val="white"/>
                </a:solidFill>
                <a:effectLst/>
                <a:uLnTx/>
                <a:uFillTx/>
                <a:latin typeface="Calibri" panose="020F0502020204030204"/>
                <a:ea typeface="+mn-ea"/>
                <a:cs typeface="+mn-cs"/>
              </a:rPr>
              <a:t>ltos</a:t>
            </a: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 niveles de liquidez en el Portafolio, dentro de los cupos permitidos.</a:t>
            </a:r>
            <a:r>
              <a:rPr kumimoji="0" lang="es-CO" sz="1600" b="1" i="1"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Siendo </a:t>
            </a:r>
            <a:r>
              <a:rPr kumimoji="0" lang="es-CO" sz="1600" b="0" i="1" u="none" strike="noStrike" kern="1200" cap="none" spc="0" normalizeH="0" baseline="0" noProof="0" dirty="0">
                <a:ln>
                  <a:noFill/>
                </a:ln>
                <a:solidFill>
                  <a:prstClr val="white"/>
                </a:solidFill>
                <a:effectLst/>
                <a:uLnTx/>
                <a:uFillTx/>
                <a:latin typeface="Calibri" panose="020F0502020204030204"/>
                <a:ea typeface="+mn-ea"/>
                <a:cs typeface="+mn-cs"/>
              </a:rPr>
              <a:t>también consecuentes con la composición de los portafolios de referencia, que para este caso son los Fondos de Cesantía de Corto Plazo, los cuales mantienen niveles de efectivo </a:t>
            </a: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muy superiores </a:t>
            </a:r>
            <a:r>
              <a:rPr kumimoji="0" lang="es-CO" sz="1600" b="0" i="1" u="none" strike="noStrike" kern="1200" cap="none" spc="0" normalizeH="0" baseline="0" noProof="0" dirty="0">
                <a:ln>
                  <a:noFill/>
                </a:ln>
                <a:solidFill>
                  <a:prstClr val="white"/>
                </a:solidFill>
                <a:effectLst/>
                <a:uLnTx/>
                <a:uFillTx/>
                <a:latin typeface="Calibri" panose="020F0502020204030204"/>
                <a:ea typeface="+mn-ea"/>
                <a:cs typeface="+mn-cs"/>
              </a:rPr>
              <a:t>al 50% del total de sus </a:t>
            </a: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portafolios.</a:t>
            </a:r>
            <a:endParaRPr kumimoji="0" lang="es-ES" sz="16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1" u="none" strike="noStrike" kern="1200" cap="none" spc="0" normalizeH="0" baseline="0" noProof="0" dirty="0" smtClean="0">
                <a:ln>
                  <a:noFill/>
                </a:ln>
                <a:solidFill>
                  <a:prstClr val="white"/>
                </a:solidFill>
                <a:effectLst/>
                <a:uLnTx/>
                <a:uFillTx/>
                <a:latin typeface="Calibri" panose="020F0502020204030204"/>
                <a:ea typeface="+mn-ea"/>
                <a:cs typeface="+mn-cs"/>
              </a:rPr>
              <a:t>Procurar aumentar participación en activos indexados bien sea en IPC , IBR o UVR, invirtiendo parte de liquidez o en lo mas deseable realizando rotación de inversiones en Tasa Fija a indexados, acorde a las expectativas de tasas en el mercado. A plazos inferiores a 3 años. Esto si se presentan niveles de entrada adecuados en los activos indexados y en los emisores admisibles. </a:t>
            </a:r>
            <a:endParaRPr kumimoji="0" lang="es-CO" sz="1600" b="0" i="1" u="sng"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1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800" b="0" i="1"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6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F90AAA0-8B08-4260-B31F-A61951490702}"/>
              </a:ext>
            </a:extLst>
          </p:cNvPr>
          <p:cNvSpPr>
            <a:spLocks noGrp="1"/>
          </p:cNvSpPr>
          <p:nvPr/>
        </p:nvSpPr>
        <p:spPr>
          <a:xfrm>
            <a:off x="2093844" y="2164708"/>
            <a:ext cx="9753600" cy="2308324"/>
          </a:xfrm>
          <a:prstGeom prst="rect">
            <a:avLst/>
          </a:prstGeom>
          <a:noFill/>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r" defTabSz="914363" rtl="0" eaLnBrk="1" latinLnBrk="0" hangingPunct="1">
              <a:lnSpc>
                <a:spcPct val="90000"/>
              </a:lnSpc>
              <a:spcBef>
                <a:spcPct val="0"/>
              </a:spcBef>
              <a:buNone/>
              <a:defRPr lang="es-CO" sz="2600" b="1" kern="1200" baseline="0" dirty="0">
                <a:solidFill>
                  <a:schemeClr val="bg1"/>
                </a:solidFill>
                <a:latin typeface="Baskerville Old Face"/>
                <a:ea typeface="+mj-ea"/>
                <a:cs typeface="Baskerville Old Face"/>
              </a:defRPr>
            </a:lvl1pPr>
          </a:lstStyle>
          <a:p>
            <a:pPr marL="0" marR="0" lvl="0" indent="0" algn="r" defTabSz="914363"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
            </a:r>
            <a:b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Catalina Guzmán Cruz</a:t>
            </a:r>
          </a:p>
          <a:p>
            <a:pPr marL="0" marR="0" lvl="0" indent="0" algn="r" defTabSz="914363"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 GERENCIA DE PORTAFOLIOS</a:t>
            </a:r>
            <a:b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s-CO" sz="4000" b="1" i="0" u="none" strike="noStrike" kern="1200" cap="none" spc="0" normalizeH="0" baseline="0" noProof="0" dirty="0">
                <a:ln>
                  <a:noFill/>
                </a:ln>
                <a:solidFill>
                  <a:prstClr val="white"/>
                </a:solidFill>
                <a:effectLst/>
                <a:uLnTx/>
                <a:uFillTx/>
                <a:latin typeface="Calibri Light" panose="020F0302020204030204"/>
                <a:ea typeface="+mj-ea"/>
                <a:cs typeface="+mj-cs"/>
              </a:rPr>
              <a:t>VICEPRESIDENCIA DE INVERSIONES</a:t>
            </a:r>
          </a:p>
        </p:txBody>
      </p:sp>
      <p:pic>
        <p:nvPicPr>
          <p:cNvPr id="5" name="Imagen 4">
            <a:extLst>
              <a:ext uri="{FF2B5EF4-FFF2-40B4-BE49-F238E27FC236}">
                <a16:creationId xmlns:a16="http://schemas.microsoft.com/office/drawing/2014/main" id="{46A248C9-07F2-47F6-83D0-03A1DE5556E6}"/>
              </a:ext>
            </a:extLst>
          </p:cNvPr>
          <p:cNvPicPr>
            <a:picLocks noChangeAspect="1"/>
          </p:cNvPicPr>
          <p:nvPr/>
        </p:nvPicPr>
        <p:blipFill>
          <a:blip r:embed="rId3"/>
          <a:stretch>
            <a:fillRect/>
          </a:stretch>
        </p:blipFill>
        <p:spPr>
          <a:xfrm>
            <a:off x="4606673" y="5664455"/>
            <a:ext cx="3530164" cy="752141"/>
          </a:xfrm>
          <a:prstGeom prst="rect">
            <a:avLst/>
          </a:prstGeom>
        </p:spPr>
      </p:pic>
      <p:pic>
        <p:nvPicPr>
          <p:cNvPr id="6" name="Imagen 5">
            <a:extLst>
              <a:ext uri="{FF2B5EF4-FFF2-40B4-BE49-F238E27FC236}">
                <a16:creationId xmlns:a16="http://schemas.microsoft.com/office/drawing/2014/main" id="{4513394C-066D-4237-9082-EEC822753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837" y="5664455"/>
            <a:ext cx="4041913" cy="748837"/>
          </a:xfrm>
          <a:prstGeom prst="rect">
            <a:avLst/>
          </a:prstGeom>
        </p:spPr>
      </p:pic>
    </p:spTree>
    <p:extLst>
      <p:ext uri="{BB962C8B-B14F-4D97-AF65-F5344CB8AC3E}">
        <p14:creationId xmlns:p14="http://schemas.microsoft.com/office/powerpoint/2010/main" val="45870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sz="3600" b="1" dirty="0"/>
              <a:t>RIESGO DE MERCADO LIQUIDEZ Y CRÉDITO</a:t>
            </a:r>
            <a:br>
              <a:rPr lang="es-CO" sz="3600" b="1" dirty="0"/>
            </a:br>
            <a:r>
              <a:rPr lang="es-CO" sz="3600" b="1" dirty="0" smtClean="0"/>
              <a:t>31 </a:t>
            </a:r>
            <a:r>
              <a:rPr lang="es-CO" sz="3600" b="1" dirty="0"/>
              <a:t>DE </a:t>
            </a:r>
            <a:r>
              <a:rPr lang="es-CO" sz="3600" b="1" dirty="0" smtClean="0"/>
              <a:t>ENERO</a:t>
            </a:r>
            <a:r>
              <a:rPr lang="es-CO" sz="3600" b="1" dirty="0" smtClean="0"/>
              <a:t> </a:t>
            </a:r>
            <a:r>
              <a:rPr lang="es-CO" sz="3600" b="1" dirty="0"/>
              <a:t>DE </a:t>
            </a:r>
            <a:r>
              <a:rPr lang="es-CO" sz="3600" b="1" dirty="0" smtClean="0"/>
              <a:t>2022</a:t>
            </a:r>
            <a:endParaRPr lang="es-CO" dirty="0"/>
          </a:p>
        </p:txBody>
      </p:sp>
    </p:spTree>
    <p:extLst>
      <p:ext uri="{BB962C8B-B14F-4D97-AF65-F5344CB8AC3E}">
        <p14:creationId xmlns:p14="http://schemas.microsoft.com/office/powerpoint/2010/main" val="3451456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600" b="1" dirty="0"/>
              <a:t>RIESGO DE MERCADO</a:t>
            </a:r>
            <a:endParaRPr lang="es-CO" dirty="0"/>
          </a:p>
        </p:txBody>
      </p:sp>
    </p:spTree>
    <p:extLst>
      <p:ext uri="{BB962C8B-B14F-4D97-AF65-F5344CB8AC3E}">
        <p14:creationId xmlns:p14="http://schemas.microsoft.com/office/powerpoint/2010/main" val="389284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3FD44-748C-4297-BFCE-C7FF51E0329E}"/>
              </a:ext>
            </a:extLst>
          </p:cNvPr>
          <p:cNvSpPr>
            <a:spLocks noGrp="1"/>
          </p:cNvSpPr>
          <p:nvPr>
            <p:ph type="title"/>
          </p:nvPr>
        </p:nvSpPr>
        <p:spPr>
          <a:xfrm>
            <a:off x="661869" y="365125"/>
            <a:ext cx="5601237" cy="1325563"/>
          </a:xfrm>
        </p:spPr>
        <p:txBody>
          <a:bodyPr/>
          <a:lstStyle/>
          <a:p>
            <a:r>
              <a:rPr lang="es-CO" dirty="0"/>
              <a:t>Composición Factores de Riesgo </a:t>
            </a:r>
          </a:p>
        </p:txBody>
      </p:sp>
      <p:pic>
        <p:nvPicPr>
          <p:cNvPr id="5" name="Imagen 4"/>
          <p:cNvPicPr>
            <a:picLocks noChangeAspect="1"/>
          </p:cNvPicPr>
          <p:nvPr/>
        </p:nvPicPr>
        <p:blipFill>
          <a:blip r:embed="rId2"/>
          <a:stretch>
            <a:fillRect/>
          </a:stretch>
        </p:blipFill>
        <p:spPr>
          <a:xfrm>
            <a:off x="7767518" y="2799547"/>
            <a:ext cx="3228404" cy="1737111"/>
          </a:xfrm>
          <a:prstGeom prst="rect">
            <a:avLst/>
          </a:prstGeom>
          <a:ln w="28575">
            <a:solidFill>
              <a:schemeClr val="tx1"/>
            </a:solidFill>
          </a:ln>
          <a:effectLst>
            <a:outerShdw blurRad="50800" dist="38100" dir="2700000" algn="tl" rotWithShape="0">
              <a:prstClr val="black">
                <a:alpha val="40000"/>
              </a:prstClr>
            </a:outerShdw>
          </a:effectLst>
        </p:spPr>
      </p:pic>
      <p:pic>
        <p:nvPicPr>
          <p:cNvPr id="6" name="Imagen 5"/>
          <p:cNvPicPr>
            <a:picLocks noChangeAspect="1"/>
          </p:cNvPicPr>
          <p:nvPr/>
        </p:nvPicPr>
        <p:blipFill>
          <a:blip r:embed="rId3"/>
          <a:stretch>
            <a:fillRect/>
          </a:stretch>
        </p:blipFill>
        <p:spPr>
          <a:xfrm>
            <a:off x="862865" y="1690688"/>
            <a:ext cx="5199244" cy="4336537"/>
          </a:xfrm>
          <a:prstGeom prst="rect">
            <a:avLst/>
          </a:prstGeom>
        </p:spPr>
      </p:pic>
    </p:spTree>
    <p:extLst>
      <p:ext uri="{BB962C8B-B14F-4D97-AF65-F5344CB8AC3E}">
        <p14:creationId xmlns:p14="http://schemas.microsoft.com/office/powerpoint/2010/main" val="209582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746760" y="0"/>
            <a:ext cx="5601237" cy="1325563"/>
          </a:xfrm>
        </p:spPr>
        <p:txBody>
          <a:bodyPr/>
          <a:lstStyle/>
          <a:p>
            <a:r>
              <a:rPr lang="es-CO" dirty="0"/>
              <a:t>Evolución Volatilidades SFC</a:t>
            </a:r>
          </a:p>
        </p:txBody>
      </p:sp>
      <p:pic>
        <p:nvPicPr>
          <p:cNvPr id="3" name="Imagen 2"/>
          <p:cNvPicPr>
            <a:picLocks noChangeAspect="1"/>
          </p:cNvPicPr>
          <p:nvPr/>
        </p:nvPicPr>
        <p:blipFill rotWithShape="1">
          <a:blip r:embed="rId2"/>
          <a:srcRect t="8562"/>
          <a:stretch/>
        </p:blipFill>
        <p:spPr>
          <a:xfrm>
            <a:off x="511018" y="1108363"/>
            <a:ext cx="7928000" cy="5201191"/>
          </a:xfrm>
          <a:prstGeom prst="rect">
            <a:avLst/>
          </a:prstGeom>
          <a:ln w="28575">
            <a:solidFill>
              <a:schemeClr val="tx1"/>
            </a:solidFill>
          </a:ln>
        </p:spPr>
      </p:pic>
    </p:spTree>
    <p:extLst>
      <p:ext uri="{BB962C8B-B14F-4D97-AF65-F5344CB8AC3E}">
        <p14:creationId xmlns:p14="http://schemas.microsoft.com/office/powerpoint/2010/main" val="341115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434721" y="0"/>
            <a:ext cx="5601237" cy="1325563"/>
          </a:xfrm>
        </p:spPr>
        <p:txBody>
          <a:bodyPr/>
          <a:lstStyle/>
          <a:p>
            <a:r>
              <a:rPr lang="es-CO" dirty="0"/>
              <a:t>Evolución </a:t>
            </a:r>
            <a:r>
              <a:rPr lang="es-CO" dirty="0" err="1"/>
              <a:t>VaR</a:t>
            </a:r>
            <a:r>
              <a:rPr lang="es-CO" dirty="0"/>
              <a:t> Regulatorio</a:t>
            </a:r>
          </a:p>
        </p:txBody>
      </p:sp>
      <p:sp>
        <p:nvSpPr>
          <p:cNvPr id="7" name="CuadroTexto 6"/>
          <p:cNvSpPr txBox="1"/>
          <p:nvPr/>
        </p:nvSpPr>
        <p:spPr>
          <a:xfrm>
            <a:off x="434720" y="6581001"/>
            <a:ext cx="13594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1" u="none" strike="noStrike" kern="1200" cap="none" spc="0" normalizeH="0" baseline="0" noProof="0" dirty="0">
                <a:ln>
                  <a:noFill/>
                </a:ln>
                <a:solidFill>
                  <a:prstClr val="black"/>
                </a:solidFill>
                <a:effectLst/>
                <a:uLnTx/>
                <a:uFillTx/>
                <a:latin typeface="Calibri" panose="020F0502020204030204"/>
                <a:ea typeface="+mn-ea"/>
                <a:cs typeface="+mn-cs"/>
              </a:rPr>
              <a:t>Cifras en pesos</a:t>
            </a:r>
          </a:p>
        </p:txBody>
      </p:sp>
      <p:pic>
        <p:nvPicPr>
          <p:cNvPr id="2" name="Imagen 1"/>
          <p:cNvPicPr>
            <a:picLocks noChangeAspect="1"/>
          </p:cNvPicPr>
          <p:nvPr/>
        </p:nvPicPr>
        <p:blipFill>
          <a:blip r:embed="rId2"/>
          <a:stretch>
            <a:fillRect/>
          </a:stretch>
        </p:blipFill>
        <p:spPr>
          <a:xfrm>
            <a:off x="545556" y="1112728"/>
            <a:ext cx="6662093" cy="5194609"/>
          </a:xfrm>
          <a:prstGeom prst="rect">
            <a:avLst/>
          </a:prstGeom>
          <a:ln w="28575">
            <a:solidFill>
              <a:schemeClr val="tx1"/>
            </a:solidFill>
          </a:ln>
        </p:spPr>
      </p:pic>
    </p:spTree>
    <p:extLst>
      <p:ext uri="{BB962C8B-B14F-4D97-AF65-F5344CB8AC3E}">
        <p14:creationId xmlns:p14="http://schemas.microsoft.com/office/powerpoint/2010/main" val="4036544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494762" y="140582"/>
            <a:ext cx="5601237" cy="1325563"/>
          </a:xfrm>
        </p:spPr>
        <p:txBody>
          <a:bodyPr/>
          <a:lstStyle/>
          <a:p>
            <a:r>
              <a:rPr lang="es-CO" dirty="0"/>
              <a:t>Evolución </a:t>
            </a:r>
            <a:r>
              <a:rPr lang="es-CO" dirty="0" err="1"/>
              <a:t>VaR</a:t>
            </a:r>
            <a:r>
              <a:rPr lang="es-CO" dirty="0"/>
              <a:t> Interno</a:t>
            </a:r>
          </a:p>
        </p:txBody>
      </p:sp>
      <p:sp>
        <p:nvSpPr>
          <p:cNvPr id="2" name="CuadroTexto 1"/>
          <p:cNvSpPr txBox="1"/>
          <p:nvPr/>
        </p:nvSpPr>
        <p:spPr>
          <a:xfrm>
            <a:off x="1274033" y="6096000"/>
            <a:ext cx="13594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rPr>
              <a:t>Cifras en millones</a:t>
            </a:r>
          </a:p>
        </p:txBody>
      </p:sp>
      <p:pic>
        <p:nvPicPr>
          <p:cNvPr id="3" name="Imagen 2"/>
          <p:cNvPicPr>
            <a:picLocks noChangeAspect="1"/>
          </p:cNvPicPr>
          <p:nvPr/>
        </p:nvPicPr>
        <p:blipFill>
          <a:blip r:embed="rId2"/>
          <a:stretch>
            <a:fillRect/>
          </a:stretch>
        </p:blipFill>
        <p:spPr>
          <a:xfrm>
            <a:off x="3405812" y="1466145"/>
            <a:ext cx="4364173" cy="2802258"/>
          </a:xfrm>
          <a:prstGeom prst="rect">
            <a:avLst/>
          </a:prstGeom>
          <a:ln w="28575">
            <a:solidFill>
              <a:schemeClr val="tx1"/>
            </a:solidFill>
          </a:ln>
        </p:spPr>
      </p:pic>
      <p:pic>
        <p:nvPicPr>
          <p:cNvPr id="7" name="Imagen 6"/>
          <p:cNvPicPr>
            <a:picLocks noChangeAspect="1"/>
          </p:cNvPicPr>
          <p:nvPr/>
        </p:nvPicPr>
        <p:blipFill>
          <a:blip r:embed="rId3"/>
          <a:stretch>
            <a:fillRect/>
          </a:stretch>
        </p:blipFill>
        <p:spPr>
          <a:xfrm>
            <a:off x="1257249" y="4723557"/>
            <a:ext cx="9677502" cy="1197216"/>
          </a:xfrm>
          <a:prstGeom prst="rect">
            <a:avLst/>
          </a:prstGeom>
          <a:ln w="28575">
            <a:solidFill>
              <a:schemeClr val="tx1"/>
            </a:solidFill>
          </a:ln>
        </p:spPr>
      </p:pic>
    </p:spTree>
    <p:extLst>
      <p:ext uri="{BB962C8B-B14F-4D97-AF65-F5344CB8AC3E}">
        <p14:creationId xmlns:p14="http://schemas.microsoft.com/office/powerpoint/2010/main" val="1829473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F45AD0-9996-4FB0-B59A-83D6B299BACA}"/>
              </a:ext>
            </a:extLst>
          </p:cNvPr>
          <p:cNvSpPr>
            <a:spLocks noGrp="1"/>
          </p:cNvSpPr>
          <p:nvPr>
            <p:ph type="title"/>
          </p:nvPr>
        </p:nvSpPr>
        <p:spPr>
          <a:xfrm>
            <a:off x="494762" y="140582"/>
            <a:ext cx="5601237" cy="1325563"/>
          </a:xfrm>
        </p:spPr>
        <p:txBody>
          <a:bodyPr/>
          <a:lstStyle/>
          <a:p>
            <a:r>
              <a:rPr lang="es-CO" dirty="0"/>
              <a:t>Evolución </a:t>
            </a:r>
            <a:r>
              <a:rPr lang="es-CO" dirty="0" err="1"/>
              <a:t>VaR</a:t>
            </a:r>
            <a:r>
              <a:rPr lang="es-CO" dirty="0"/>
              <a:t> Interno</a:t>
            </a:r>
          </a:p>
        </p:txBody>
      </p:sp>
      <p:pic>
        <p:nvPicPr>
          <p:cNvPr id="2" name="Imagen 1"/>
          <p:cNvPicPr>
            <a:picLocks noChangeAspect="1"/>
          </p:cNvPicPr>
          <p:nvPr/>
        </p:nvPicPr>
        <p:blipFill>
          <a:blip r:embed="rId2"/>
          <a:stretch>
            <a:fillRect/>
          </a:stretch>
        </p:blipFill>
        <p:spPr>
          <a:xfrm>
            <a:off x="494762" y="1648009"/>
            <a:ext cx="10262070" cy="3893809"/>
          </a:xfrm>
          <a:prstGeom prst="rect">
            <a:avLst/>
          </a:prstGeom>
          <a:ln w="28575">
            <a:solidFill>
              <a:schemeClr val="tx1"/>
            </a:solidFill>
          </a:ln>
        </p:spPr>
      </p:pic>
    </p:spTree>
    <p:extLst>
      <p:ext uri="{BB962C8B-B14F-4D97-AF65-F5344CB8AC3E}">
        <p14:creationId xmlns:p14="http://schemas.microsoft.com/office/powerpoint/2010/main" val="4174790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600" b="1" dirty="0"/>
              <a:t>RIESGO DE CRÉDITO</a:t>
            </a:r>
            <a:endParaRPr lang="es-CO" dirty="0"/>
          </a:p>
        </p:txBody>
      </p:sp>
    </p:spTree>
    <p:extLst>
      <p:ext uri="{BB962C8B-B14F-4D97-AF65-F5344CB8AC3E}">
        <p14:creationId xmlns:p14="http://schemas.microsoft.com/office/powerpoint/2010/main" val="210594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ctrTitle" idx="4294967295"/>
          </p:nvPr>
        </p:nvSpPr>
        <p:spPr>
          <a:xfrm>
            <a:off x="3383280" y="2123848"/>
            <a:ext cx="7371806" cy="2387600"/>
          </a:xfrm>
        </p:spPr>
        <p:txBody>
          <a:bodyPr>
            <a:normAutofit/>
          </a:bodyPr>
          <a:lstStyle/>
          <a:p>
            <a:r>
              <a:rPr lang="es-CO" sz="5400" b="1" dirty="0"/>
              <a:t>Presentación Económica</a:t>
            </a:r>
            <a:br>
              <a:rPr lang="es-CO" sz="5400" b="1" dirty="0"/>
            </a:br>
            <a:r>
              <a:rPr lang="es-CO" sz="5400" b="1" dirty="0"/>
              <a:t>FRL</a:t>
            </a:r>
            <a:endParaRPr lang="es-CO" sz="5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2479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271441" y="-392555"/>
            <a:ext cx="7772400" cy="1325563"/>
          </a:xfrm>
        </p:spPr>
        <p:txBody>
          <a:bodyPr>
            <a:normAutofit/>
          </a:bodyPr>
          <a:lstStyle/>
          <a:p>
            <a:r>
              <a:rPr lang="es-CO" dirty="0"/>
              <a:t>Límites de Inversión </a:t>
            </a:r>
          </a:p>
        </p:txBody>
      </p:sp>
      <p:sp>
        <p:nvSpPr>
          <p:cNvPr id="6" name="CuadroTexto 5"/>
          <p:cNvSpPr txBox="1"/>
          <p:nvPr/>
        </p:nvSpPr>
        <p:spPr>
          <a:xfrm>
            <a:off x="784059" y="6304002"/>
            <a:ext cx="44276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black"/>
                </a:solidFill>
                <a:effectLst/>
                <a:uLnTx/>
                <a:uFillTx/>
                <a:latin typeface="Calibri" panose="020F0502020204030204"/>
                <a:ea typeface="+mn-ea"/>
                <a:cs typeface="+mn-cs"/>
              </a:rPr>
              <a:t>* Información financiera </a:t>
            </a:r>
            <a:r>
              <a:rPr kumimoji="0" lang="es-CO" sz="1400" b="0" i="1" u="none" strike="noStrike" kern="1200" cap="none" spc="0" normalizeH="0" baseline="0" noProof="0" dirty="0" smtClean="0">
                <a:ln>
                  <a:noFill/>
                </a:ln>
                <a:solidFill>
                  <a:prstClr val="black"/>
                </a:solidFill>
                <a:effectLst/>
                <a:uLnTx/>
                <a:uFillTx/>
                <a:latin typeface="Calibri" panose="020F0502020204030204"/>
                <a:ea typeface="+mn-ea"/>
                <a:cs typeface="+mn-cs"/>
              </a:rPr>
              <a:t>31 </a:t>
            </a:r>
            <a:r>
              <a:rPr kumimoji="0" lang="es-CO" sz="1400" b="0" i="1"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es-CO" sz="1400" b="0" i="1" u="none" strike="noStrike" kern="1200" cap="none" spc="0" normalizeH="0" baseline="0" noProof="0" dirty="0" smtClean="0">
                <a:ln>
                  <a:noFill/>
                </a:ln>
                <a:solidFill>
                  <a:prstClr val="black"/>
                </a:solidFill>
                <a:effectLst/>
                <a:uLnTx/>
                <a:uFillTx/>
                <a:latin typeface="Calibri" panose="020F0502020204030204"/>
                <a:ea typeface="+mn-ea"/>
                <a:cs typeface="+mn-cs"/>
              </a:rPr>
              <a:t>enero 2022.</a:t>
            </a:r>
            <a:endParaRPr kumimoji="0" lang="es-CO"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uadroTexto 9"/>
          <p:cNvSpPr txBox="1"/>
          <p:nvPr/>
        </p:nvSpPr>
        <p:spPr>
          <a:xfrm>
            <a:off x="784059" y="6611779"/>
            <a:ext cx="13594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rPr>
              <a:t>Cifras en millones</a:t>
            </a:r>
          </a:p>
        </p:txBody>
      </p:sp>
      <p:pic>
        <p:nvPicPr>
          <p:cNvPr id="9" name="Imagen 8"/>
          <p:cNvPicPr>
            <a:picLocks noChangeAspect="1" noChangeArrowheads="1"/>
            <a:extLst>
              <a:ext uri="{84589F7E-364E-4C9E-8A38-B11213B215E9}">
                <a14:cameraTool xmlns:a14="http://schemas.microsoft.com/office/drawing/2010/main" cellRange="$A$1:$F$23"/>
              </a:ext>
            </a:extLst>
          </p:cNvPicPr>
          <p:nvPr/>
        </p:nvPicPr>
        <p:blipFill>
          <a:blip r:embed="rId2"/>
          <a:srcRect/>
          <a:stretch>
            <a:fillRect/>
          </a:stretch>
        </p:blipFill>
        <p:spPr bwMode="auto">
          <a:xfrm>
            <a:off x="784059" y="1240784"/>
            <a:ext cx="10902526" cy="4709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09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94C3B9A-3C85-4BC9-9891-F0D607AB3F3F}"/>
              </a:ext>
            </a:extLst>
          </p:cNvPr>
          <p:cNvSpPr txBox="1">
            <a:spLocks/>
          </p:cNvSpPr>
          <p:nvPr/>
        </p:nvSpPr>
        <p:spPr>
          <a:xfrm>
            <a:off x="6583680" y="5355771"/>
            <a:ext cx="5220788" cy="1001894"/>
          </a:xfrm>
          <a:prstGeom prst="rect">
            <a:avLst/>
          </a:prstGeom>
        </p:spPr>
        <p:txBody>
          <a:bodyPr anchor="b"/>
          <a:lstStyle>
            <a:lvl1pPr algn="r" defTabSz="914400" rtl="0" eaLnBrk="1" latinLnBrk="0" hangingPunct="1">
              <a:lnSpc>
                <a:spcPct val="90000"/>
              </a:lnSpc>
              <a:spcBef>
                <a:spcPct val="0"/>
              </a:spcBef>
              <a:buNone/>
              <a:defRPr sz="2000" b="0" kern="1200">
                <a:solidFill>
                  <a:schemeClr val="tx1">
                    <a:lumMod val="50000"/>
                    <a:lumOff val="50000"/>
                  </a:schemeClr>
                </a:solidFill>
                <a:latin typeface="+mj-lt"/>
                <a:ea typeface="+mj-ea"/>
                <a:cs typeface="+mj-cs"/>
              </a:defRPr>
            </a:lvl1pPr>
          </a:lstStyle>
          <a:p>
            <a:r>
              <a:rPr lang="es-ES" dirty="0"/>
              <a:t/>
            </a:r>
            <a:br>
              <a:rPr lang="es-ES" dirty="0"/>
            </a:br>
            <a:r>
              <a:rPr lang="es-ES" dirty="0"/>
              <a:t>Gerencia de Riesgos</a:t>
            </a:r>
          </a:p>
          <a:p>
            <a:r>
              <a:rPr lang="es-ES"/>
              <a:t>Presidencia</a:t>
            </a:r>
            <a:endParaRPr lang="es-ES" dirty="0"/>
          </a:p>
        </p:txBody>
      </p:sp>
    </p:spTree>
    <p:extLst>
      <p:ext uri="{BB962C8B-B14F-4D97-AF65-F5344CB8AC3E}">
        <p14:creationId xmlns:p14="http://schemas.microsoft.com/office/powerpoint/2010/main" val="324733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218841" y="287434"/>
            <a:ext cx="11439008" cy="1084078"/>
          </a:xfrm>
        </p:spPr>
        <p:txBody>
          <a:bodyPr/>
          <a:lstStyle/>
          <a:p>
            <a:r>
              <a:rPr lang="es-CO" dirty="0">
                <a:latin typeface="Calibri" panose="020F0502020204030204" pitchFamily="34" charset="0"/>
                <a:ea typeface="MS PGothic" panose="020B0600070205080204" pitchFamily="34" charset="-128"/>
              </a:rPr>
              <a:t>Global: </a:t>
            </a:r>
            <a:r>
              <a:rPr lang="es-ES" dirty="0">
                <a:solidFill>
                  <a:schemeClr val="tx1">
                    <a:lumMod val="50000"/>
                    <a:lumOff val="50000"/>
                  </a:schemeClr>
                </a:solidFill>
                <a:latin typeface="Calibri" panose="020F0502020204030204" pitchFamily="34" charset="0"/>
                <a:ea typeface="MS PGothic" panose="020B0600070205080204" pitchFamily="34" charset="-128"/>
              </a:rPr>
              <a:t>Continúan los ajustes de expectativas </a:t>
            </a:r>
            <a:endParaRPr lang="es-CO" dirty="0"/>
          </a:p>
        </p:txBody>
      </p:sp>
      <p:pic>
        <p:nvPicPr>
          <p:cNvPr id="7" name="Imagen 6">
            <a:extLst>
              <a:ext uri="{FF2B5EF4-FFF2-40B4-BE49-F238E27FC236}">
                <a16:creationId xmlns:a16="http://schemas.microsoft.com/office/drawing/2014/main" id="{0922E0B8-E6CA-433A-ABC4-4EE82E96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27" y="1371512"/>
            <a:ext cx="4789653" cy="5367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75727" y="5129048"/>
            <a:ext cx="4789653" cy="157655"/>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Gráfico, Gráfico de líneas, Histograma&#10;&#10;Descripción generada automáticamente">
            <a:extLst>
              <a:ext uri="{FF2B5EF4-FFF2-40B4-BE49-F238E27FC236}">
                <a16:creationId xmlns:a16="http://schemas.microsoft.com/office/drawing/2014/main" id="{B4FF1BD9-2E2D-41A2-9DE4-6C502476D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979" y="1371512"/>
            <a:ext cx="6013403" cy="4615631"/>
          </a:xfrm>
          <a:prstGeom prst="rect">
            <a:avLst/>
          </a:prstGeom>
        </p:spPr>
      </p:pic>
    </p:spTree>
    <p:extLst>
      <p:ext uri="{BB962C8B-B14F-4D97-AF65-F5344CB8AC3E}">
        <p14:creationId xmlns:p14="http://schemas.microsoft.com/office/powerpoint/2010/main" val="191761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65173" y="216513"/>
            <a:ext cx="11879682" cy="1325563"/>
          </a:xfrm>
        </p:spPr>
        <p:txBody>
          <a:bodyPr/>
          <a:lstStyle/>
          <a:p>
            <a:r>
              <a:rPr lang="es-CO" dirty="0">
                <a:latin typeface="Calibri" panose="020F0502020204030204" pitchFamily="34" charset="0"/>
                <a:ea typeface="MS PGothic" panose="020B0600070205080204" pitchFamily="34" charset="-128"/>
              </a:rPr>
              <a:t>Global: </a:t>
            </a:r>
            <a:r>
              <a:rPr lang="es-ES" dirty="0">
                <a:solidFill>
                  <a:schemeClr val="tx1">
                    <a:lumMod val="50000"/>
                    <a:lumOff val="50000"/>
                  </a:schemeClr>
                </a:solidFill>
                <a:latin typeface="Calibri" panose="020F0502020204030204" pitchFamily="34" charset="0"/>
                <a:ea typeface="MS PGothic" panose="020B0600070205080204" pitchFamily="34" charset="-128"/>
              </a:rPr>
              <a:t>Presiones inflacionarias persisten en el inicio del 2022</a:t>
            </a:r>
            <a:endParaRPr lang="es-CO" dirty="0"/>
          </a:p>
        </p:txBody>
      </p:sp>
      <p:pic>
        <p:nvPicPr>
          <p:cNvPr id="2" name="Imagen 1">
            <a:extLst>
              <a:ext uri="{FF2B5EF4-FFF2-40B4-BE49-F238E27FC236}">
                <a16:creationId xmlns:a16="http://schemas.microsoft.com/office/drawing/2014/main" id="{9DC0034E-66DE-4F80-9E27-A47098C64068}"/>
              </a:ext>
            </a:extLst>
          </p:cNvPr>
          <p:cNvPicPr>
            <a:picLocks noChangeAspect="1"/>
          </p:cNvPicPr>
          <p:nvPr/>
        </p:nvPicPr>
        <p:blipFill>
          <a:blip r:embed="rId2"/>
          <a:stretch>
            <a:fillRect/>
          </a:stretch>
        </p:blipFill>
        <p:spPr>
          <a:xfrm>
            <a:off x="396942" y="1449622"/>
            <a:ext cx="5601387" cy="4357981"/>
          </a:xfrm>
          <a:prstGeom prst="rect">
            <a:avLst/>
          </a:prstGeom>
        </p:spPr>
      </p:pic>
      <p:pic>
        <p:nvPicPr>
          <p:cNvPr id="12" name="Imagen 11">
            <a:extLst>
              <a:ext uri="{FF2B5EF4-FFF2-40B4-BE49-F238E27FC236}">
                <a16:creationId xmlns:a16="http://schemas.microsoft.com/office/drawing/2014/main" id="{2DD01E94-B4CD-4CED-A1A5-E4F5A682A831}"/>
              </a:ext>
            </a:extLst>
          </p:cNvPr>
          <p:cNvPicPr>
            <a:picLocks noChangeAspect="1"/>
          </p:cNvPicPr>
          <p:nvPr/>
        </p:nvPicPr>
        <p:blipFill>
          <a:blip r:embed="rId3"/>
          <a:stretch>
            <a:fillRect/>
          </a:stretch>
        </p:blipFill>
        <p:spPr>
          <a:xfrm>
            <a:off x="6330155" y="1542075"/>
            <a:ext cx="5382874" cy="4357981"/>
          </a:xfrm>
          <a:prstGeom prst="rect">
            <a:avLst/>
          </a:prstGeom>
        </p:spPr>
      </p:pic>
      <p:sp>
        <p:nvSpPr>
          <p:cNvPr id="16" name="CuadroTexto 15">
            <a:extLst>
              <a:ext uri="{FF2B5EF4-FFF2-40B4-BE49-F238E27FC236}">
                <a16:creationId xmlns:a16="http://schemas.microsoft.com/office/drawing/2014/main" id="{9406C3E0-E32D-453A-99A5-A028F8FBC64E}"/>
              </a:ext>
            </a:extLst>
          </p:cNvPr>
          <p:cNvSpPr txBox="1"/>
          <p:nvPr/>
        </p:nvSpPr>
        <p:spPr>
          <a:xfrm>
            <a:off x="293913" y="1135740"/>
            <a:ext cx="5704415" cy="40011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Tesoros EEUU</a:t>
            </a:r>
            <a:endParaRPr kumimoji="0" lang="es-CO"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Imagen 16">
            <a:extLst>
              <a:ext uri="{FF2B5EF4-FFF2-40B4-BE49-F238E27FC236}">
                <a16:creationId xmlns:a16="http://schemas.microsoft.com/office/drawing/2014/main" id="{E7EA5464-F588-4C01-9AD0-225CEB22E83F}"/>
              </a:ext>
            </a:extLst>
          </p:cNvPr>
          <p:cNvPicPr>
            <a:picLocks noChangeAspect="1"/>
          </p:cNvPicPr>
          <p:nvPr/>
        </p:nvPicPr>
        <p:blipFill>
          <a:blip r:embed="rId4"/>
          <a:stretch>
            <a:fillRect/>
          </a:stretch>
        </p:blipFill>
        <p:spPr>
          <a:xfrm>
            <a:off x="293914" y="1573016"/>
            <a:ext cx="5704415" cy="2749534"/>
          </a:xfrm>
          <a:prstGeom prst="rect">
            <a:avLst/>
          </a:prstGeom>
        </p:spPr>
      </p:pic>
      <p:pic>
        <p:nvPicPr>
          <p:cNvPr id="18" name="Imagen 17">
            <a:extLst>
              <a:ext uri="{FF2B5EF4-FFF2-40B4-BE49-F238E27FC236}">
                <a16:creationId xmlns:a16="http://schemas.microsoft.com/office/drawing/2014/main" id="{9D639D83-727F-43D9-96AB-9B72C6466F59}"/>
              </a:ext>
            </a:extLst>
          </p:cNvPr>
          <p:cNvPicPr>
            <a:picLocks noChangeAspect="1"/>
          </p:cNvPicPr>
          <p:nvPr/>
        </p:nvPicPr>
        <p:blipFill>
          <a:blip r:embed="rId5"/>
          <a:stretch>
            <a:fillRect/>
          </a:stretch>
        </p:blipFill>
        <p:spPr>
          <a:xfrm>
            <a:off x="293913" y="4322549"/>
            <a:ext cx="5704415" cy="2535451"/>
          </a:xfrm>
          <a:prstGeom prst="rect">
            <a:avLst/>
          </a:prstGeom>
        </p:spPr>
      </p:pic>
      <p:sp>
        <p:nvSpPr>
          <p:cNvPr id="19" name="CuadroTexto 18">
            <a:extLst>
              <a:ext uri="{FF2B5EF4-FFF2-40B4-BE49-F238E27FC236}">
                <a16:creationId xmlns:a16="http://schemas.microsoft.com/office/drawing/2014/main" id="{75CBF3C4-68AD-4AB2-9D60-F917329DA21A}"/>
              </a:ext>
            </a:extLst>
          </p:cNvPr>
          <p:cNvSpPr txBox="1"/>
          <p:nvPr/>
        </p:nvSpPr>
        <p:spPr>
          <a:xfrm>
            <a:off x="6340440" y="1086679"/>
            <a:ext cx="5704415" cy="40011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Sectores S&amp;P500</a:t>
            </a:r>
            <a:endParaRPr kumimoji="0" lang="es-CO"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Imagen 13" descr="Gráfico&#10;&#10;Descripción generada automáticamente">
            <a:extLst>
              <a:ext uri="{FF2B5EF4-FFF2-40B4-BE49-F238E27FC236}">
                <a16:creationId xmlns:a16="http://schemas.microsoft.com/office/drawing/2014/main" id="{63CC00EE-D286-4A9F-9859-4DFE7FEB0F20}"/>
              </a:ext>
            </a:extLst>
          </p:cNvPr>
          <p:cNvPicPr>
            <a:picLocks noChangeAspect="1"/>
          </p:cNvPicPr>
          <p:nvPr/>
        </p:nvPicPr>
        <p:blipFill rotWithShape="1">
          <a:blip r:embed="rId6">
            <a:extLst>
              <a:ext uri="{28A0092B-C50C-407E-A947-70E740481C1C}">
                <a14:useLocalDpi xmlns:a14="http://schemas.microsoft.com/office/drawing/2010/main" val="0"/>
              </a:ext>
            </a:extLst>
          </a:blip>
          <a:srcRect t="18650" b="13000"/>
          <a:stretch/>
        </p:blipFill>
        <p:spPr>
          <a:xfrm>
            <a:off x="6340439" y="1486788"/>
            <a:ext cx="5686388" cy="4357981"/>
          </a:xfrm>
          <a:prstGeom prst="rect">
            <a:avLst/>
          </a:prstGeom>
        </p:spPr>
      </p:pic>
    </p:spTree>
    <p:extLst>
      <p:ext uri="{BB962C8B-B14F-4D97-AF65-F5344CB8AC3E}">
        <p14:creationId xmlns:p14="http://schemas.microsoft.com/office/powerpoint/2010/main" val="7255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sz="4000" dirty="0"/>
              <a:t>Colombia</a:t>
            </a:r>
            <a:r>
              <a:rPr lang="es-CO" dirty="0"/>
              <a:t> </a:t>
            </a:r>
          </a:p>
        </p:txBody>
      </p:sp>
      <p:sp>
        <p:nvSpPr>
          <p:cNvPr id="4" name="Marcador de contenido 3"/>
          <p:cNvSpPr>
            <a:spLocks noGrp="1"/>
          </p:cNvSpPr>
          <p:nvPr>
            <p:ph idx="1"/>
          </p:nvPr>
        </p:nvSpPr>
        <p:spPr>
          <a:xfrm>
            <a:off x="294706" y="2947667"/>
            <a:ext cx="6750528" cy="2810308"/>
          </a:xfrm>
        </p:spPr>
        <p:txBody>
          <a:bodyPr/>
          <a:lstStyle/>
          <a:p>
            <a:pPr marL="0" indent="0">
              <a:buNone/>
            </a:pPr>
            <a:endParaRPr lang="es-CO" dirty="0"/>
          </a:p>
        </p:txBody>
      </p:sp>
    </p:spTree>
    <p:extLst>
      <p:ext uri="{BB962C8B-B14F-4D97-AF65-F5344CB8AC3E}">
        <p14:creationId xmlns:p14="http://schemas.microsoft.com/office/powerpoint/2010/main" val="2387671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4505"/>
            <a:ext cx="10413032" cy="1325563"/>
          </a:xfrm>
        </p:spPr>
        <p:txBody>
          <a:bodyPr/>
          <a:lstStyle/>
          <a:p>
            <a:r>
              <a:rPr lang="es-ES" dirty="0"/>
              <a:t>Economía crece 10.6% en 2021</a:t>
            </a:r>
            <a:endParaRPr lang="es-CO" dirty="0"/>
          </a:p>
        </p:txBody>
      </p:sp>
      <p:pic>
        <p:nvPicPr>
          <p:cNvPr id="4" name="Imagen 3">
            <a:extLst>
              <a:ext uri="{FF2B5EF4-FFF2-40B4-BE49-F238E27FC236}">
                <a16:creationId xmlns:a16="http://schemas.microsoft.com/office/drawing/2014/main" id="{760560E6-4970-4358-9362-14847363AD5F}"/>
              </a:ext>
            </a:extLst>
          </p:cNvPr>
          <p:cNvPicPr>
            <a:picLocks noChangeAspect="1"/>
          </p:cNvPicPr>
          <p:nvPr/>
        </p:nvPicPr>
        <p:blipFill>
          <a:blip r:embed="rId2"/>
          <a:stretch>
            <a:fillRect/>
          </a:stretch>
        </p:blipFill>
        <p:spPr>
          <a:xfrm>
            <a:off x="224275" y="1176881"/>
            <a:ext cx="5871726" cy="4957219"/>
          </a:xfrm>
          <a:prstGeom prst="rect">
            <a:avLst/>
          </a:prstGeom>
        </p:spPr>
      </p:pic>
      <p:pic>
        <p:nvPicPr>
          <p:cNvPr id="6" name="Imagen 5">
            <a:extLst>
              <a:ext uri="{FF2B5EF4-FFF2-40B4-BE49-F238E27FC236}">
                <a16:creationId xmlns:a16="http://schemas.microsoft.com/office/drawing/2014/main" id="{7CE85960-1480-46DF-B101-4E1B6A4BD51F}"/>
              </a:ext>
            </a:extLst>
          </p:cNvPr>
          <p:cNvPicPr>
            <a:picLocks noChangeAspect="1"/>
          </p:cNvPicPr>
          <p:nvPr/>
        </p:nvPicPr>
        <p:blipFill>
          <a:blip r:embed="rId3"/>
          <a:stretch>
            <a:fillRect/>
          </a:stretch>
        </p:blipFill>
        <p:spPr>
          <a:xfrm>
            <a:off x="6320276" y="1176881"/>
            <a:ext cx="5647449" cy="4802329"/>
          </a:xfrm>
          <a:prstGeom prst="rect">
            <a:avLst/>
          </a:prstGeom>
        </p:spPr>
      </p:pic>
      <p:pic>
        <p:nvPicPr>
          <p:cNvPr id="7" name="Imagen 6">
            <a:extLst>
              <a:ext uri="{FF2B5EF4-FFF2-40B4-BE49-F238E27FC236}">
                <a16:creationId xmlns:a16="http://schemas.microsoft.com/office/drawing/2014/main" id="{0FDE26CE-6657-488A-87CA-7AD462CBDFE2}"/>
              </a:ext>
            </a:extLst>
          </p:cNvPr>
          <p:cNvPicPr>
            <a:picLocks noChangeAspect="1"/>
          </p:cNvPicPr>
          <p:nvPr/>
        </p:nvPicPr>
        <p:blipFill>
          <a:blip r:embed="rId4"/>
          <a:stretch>
            <a:fillRect/>
          </a:stretch>
        </p:blipFill>
        <p:spPr>
          <a:xfrm>
            <a:off x="224275" y="1176881"/>
            <a:ext cx="5927122" cy="4957219"/>
          </a:xfrm>
          <a:prstGeom prst="rect">
            <a:avLst/>
          </a:prstGeom>
        </p:spPr>
      </p:pic>
      <p:pic>
        <p:nvPicPr>
          <p:cNvPr id="9" name="Imagen 8">
            <a:extLst>
              <a:ext uri="{FF2B5EF4-FFF2-40B4-BE49-F238E27FC236}">
                <a16:creationId xmlns:a16="http://schemas.microsoft.com/office/drawing/2014/main" id="{A99B8B1D-CE99-45FB-9C3E-D84D3B3CEDEF}"/>
              </a:ext>
            </a:extLst>
          </p:cNvPr>
          <p:cNvPicPr>
            <a:picLocks noChangeAspect="1"/>
          </p:cNvPicPr>
          <p:nvPr/>
        </p:nvPicPr>
        <p:blipFill>
          <a:blip r:embed="rId5"/>
          <a:stretch>
            <a:fillRect/>
          </a:stretch>
        </p:blipFill>
        <p:spPr>
          <a:xfrm>
            <a:off x="6320276" y="1176881"/>
            <a:ext cx="5647449" cy="4802329"/>
          </a:xfrm>
          <a:prstGeom prst="rect">
            <a:avLst/>
          </a:prstGeom>
        </p:spPr>
      </p:pic>
      <p:pic>
        <p:nvPicPr>
          <p:cNvPr id="10" name="Imagen 9">
            <a:extLst>
              <a:ext uri="{FF2B5EF4-FFF2-40B4-BE49-F238E27FC236}">
                <a16:creationId xmlns:a16="http://schemas.microsoft.com/office/drawing/2014/main" id="{27E9F0DA-F4F1-42D2-AC5A-9FCEAAEE8260}"/>
              </a:ext>
            </a:extLst>
          </p:cNvPr>
          <p:cNvPicPr>
            <a:picLocks noChangeAspect="1"/>
          </p:cNvPicPr>
          <p:nvPr/>
        </p:nvPicPr>
        <p:blipFill>
          <a:blip r:embed="rId6"/>
          <a:stretch>
            <a:fillRect/>
          </a:stretch>
        </p:blipFill>
        <p:spPr>
          <a:xfrm>
            <a:off x="110792" y="1062032"/>
            <a:ext cx="6040605" cy="5628346"/>
          </a:xfrm>
          <a:prstGeom prst="rect">
            <a:avLst/>
          </a:prstGeom>
        </p:spPr>
      </p:pic>
      <p:pic>
        <p:nvPicPr>
          <p:cNvPr id="11" name="Imagen 10">
            <a:extLst>
              <a:ext uri="{FF2B5EF4-FFF2-40B4-BE49-F238E27FC236}">
                <a16:creationId xmlns:a16="http://schemas.microsoft.com/office/drawing/2014/main" id="{ABE1FFB1-9D86-4B1A-9D91-B591156988A8}"/>
              </a:ext>
            </a:extLst>
          </p:cNvPr>
          <p:cNvPicPr>
            <a:picLocks noChangeAspect="1"/>
          </p:cNvPicPr>
          <p:nvPr/>
        </p:nvPicPr>
        <p:blipFill>
          <a:blip r:embed="rId7"/>
          <a:stretch>
            <a:fillRect/>
          </a:stretch>
        </p:blipFill>
        <p:spPr>
          <a:xfrm>
            <a:off x="6320275" y="1176881"/>
            <a:ext cx="5589363" cy="4817368"/>
          </a:xfrm>
          <a:prstGeom prst="rect">
            <a:avLst/>
          </a:prstGeom>
        </p:spPr>
      </p:pic>
    </p:spTree>
    <p:extLst>
      <p:ext uri="{BB962C8B-B14F-4D97-AF65-F5344CB8AC3E}">
        <p14:creationId xmlns:p14="http://schemas.microsoft.com/office/powerpoint/2010/main" val="286359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FD02A56-3697-4D28-A2E4-FAD995031EFC}"/>
              </a:ext>
            </a:extLst>
          </p:cNvPr>
          <p:cNvSpPr txBox="1">
            <a:spLocks/>
          </p:cNvSpPr>
          <p:nvPr/>
        </p:nvSpPr>
        <p:spPr>
          <a:xfrm>
            <a:off x="159042" y="1936951"/>
            <a:ext cx="9567960" cy="1086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76234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srgbClr val="762344"/>
                </a:solidFill>
                <a:effectLst/>
                <a:uLnTx/>
                <a:uFillTx/>
                <a:latin typeface="Calibri" panose="020F0502020204030204"/>
                <a:ea typeface="+mj-ea"/>
                <a:cs typeface="+mj-cs"/>
              </a:rPr>
              <a:t>Inflación - TPM</a:t>
            </a:r>
          </a:p>
        </p:txBody>
      </p:sp>
      <p:sp>
        <p:nvSpPr>
          <p:cNvPr id="10" name="CuadroTexto 7">
            <a:extLst>
              <a:ext uri="{FF2B5EF4-FFF2-40B4-BE49-F238E27FC236}">
                <a16:creationId xmlns:a16="http://schemas.microsoft.com/office/drawing/2014/main" id="{801DD0F0-93C6-46B7-9FFC-BADCADFAAA03}"/>
              </a:ext>
            </a:extLst>
          </p:cNvPr>
          <p:cNvSpPr txBox="1"/>
          <p:nvPr/>
        </p:nvSpPr>
        <p:spPr>
          <a:xfrm>
            <a:off x="162216" y="1212112"/>
            <a:ext cx="6317371" cy="379606"/>
          </a:xfrm>
          <a:prstGeom prst="rect">
            <a:avLst/>
          </a:prstGeom>
          <a:solidFill>
            <a:schemeClr val="accent3"/>
          </a:solid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Expectativa inflación</a:t>
            </a:r>
          </a:p>
        </p:txBody>
      </p:sp>
      <p:pic>
        <p:nvPicPr>
          <p:cNvPr id="2" name="Imagen 1">
            <a:extLst>
              <a:ext uri="{FF2B5EF4-FFF2-40B4-BE49-F238E27FC236}">
                <a16:creationId xmlns:a16="http://schemas.microsoft.com/office/drawing/2014/main" id="{FFD1AF01-3E4A-4E78-997E-0B7B7EB29400}"/>
              </a:ext>
            </a:extLst>
          </p:cNvPr>
          <p:cNvPicPr>
            <a:picLocks noChangeAspect="1"/>
          </p:cNvPicPr>
          <p:nvPr/>
        </p:nvPicPr>
        <p:blipFill>
          <a:blip r:embed="rId2"/>
          <a:stretch>
            <a:fillRect/>
          </a:stretch>
        </p:blipFill>
        <p:spPr>
          <a:xfrm>
            <a:off x="162216" y="1599885"/>
            <a:ext cx="6317372" cy="4360573"/>
          </a:xfrm>
          <a:prstGeom prst="rect">
            <a:avLst/>
          </a:prstGeom>
        </p:spPr>
      </p:pic>
      <p:pic>
        <p:nvPicPr>
          <p:cNvPr id="9" name="Imagen 8">
            <a:extLst>
              <a:ext uri="{FF2B5EF4-FFF2-40B4-BE49-F238E27FC236}">
                <a16:creationId xmlns:a16="http://schemas.microsoft.com/office/drawing/2014/main" id="{8AB93516-B898-432C-98FC-DF96BA07C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434" y="859697"/>
            <a:ext cx="5340350" cy="581446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9">
            <a:extLst>
              <a:ext uri="{FF2B5EF4-FFF2-40B4-BE49-F238E27FC236}">
                <a16:creationId xmlns:a16="http://schemas.microsoft.com/office/drawing/2014/main" id="{801DD0F0-93C6-46B7-9FFC-BADCADFAAA03}"/>
              </a:ext>
            </a:extLst>
          </p:cNvPr>
          <p:cNvSpPr txBox="1"/>
          <p:nvPr/>
        </p:nvSpPr>
        <p:spPr>
          <a:xfrm>
            <a:off x="162215" y="1203945"/>
            <a:ext cx="6320544" cy="369332"/>
          </a:xfrm>
          <a:prstGeom prst="rect">
            <a:avLst/>
          </a:prstGeom>
          <a:solidFill>
            <a:schemeClr val="accent3"/>
          </a:solid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Curva Swap</a:t>
            </a:r>
          </a:p>
        </p:txBody>
      </p:sp>
      <p:sp>
        <p:nvSpPr>
          <p:cNvPr id="12" name="Título 1"/>
          <p:cNvSpPr>
            <a:spLocks noGrp="1"/>
          </p:cNvSpPr>
          <p:nvPr>
            <p:ph type="title"/>
          </p:nvPr>
        </p:nvSpPr>
        <p:spPr>
          <a:xfrm>
            <a:off x="152957" y="0"/>
            <a:ext cx="5601237" cy="956231"/>
          </a:xfrm>
        </p:spPr>
        <p:txBody>
          <a:bodyPr/>
          <a:lstStyle/>
          <a:p>
            <a:r>
              <a:rPr lang="es-ES" dirty="0"/>
              <a:t>Inflación - TPM</a:t>
            </a:r>
            <a:endParaRPr lang="es-CO" dirty="0"/>
          </a:p>
        </p:txBody>
      </p:sp>
      <p:pic>
        <p:nvPicPr>
          <p:cNvPr id="13" name="Imagen 12">
            <a:extLst>
              <a:ext uri="{FF2B5EF4-FFF2-40B4-BE49-F238E27FC236}">
                <a16:creationId xmlns:a16="http://schemas.microsoft.com/office/drawing/2014/main" id="{EBB8F543-7992-43BB-95AB-91C9D1334E98}"/>
              </a:ext>
            </a:extLst>
          </p:cNvPr>
          <p:cNvPicPr>
            <a:picLocks noChangeAspect="1"/>
          </p:cNvPicPr>
          <p:nvPr/>
        </p:nvPicPr>
        <p:blipFill>
          <a:blip r:embed="rId4"/>
          <a:stretch>
            <a:fillRect/>
          </a:stretch>
        </p:blipFill>
        <p:spPr>
          <a:xfrm>
            <a:off x="162215" y="1591718"/>
            <a:ext cx="6317371" cy="4368740"/>
          </a:xfrm>
          <a:prstGeom prst="rect">
            <a:avLst/>
          </a:prstGeom>
        </p:spPr>
      </p:pic>
    </p:spTree>
    <p:extLst>
      <p:ext uri="{BB962C8B-B14F-4D97-AF65-F5344CB8AC3E}">
        <p14:creationId xmlns:p14="http://schemas.microsoft.com/office/powerpoint/2010/main" val="327429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46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7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8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8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3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0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8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0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3371</TotalTime>
  <Words>1079</Words>
  <Application>Microsoft Office PowerPoint</Application>
  <PresentationFormat>Panorámica</PresentationFormat>
  <Paragraphs>120</Paragraphs>
  <Slides>41</Slides>
  <Notes>1</Notes>
  <HiddenSlides>0</HiddenSlides>
  <MMClips>0</MMClips>
  <ScaleCrop>false</ScaleCrop>
  <HeadingPairs>
    <vt:vector size="6" baseType="variant">
      <vt:variant>
        <vt:lpstr>Fuentes usadas</vt:lpstr>
      </vt:variant>
      <vt:variant>
        <vt:i4>7</vt:i4>
      </vt:variant>
      <vt:variant>
        <vt:lpstr>Tema</vt:lpstr>
      </vt:variant>
      <vt:variant>
        <vt:i4>23</vt:i4>
      </vt:variant>
      <vt:variant>
        <vt:lpstr>Títulos de diapositiva</vt:lpstr>
      </vt:variant>
      <vt:variant>
        <vt:i4>41</vt:i4>
      </vt:variant>
    </vt:vector>
  </HeadingPairs>
  <TitlesOfParts>
    <vt:vector size="71" baseType="lpstr">
      <vt:lpstr>ＭＳ Ｐゴシック</vt:lpstr>
      <vt:lpstr>ＭＳ Ｐゴシック</vt:lpstr>
      <vt:lpstr>Arial</vt:lpstr>
      <vt:lpstr>Baskerville Old Face</vt:lpstr>
      <vt:lpstr>Calibri</vt:lpstr>
      <vt:lpstr>Calibri Light</vt:lpstr>
      <vt:lpstr>Mangal</vt:lpstr>
      <vt:lpstr>Diseño personalizado</vt:lpstr>
      <vt:lpstr>7_Diseño personalizado</vt:lpstr>
      <vt:lpstr>4_Diseño personalizado</vt:lpstr>
      <vt:lpstr>12_Diseño personalizado</vt:lpstr>
      <vt:lpstr>16_Diseño personalizado</vt:lpstr>
      <vt:lpstr>52_Diseño personalizado</vt:lpstr>
      <vt:lpstr>58_Diseño personalizado</vt:lpstr>
      <vt:lpstr>82_Diseño personalizado</vt:lpstr>
      <vt:lpstr>140_Diseño personalizado</vt:lpstr>
      <vt:lpstr>141_Diseño personalizado</vt:lpstr>
      <vt:lpstr>146_Diseño personalizado</vt:lpstr>
      <vt:lpstr>147_Diseño personalizado</vt:lpstr>
      <vt:lpstr>148_Diseño personalizado</vt:lpstr>
      <vt:lpstr>Diseño personalizado</vt:lpstr>
      <vt:lpstr>13_Diseño personalizado</vt:lpstr>
      <vt:lpstr>142_Diseño personalizado</vt:lpstr>
      <vt:lpstr>28_Diseño personalizado</vt:lpstr>
      <vt:lpstr>43_Diseño personalizado</vt:lpstr>
      <vt:lpstr>8_Diseño personalizado</vt:lpstr>
      <vt:lpstr>9_Diseño personalizado</vt:lpstr>
      <vt:lpstr>10_Diseño personalizado</vt:lpstr>
      <vt:lpstr>1_Diseño personalizado</vt:lpstr>
      <vt:lpstr>5_Diseño personalizado</vt:lpstr>
      <vt:lpstr>COMITÉ FINANCIERO FONDO DE RIESGOS LABORALES  INFORMES DE GESTIÓN  ENERO DE 2022 CONTRATO 530 DE 2021 </vt:lpstr>
      <vt:lpstr>AGENDA DEL COMITÉ</vt:lpstr>
      <vt:lpstr> a) Viceministro de Relaciones Laborales e Inspección o su delegado, quién lo presidirá. b) Secretario General o su Delegado. c) Jefe de Oficina TIC d) Dirección de Riesgos Laborales  e) Interventor de cada Consorcio y/o Fiducia  </vt:lpstr>
      <vt:lpstr>Presentación Económica FRL</vt:lpstr>
      <vt:lpstr>Global: Continúan los ajustes de expectativas </vt:lpstr>
      <vt:lpstr>Global: Presiones inflacionarias persisten en el inicio del 2022</vt:lpstr>
      <vt:lpstr>Colombia </vt:lpstr>
      <vt:lpstr>Economía crece 10.6% en 2021</vt:lpstr>
      <vt:lpstr>Inflación - TPM</vt:lpstr>
      <vt:lpstr>Flujos de capital</vt:lpstr>
      <vt:lpstr>Mercados </vt:lpstr>
      <vt:lpstr>Tasa de cambio </vt:lpstr>
      <vt:lpstr>Presentación de PowerPoint</vt:lpstr>
      <vt:lpstr>Presentación de Portafolio  E.F. 2021 FONDO DE RIESGOS LABORALES ENERO 2022 </vt:lpstr>
      <vt:lpstr>EVOLUCIÓN DE RECURSOS ADMINISTRADOS FRL Cifras expresadas en millones de pesos</vt:lpstr>
      <vt:lpstr>COMPOSICIÓN POR SECTOR ECONÓMICO FRL Cifras expresadas en millones de pesos</vt:lpstr>
      <vt:lpstr>Presentación de PowerPoint</vt:lpstr>
      <vt:lpstr>COMPOSICIÓN POR SECTOR EMISOR Vs. LINEAMIENTOS FRL </vt:lpstr>
      <vt:lpstr>COMPOSICIÓN PORTAFOLIO POR TIPO DE CALIFICACIÓN FRL Cifras expresadas en millones de pesos </vt:lpstr>
      <vt:lpstr>COMPOSICIÓN PORTAFOLIO POR TIPO DE INVERSIÓN FRL Cifras expresadas en millones de pesos</vt:lpstr>
      <vt:lpstr>COMPOSICIÓN PORTAFOLIO POR PLAZO AL VENCIMIENTO FRL Cifras expresadas en millones de pesos</vt:lpstr>
      <vt:lpstr>COMPOSICIÓN PORTAFOLIO POR INDICADOR FRL Cifras expresadas en millones de pesos</vt:lpstr>
      <vt:lpstr>EVOLUCIÓN RENTABILIDAD &amp; DURACIÓN FRL</vt:lpstr>
      <vt:lpstr>EVOLUCIÓN RENTABILIDAD &amp; DURACIÓN FRL</vt:lpstr>
      <vt:lpstr>OPERACIONES REALIZADAS EN ENERO 2022 FRL Cifras expresadas en millones de pesos</vt:lpstr>
      <vt:lpstr>OPERACIONES REALIZADAS EN ENERO 2022 FRL</vt:lpstr>
      <vt:lpstr>SEGUIMIENTO RENTABILIDAD MINIMA FONDOS DE CESANTIAS PORTAFOLIOS CORTO PLAZO / CIRCULAR 10 DE 2022 – SUPERINTENDENCIA FINANCIERA DE COLOMBIA</vt:lpstr>
      <vt:lpstr>SEGUIMIENTO RENTABILIDAD MINIMA FONDOS DE CESANTIAS PORTAFOLIOS CORTO PLAZO / CIRCULAR 10 DE 2022 – SUPERINTENDENCIA FINANCIERA DE COLOMBIA</vt:lpstr>
      <vt:lpstr>SEGUIMIENTO RENTABILIDAD MINIMA FONDOS DE CESANTIAS PORTAFOLIOS CORTO PLAZO / CIRCULAR 10 DE 2022 – SUPERINTENDENCIA FINANCIERA DE COLOMBIA</vt:lpstr>
      <vt:lpstr>ESTRATEGIA DE INVERSIONES PROPUESTA FEBRERO - MARZO  2022</vt:lpstr>
      <vt:lpstr>Presentación de PowerPoint</vt:lpstr>
      <vt:lpstr>RIESGO DE MERCADO LIQUIDEZ Y CRÉDITO 31 DE ENERO DE 2022</vt:lpstr>
      <vt:lpstr>RIESGO DE MERCADO</vt:lpstr>
      <vt:lpstr>Composición Factores de Riesgo </vt:lpstr>
      <vt:lpstr>Evolución Volatilidades SFC</vt:lpstr>
      <vt:lpstr>Evolución VaR Regulatorio</vt:lpstr>
      <vt:lpstr>Evolución VaR Interno</vt:lpstr>
      <vt:lpstr>Evolución VaR Interno</vt:lpstr>
      <vt:lpstr>RIESGO DE CRÉDITO</vt:lpstr>
      <vt:lpstr>Límites de Inversión </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Cantor Pena Mariana</dc:creator>
  <cp:lastModifiedBy>Poveda Sanabria Leonardo</cp:lastModifiedBy>
  <cp:revision>254</cp:revision>
  <cp:lastPrinted>2019-08-26T15:26:40Z</cp:lastPrinted>
  <dcterms:created xsi:type="dcterms:W3CDTF">2019-08-23T19:32:06Z</dcterms:created>
  <dcterms:modified xsi:type="dcterms:W3CDTF">2022-02-19T01:50:32Z</dcterms:modified>
</cp:coreProperties>
</file>