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3.xml" ContentType="application/vnd.openxmlformats-officedocument.theme+xml"/>
  <Override PartName="/ppt/slideLayouts/slideLayout7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7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08" r:id="rId3"/>
    <p:sldMasterId id="2147483796" r:id="rId4"/>
    <p:sldMasterId id="2147483804" r:id="rId5"/>
    <p:sldMasterId id="2147483876" r:id="rId6"/>
    <p:sldMasterId id="2147483888" r:id="rId7"/>
    <p:sldMasterId id="2147483941" r:id="rId8"/>
    <p:sldMasterId id="2147484072" r:id="rId9"/>
    <p:sldMasterId id="2147484074" r:id="rId10"/>
    <p:sldMasterId id="2147484116" r:id="rId11"/>
    <p:sldMasterId id="2147484128" r:id="rId12"/>
    <p:sldMasterId id="2147484140" r:id="rId13"/>
    <p:sldMasterId id="2147484152" r:id="rId14"/>
    <p:sldMasterId id="2147484154" r:id="rId15"/>
    <p:sldMasterId id="2147484158" r:id="rId16"/>
    <p:sldMasterId id="2147484161" r:id="rId17"/>
    <p:sldMasterId id="2147484163" r:id="rId18"/>
    <p:sldMasterId id="2147484172" r:id="rId19"/>
    <p:sldMasterId id="2147484174" r:id="rId20"/>
    <p:sldMasterId id="2147484176" r:id="rId21"/>
    <p:sldMasterId id="2147484178" r:id="rId22"/>
  </p:sldMasterIdLst>
  <p:notesMasterIdLst>
    <p:notesMasterId r:id="rId65"/>
  </p:notesMasterIdLst>
  <p:handoutMasterIdLst>
    <p:handoutMasterId r:id="rId66"/>
  </p:handoutMasterIdLst>
  <p:sldIdLst>
    <p:sldId id="258" r:id="rId23"/>
    <p:sldId id="351" r:id="rId24"/>
    <p:sldId id="810" r:id="rId25"/>
    <p:sldId id="389" r:id="rId26"/>
    <p:sldId id="842" r:id="rId27"/>
    <p:sldId id="843" r:id="rId28"/>
    <p:sldId id="844" r:id="rId29"/>
    <p:sldId id="845" r:id="rId30"/>
    <p:sldId id="846" r:id="rId31"/>
    <p:sldId id="847" r:id="rId32"/>
    <p:sldId id="848" r:id="rId33"/>
    <p:sldId id="849" r:id="rId34"/>
    <p:sldId id="850" r:id="rId35"/>
    <p:sldId id="851" r:id="rId36"/>
    <p:sldId id="359" r:id="rId37"/>
    <p:sldId id="422" r:id="rId38"/>
    <p:sldId id="852" r:id="rId39"/>
    <p:sldId id="853" r:id="rId40"/>
    <p:sldId id="854" r:id="rId41"/>
    <p:sldId id="855" r:id="rId42"/>
    <p:sldId id="856" r:id="rId43"/>
    <p:sldId id="857" r:id="rId44"/>
    <p:sldId id="858" r:id="rId45"/>
    <p:sldId id="859" r:id="rId46"/>
    <p:sldId id="860" r:id="rId47"/>
    <p:sldId id="861" r:id="rId48"/>
    <p:sldId id="862" r:id="rId49"/>
    <p:sldId id="863" r:id="rId50"/>
    <p:sldId id="864" r:id="rId51"/>
    <p:sldId id="865" r:id="rId52"/>
    <p:sldId id="866" r:id="rId53"/>
    <p:sldId id="841" r:id="rId54"/>
    <p:sldId id="659" r:id="rId55"/>
    <p:sldId id="660" r:id="rId56"/>
    <p:sldId id="867" r:id="rId57"/>
    <p:sldId id="868" r:id="rId58"/>
    <p:sldId id="869" r:id="rId59"/>
    <p:sldId id="870" r:id="rId60"/>
    <p:sldId id="871" r:id="rId61"/>
    <p:sldId id="774" r:id="rId62"/>
    <p:sldId id="872" r:id="rId63"/>
    <p:sldId id="669" r:id="rId64"/>
  </p:sldIdLst>
  <p:sldSz cx="12192000" cy="6858000"/>
  <p:notesSz cx="9296400" cy="7010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EBCFA1"/>
    <a:srgbClr val="472214"/>
    <a:srgbClr val="7F8BAD"/>
    <a:srgbClr val="0B0B0B"/>
    <a:srgbClr val="643B27"/>
    <a:srgbClr val="4D4D57"/>
    <a:srgbClr val="814417"/>
    <a:srgbClr val="2B282F"/>
    <a:srgbClr val="292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2E4D57-820E-43CF-9EFE-530261CCB843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B80984-96AD-4F27-A3DF-4B06653A84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2226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147FD-64B7-40B0-886F-20B1913F005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CC673-CA94-4D84-A5B1-73EA67972E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745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FA3C9-1B2C-40E9-BDB1-89F6A53D020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FA3C9-1B2C-40E9-BDB1-89F6A53D020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4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FA3C9-1B2C-40E9-BDB1-89F6A53D020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29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FA3C9-1B2C-40E9-BDB1-89F6A53D020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92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FA3C9-1B2C-40E9-BDB1-89F6A53D020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7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57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55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518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9460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4913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0083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9648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628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1127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784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94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475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564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6623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7501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0424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164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980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2427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2949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3185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782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4122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0654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7816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360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2376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85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444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847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435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11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EED68-C266-4E5A-A5BA-20B78C5C890E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1ED4A-B504-4E0F-A5A3-100CF290DFC7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35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6699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714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74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48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25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2344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541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82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59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80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56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877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97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86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8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44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25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5182" y="1825625"/>
            <a:ext cx="658861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03723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56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29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9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5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6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10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71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649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93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72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49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49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84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00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2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9669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22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97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674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77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90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35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2344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35496-11F1-436B-A4F4-726E1E98F97D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91FCF-35CA-4001-8BC2-6A583006901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3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92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692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2.png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7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52" cy="691957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79890" y="2258494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924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B159D2-2CE5-415A-9230-9BDFEFE2BF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153400" y="2477405"/>
            <a:ext cx="3374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26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1DD88B-44FD-48D8-986D-30933E62A2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07295" y="2497540"/>
            <a:ext cx="3347434" cy="186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8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5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D5A3E0-D200-42E6-8959-B81638B469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07" y="-855210"/>
            <a:ext cx="12298052" cy="8183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" y="6203"/>
            <a:ext cx="12182168" cy="686045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92819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221583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226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B159D2-2CE5-415A-9230-9BDFEFE2B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153400" y="2477405"/>
            <a:ext cx="3374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26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35496-11F1-436B-A4F4-726E1E98F97D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91FCF-35CA-4001-8BC2-6A583006901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7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D5A3E0-D200-42E6-8959-B81638B46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37BE2-0A7D-4F3E-9F0F-5DE100A50E8E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42E0-7E04-416D-8792-BC180502A68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0101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8470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869A-EB95-41FC-9A57-9271AEB58541}" type="datetimeFigureOut">
              <a:rPr lang="es-CO" smtClean="0"/>
              <a:t>7/12/2021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79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0742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8475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636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7" cy="685490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803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514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4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28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63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904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8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67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6763" y="1213465"/>
            <a:ext cx="6180786" cy="2824145"/>
          </a:xfrm>
        </p:spPr>
        <p:txBody>
          <a:bodyPr>
            <a:normAutofit fontScale="90000"/>
          </a:bodyPr>
          <a:lstStyle/>
          <a:p>
            <a:r>
              <a:rPr lang="es-MX" dirty="0"/>
              <a:t>COMITÉ FINANCIERO</a:t>
            </a:r>
            <a:br>
              <a:rPr lang="es-MX" dirty="0"/>
            </a:br>
            <a:r>
              <a:rPr lang="es-MX" dirty="0"/>
              <a:t>FONDO DE RIESGOS LABORALES</a:t>
            </a:r>
            <a:br>
              <a:rPr lang="es-MX" dirty="0"/>
            </a:br>
            <a:br>
              <a:rPr lang="es-MX" dirty="0"/>
            </a:br>
            <a:r>
              <a:rPr lang="es-MX" dirty="0"/>
              <a:t>INFORMES DE GESTIÓN </a:t>
            </a:r>
            <a:br>
              <a:rPr lang="es-MX" dirty="0"/>
            </a:br>
            <a:r>
              <a:rPr lang="es-MX" dirty="0"/>
              <a:t>SEPTIEMBRE Y OCTUBRE DE 2021</a:t>
            </a:r>
            <a:br>
              <a:rPr lang="es-MX" dirty="0"/>
            </a:br>
            <a:r>
              <a:rPr lang="es-MX" dirty="0"/>
              <a:t>CONTRATO 530 DE 2021 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64CAAB-D091-4604-AA8E-A803EED4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74" y="109751"/>
            <a:ext cx="3530164" cy="7521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ED0D5F-2CC4-4FC6-B648-862F0FFF3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06" y="5719201"/>
            <a:ext cx="4041913" cy="7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74505"/>
            <a:ext cx="10413032" cy="1325563"/>
          </a:xfrm>
        </p:spPr>
        <p:txBody>
          <a:bodyPr/>
          <a:lstStyle/>
          <a:p>
            <a:r>
              <a:rPr lang="es-ES" dirty="0"/>
              <a:t>Economía crece 13.2% </a:t>
            </a:r>
            <a:r>
              <a:rPr lang="es-ES" dirty="0" err="1"/>
              <a:t>a/a</a:t>
            </a:r>
            <a:r>
              <a:rPr lang="es-ES" dirty="0"/>
              <a:t> en 3T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2" y="1671798"/>
            <a:ext cx="5784292" cy="40846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838" y="1671798"/>
            <a:ext cx="6007510" cy="40907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71799"/>
            <a:ext cx="5899354" cy="40846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836" y="1671798"/>
            <a:ext cx="6007511" cy="408467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61" y="1665700"/>
            <a:ext cx="5784293" cy="477442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6835" y="1665701"/>
            <a:ext cx="6007512" cy="40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5901A-F877-4547-91E5-85F3CC32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" y="315848"/>
            <a:ext cx="11728877" cy="1325563"/>
          </a:xfrm>
        </p:spPr>
        <p:txBody>
          <a:bodyPr>
            <a:normAutofit/>
          </a:bodyPr>
          <a:lstStyle/>
          <a:p>
            <a:r>
              <a:rPr lang="es-ES" dirty="0"/>
              <a:t>Local: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Inflación - Octubre</a:t>
            </a:r>
            <a:endParaRPr lang="es-CO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736A3E-1561-497C-8694-0BA02F698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1406524"/>
            <a:ext cx="6470650" cy="50133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DBE5F1C-CB00-459B-BD18-39ADCFAE9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1746250"/>
            <a:ext cx="3829050" cy="3022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0AF7D9-F10F-483A-8789-EE8062C29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1406524"/>
            <a:ext cx="6480175" cy="50133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DC6DF8-DDC9-46FC-95F2-53C1E372B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48" y="1746250"/>
            <a:ext cx="4599333" cy="37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6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5901A-F877-4547-91E5-85F3CC32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" y="42828"/>
            <a:ext cx="11728877" cy="1325563"/>
          </a:xfrm>
        </p:spPr>
        <p:txBody>
          <a:bodyPr>
            <a:normAutofit/>
          </a:bodyPr>
          <a:lstStyle/>
          <a:p>
            <a:r>
              <a:rPr lang="es-ES" dirty="0"/>
              <a:t>Expectativas de Inflación</a:t>
            </a:r>
            <a:endParaRPr lang="es-CO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82C9DF6-718F-405D-B417-78D828503F96}"/>
              </a:ext>
            </a:extLst>
          </p:cNvPr>
          <p:cNvSpPr txBox="1"/>
          <p:nvPr/>
        </p:nvSpPr>
        <p:spPr>
          <a:xfrm>
            <a:off x="212652" y="1219535"/>
            <a:ext cx="608046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Pronóstico inflación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9E7712-C9B8-4AD9-B1B5-BDAA842E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2" y="1619645"/>
            <a:ext cx="6080460" cy="44851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1B3EFB-33BA-4ADF-A586-79C55C65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390" y="1619645"/>
            <a:ext cx="5450957" cy="448519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4A7E39D-5DD6-40F4-BAA1-288D1DC19A6B}"/>
              </a:ext>
            </a:extLst>
          </p:cNvPr>
          <p:cNvSpPr txBox="1"/>
          <p:nvPr/>
        </p:nvSpPr>
        <p:spPr>
          <a:xfrm>
            <a:off x="6528390" y="1191133"/>
            <a:ext cx="5450957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Curva IBR</a:t>
            </a:r>
          </a:p>
        </p:txBody>
      </p:sp>
    </p:spTree>
    <p:extLst>
      <p:ext uri="{BB962C8B-B14F-4D97-AF65-F5344CB8AC3E}">
        <p14:creationId xmlns:p14="http://schemas.microsoft.com/office/powerpoint/2010/main" val="40791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382" y="154408"/>
            <a:ext cx="5601237" cy="1325563"/>
          </a:xfrm>
        </p:spPr>
        <p:txBody>
          <a:bodyPr/>
          <a:lstStyle/>
          <a:p>
            <a:r>
              <a:rPr lang="es-ES" dirty="0"/>
              <a:t>Mercados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89" y="1071418"/>
            <a:ext cx="4688230" cy="291817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B191D3A-04B8-4675-B03A-3C9C7772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989595"/>
            <a:ext cx="4533144" cy="28684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85" y="1149368"/>
            <a:ext cx="4682134" cy="28402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461DAB1-70BE-4B8C-A743-F6FDAC58A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067544"/>
            <a:ext cx="4533144" cy="279045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130295" y="1149368"/>
            <a:ext cx="466811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FIJA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6"/>
          <p:cNvSpPr txBox="1"/>
          <p:nvPr/>
        </p:nvSpPr>
        <p:spPr>
          <a:xfrm>
            <a:off x="7051396" y="3364129"/>
            <a:ext cx="4675390" cy="3491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UVR 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6996260" y="1483057"/>
            <a:ext cx="4802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Moderación de las expectativas de crecimiento económico en el mediano plazo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Avance de la inflación en la región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aplanamiento se mantendría en las curvas de rendimientos producto de las mayores expectativas de aumento de tasas.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Elecciones locales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6992257" y="3733461"/>
            <a:ext cx="468303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presiones inflacionarias si bien serían persistentes en el mediano plazo, en el corto la intervención del gobierno moderaría dichas presiones.</a:t>
            </a:r>
          </a:p>
        </p:txBody>
      </p:sp>
    </p:spTree>
    <p:extLst>
      <p:ext uri="{BB962C8B-B14F-4D97-AF65-F5344CB8AC3E}">
        <p14:creationId xmlns:p14="http://schemas.microsoft.com/office/powerpoint/2010/main" val="265370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5901A-F877-4547-91E5-85F3CC32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42828"/>
            <a:ext cx="11625606" cy="1325563"/>
          </a:xfrm>
        </p:spPr>
        <p:txBody>
          <a:bodyPr>
            <a:normAutofit/>
          </a:bodyPr>
          <a:lstStyle/>
          <a:p>
            <a:r>
              <a:rPr lang="es-ES" dirty="0"/>
              <a:t>Extranjeros extienden ventas en octubre</a:t>
            </a:r>
            <a:endParaRPr lang="es-CO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AutoShape 2" descr="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135" y="2238924"/>
            <a:ext cx="4100051" cy="28297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1132894"/>
            <a:ext cx="7444760" cy="50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87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650182" y="5413960"/>
            <a:ext cx="5220788" cy="1001894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Oficina de Estudios Económicos</a:t>
            </a:r>
            <a:b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PBX: +57 (1) 594 5111 Ext. 4175-4184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Bogotá </a:t>
            </a:r>
            <a:r>
              <a:rPr kumimoji="0" lang="mr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</a:rPr>
              <a:t>–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Colombia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583680" y="4737871"/>
            <a:ext cx="5220788" cy="43372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0188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>
            <a:spLocks noGrp="1"/>
          </p:cNvSpPr>
          <p:nvPr>
            <p:ph type="title"/>
          </p:nvPr>
        </p:nvSpPr>
        <p:spPr>
          <a:xfrm>
            <a:off x="3842412" y="1956218"/>
            <a:ext cx="6902003" cy="3120416"/>
          </a:xfrm>
        </p:spPr>
        <p:txBody>
          <a:bodyPr>
            <a:normAutofit/>
          </a:bodyPr>
          <a:lstStyle/>
          <a:p>
            <a:r>
              <a:rPr lang="es-CO" sz="3600" b="1" i="1" dirty="0"/>
              <a:t>Presentación de Portafolio</a:t>
            </a:r>
            <a:br>
              <a:rPr lang="es-CO" sz="3600" b="1" i="1" dirty="0"/>
            </a:br>
            <a:br>
              <a:rPr lang="es-CO" sz="3600" b="1" i="1" dirty="0"/>
            </a:br>
            <a:r>
              <a:rPr lang="es-CO" sz="3300" b="1" i="1" dirty="0"/>
              <a:t>E.F. 2021 FONDO DE RIESGOS LABORALES</a:t>
            </a:r>
            <a:br>
              <a:rPr lang="es-CO" sz="3600" b="1" i="1" dirty="0"/>
            </a:br>
            <a:r>
              <a:rPr lang="es-CO" sz="3000" b="1" i="1" dirty="0"/>
              <a:t>SEPTIEMBRE Y OCTUBRE 2021</a:t>
            </a:r>
            <a:br>
              <a:rPr lang="es-CO" sz="3600" b="1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61920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1996275" y="361238"/>
            <a:ext cx="11186889" cy="1325563"/>
          </a:xfrm>
        </p:spPr>
        <p:txBody>
          <a:bodyPr>
            <a:normAutofit/>
          </a:bodyPr>
          <a:lstStyle/>
          <a:p>
            <a:pPr algn="l"/>
            <a:r>
              <a:rPr lang="es-CO" altLang="en-US" sz="3300" i="1" dirty="0">
                <a:solidFill>
                  <a:srgbClr val="762344"/>
                </a:solidFill>
                <a:ea typeface="ＭＳ Ｐゴシック" pitchFamily="34" charset="-128"/>
              </a:rPr>
              <a:t>EVOLUCIÓN DE RECURSOS ADMINISTRADOS FRL</a:t>
            </a:r>
            <a:br>
              <a:rPr lang="es-CO" altLang="en-US" sz="3300" i="1" dirty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41208" y="5742014"/>
            <a:ext cx="11111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 cierre del mes de Octubre de 2.021 los recursos administrados en Portafolio (Títulos valores y liquidez – sin pagarés del FOME) sumaron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$199,275 millones,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presentando un incremento por valor de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$2.964 millones,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con respecto al cierre del mes septiembre de 2021 (Movimiento neto detallado mas adelante en “Información Financiera”).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1" y="1356600"/>
            <a:ext cx="11829172" cy="41326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275" y="5351142"/>
            <a:ext cx="82010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2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2461428" y="917528"/>
            <a:ext cx="7468955" cy="852488"/>
          </a:xfrm>
        </p:spPr>
        <p:txBody>
          <a:bodyPr>
            <a:normAutofit fontScale="90000"/>
          </a:bodyPr>
          <a:lstStyle/>
          <a:p>
            <a:pPr algn="l"/>
            <a:r>
              <a:rPr lang="es-CO" altLang="en-US" sz="3300" i="1" dirty="0">
                <a:solidFill>
                  <a:srgbClr val="762344"/>
                </a:solidFill>
                <a:ea typeface="ＭＳ Ｐゴシック" pitchFamily="34" charset="-128"/>
              </a:rPr>
              <a:t>COMPOSICIÓN POR SECTOR ECONÓMICO FRL</a:t>
            </a:r>
            <a:br>
              <a:rPr lang="es-CO" altLang="en-US" sz="3300" dirty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1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100" dirty="0">
              <a:solidFill>
                <a:srgbClr val="762344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19" y="2096501"/>
            <a:ext cx="8144962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3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158592" y="179078"/>
            <a:ext cx="8680805" cy="85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3300" b="1" i="1" u="none" strike="noStrike" kern="1200" cap="none" spc="0" normalizeH="0" baseline="0" noProof="0" dirty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COMPOSICIÓN POR SECTOR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3300" b="1" i="1" u="none" strike="noStrike" kern="1200" cap="none" spc="0" normalizeH="0" baseline="0" noProof="0" dirty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ECONÓMICO &amp; EMISOR FRL</a:t>
            </a:r>
            <a:br>
              <a:rPr kumimoji="0" lang="es-CO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</a:br>
            <a:r>
              <a:rPr kumimoji="0" lang="es-CO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Cifras expresadas en millones de pesos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76234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772839" y="5945779"/>
            <a:ext cx="6216338" cy="70083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Diversificar las inversiones del portafolio en diferentes entidades financieras que permitan ser más eficiente el portafolio de inversión en el mercado financiero nacional. OK!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brir llave 7"/>
          <p:cNvSpPr/>
          <p:nvPr/>
        </p:nvSpPr>
        <p:spPr>
          <a:xfrm>
            <a:off x="1212091" y="1306157"/>
            <a:ext cx="45719" cy="375607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angular 8"/>
          <p:cNvCxnSpPr>
            <a:stCxn id="8" idx="1"/>
          </p:cNvCxnSpPr>
          <p:nvPr/>
        </p:nvCxnSpPr>
        <p:spPr>
          <a:xfrm rot="10800000" flipH="1" flipV="1">
            <a:off x="1212091" y="3184193"/>
            <a:ext cx="495886" cy="2683095"/>
          </a:xfrm>
          <a:prstGeom prst="bentConnector4">
            <a:avLst>
              <a:gd name="adj1" fmla="val -46099"/>
              <a:gd name="adj2" fmla="val 84998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033" y="958404"/>
            <a:ext cx="8877767" cy="49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48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8005" y="370317"/>
            <a:ext cx="6180786" cy="1042847"/>
          </a:xfrm>
        </p:spPr>
        <p:txBody>
          <a:bodyPr>
            <a:normAutofit/>
          </a:bodyPr>
          <a:lstStyle/>
          <a:p>
            <a:r>
              <a:rPr lang="es-CO" sz="4000" b="1" dirty="0"/>
              <a:t>AGENDA DEL COMITÉ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512656" y="1413164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76234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 dirty="0"/>
              <a:t>ORDEN DEL DÍA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047999" y="2690336"/>
            <a:ext cx="7212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660033"/>
                </a:solidFill>
              </a:rPr>
              <a:t>Verificación del Quórum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económica 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composición del portafolio 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Propuestas y varios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interventoría</a:t>
            </a:r>
          </a:p>
        </p:txBody>
      </p:sp>
    </p:spTree>
    <p:extLst>
      <p:ext uri="{BB962C8B-B14F-4D97-AF65-F5344CB8AC3E}">
        <p14:creationId xmlns:p14="http://schemas.microsoft.com/office/powerpoint/2010/main" val="3491508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3489" y="68601"/>
            <a:ext cx="6293407" cy="1056144"/>
          </a:xfrm>
        </p:spPr>
        <p:txBody>
          <a:bodyPr>
            <a:normAutofit/>
          </a:bodyPr>
          <a:lstStyle/>
          <a:p>
            <a:r>
              <a:rPr lang="es-CO" altLang="en-US" sz="3000" i="1" dirty="0">
                <a:solidFill>
                  <a:srgbClr val="762344"/>
                </a:solidFill>
                <a:ea typeface="ＭＳ Ｐゴシック" pitchFamily="34" charset="-128"/>
              </a:rPr>
              <a:t>COMPOSICIÓN POR SECTOR EMISOR Vs. LINEAMIENTOS FRL </a:t>
            </a:r>
            <a:endParaRPr lang="es-CO" sz="30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14068" y="1463092"/>
            <a:ext cx="7742346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respecto Fiduprevisora S.A. informa que no tiene entidades matrices, subsidiarias o subordinadas en las cuales pueda  realizar inversiones a nombre del FRL.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78272" y="1124745"/>
            <a:ext cx="6410484" cy="282710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Abstenerse de realizar inversiones en entidades matrices, filiales…</a:t>
            </a:r>
            <a:r>
              <a:rPr kumimoji="0" 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605" y="1002472"/>
            <a:ext cx="365541" cy="432801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3413457" y="2651986"/>
            <a:ext cx="8413002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100% de las inversiones en el Portafolio se han realizado en emisores debidamente vigilados por la Superintendencia Financiera de Colombia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285" y="2180516"/>
            <a:ext cx="365541" cy="432801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5089622" y="2168727"/>
            <a:ext cx="6410484" cy="40225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Garantizar que no se invertirá en títulos emitidos por entidades no vigiladas por la Superintendencia Financiera de Colombia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64758" y="3389101"/>
            <a:ext cx="1141764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7620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de resaltar que en “vista” se mantienen recursos en cuentas bancarias de entidades debidamente vigiladas por la Superintendencia Financiera de Colombia y cuentan con calificaciones AAA (o su equivalente para el C.P), como lo son los Bancos BBVA, Agrario, </a:t>
            </a:r>
            <a:r>
              <a:rPr kumimoji="0" 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Sudameris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Bogotá.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325979" y="3340602"/>
            <a:ext cx="10789925" cy="71806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3413457" y="4672922"/>
            <a:ext cx="8460165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el corte del mes de octubre de 2021, por Grupo Económico consolidado el Portafolio cuenta con una participación del 22.78%.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3596228" y="4164427"/>
            <a:ext cx="8093998" cy="455143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Garantizar que NO se invertirá por Grupo Económico un porcentaje superior al 30% del valor del portafolio, o lo que la normatividad vigente permita, previa aprobación del Ministerio del Trabajo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262242" y="5372205"/>
            <a:ext cx="7624754" cy="345913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Garantizar que NO se invertirá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títulos de renta variable, de participación o BOCEAS.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144650" y="5777544"/>
            <a:ext cx="7890300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Portafolio de inversiones durante el mes de octubre de 2021, no tuvo posiciones en títulos en renta variable; el 100% de sus inversiones se realizaron en renta fija local.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922" y="5344743"/>
            <a:ext cx="365541" cy="4328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382" y="4133334"/>
            <a:ext cx="365541" cy="43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73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61867" y="846409"/>
            <a:ext cx="9893229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POR TIPO DE CALIFICACIÓN FRL</a:t>
            </a:r>
            <a:br>
              <a:rPr lang="es-ES" altLang="es-ES" sz="3000" i="1" dirty="0">
                <a:solidFill>
                  <a:srgbClr val="762344"/>
                </a:solidFill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br>
              <a:rPr lang="es-CO" sz="3200" dirty="0">
                <a:solidFill>
                  <a:srgbClr val="762344"/>
                </a:solidFill>
              </a:rPr>
            </a:br>
            <a:endParaRPr lang="es-CO" sz="3000" i="1" dirty="0">
              <a:solidFill>
                <a:srgbClr val="762344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37737" y="6119949"/>
            <a:ext cx="10795330" cy="48067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Durante el mes de oct/21 el 100% de las inversiones del Portafolio se encontraron registradas con la máxima calificación crediticia en el mercado, tanto para el largo como para el corto plazo, conforme a la escala de calificaciones publicada por la Superintendencia Financiera de Colombia.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94193" y="5824119"/>
            <a:ext cx="4839980" cy="248657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Invertir en títulos de emisores calificados AAA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63" y="5685026"/>
            <a:ext cx="365541" cy="4328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994874" y="1600200"/>
            <a:ext cx="5246765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93" y="1432387"/>
            <a:ext cx="8291279" cy="39932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080" y="1129491"/>
            <a:ext cx="6140059" cy="18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26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1322076" y="394063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  <a:ea typeface="ＭＳ Ｐゴシック" pitchFamily="34" charset="-128"/>
              </a:rPr>
              <a:t>COMPOSICIÓN PORTAFOLIO POR TIPO DE INVERSIÓN FRL</a:t>
            </a:r>
            <a:br>
              <a:rPr lang="es-ES" altLang="es-ES" sz="3000" i="1" dirty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08" y="4694229"/>
            <a:ext cx="6140059" cy="1642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332" y="1469043"/>
            <a:ext cx="6639331" cy="288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94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7704" y="622094"/>
            <a:ext cx="11894711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POR PLAZO AL VENCIMIENTO FRL</a:t>
            </a:r>
            <a:br>
              <a:rPr lang="es-ES" altLang="es-ES" sz="3000" i="1" dirty="0">
                <a:solidFill>
                  <a:srgbClr val="762344"/>
                </a:solidFill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1" y="4572000"/>
            <a:ext cx="6140059" cy="1642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79" y="1461960"/>
            <a:ext cx="7688687" cy="299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12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457816" y="710745"/>
            <a:ext cx="8274703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POR INDICADOR FRL</a:t>
            </a:r>
            <a:br>
              <a:rPr lang="es-ES" altLang="es-ES" sz="3000" i="1" dirty="0">
                <a:solidFill>
                  <a:srgbClr val="762344"/>
                </a:solidFill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82" y="1430911"/>
            <a:ext cx="6572151" cy="31257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7" y="4758521"/>
            <a:ext cx="6376540" cy="16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5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232935" y="990833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300" i="1" dirty="0">
                <a:solidFill>
                  <a:srgbClr val="762344"/>
                </a:solidFill>
                <a:ea typeface="ＭＳ Ｐゴシック" pitchFamily="34" charset="-128"/>
              </a:rPr>
              <a:t>EVOLUCIÓN RENTABILIDAD &amp; DURACIÓN FRL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35" y="1843622"/>
            <a:ext cx="10242168" cy="464555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440786" y="5777345"/>
            <a:ext cx="556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297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785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640552" y="736159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300" i="1" dirty="0">
                <a:solidFill>
                  <a:srgbClr val="762344"/>
                </a:solidFill>
                <a:ea typeface="ＭＳ Ｐゴシック" pitchFamily="34" charset="-128"/>
              </a:rPr>
              <a:t>EVOLUCIÓN RENTABILIDAD &amp; DURACIÓN FRL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640551" y="5449507"/>
            <a:ext cx="9167491" cy="687682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corte de octubre de 2021 la duración del portafolio de inversiones se ubicó en 0.98 años, lo cual equivale a 357 días, ubicándonos en un nivel inferior al año por plazo promedio al vencimiento.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845925" y="5187724"/>
            <a:ext cx="5486402" cy="228032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duración del portafolio no debe ser superior a 2.5 años</a:t>
            </a: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612" y="4982955"/>
            <a:ext cx="365541" cy="4328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403" y="1505450"/>
            <a:ext cx="4323054" cy="34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16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81054" y="942256"/>
            <a:ext cx="9550757" cy="852789"/>
          </a:xfrm>
        </p:spPr>
        <p:txBody>
          <a:bodyPr>
            <a:normAutofit/>
          </a:bodyPr>
          <a:lstStyle/>
          <a:p>
            <a:pPr algn="l"/>
            <a:r>
              <a:rPr lang="es-ES_tradnl" altLang="es-ES" sz="3000" i="1" dirty="0">
                <a:solidFill>
                  <a:srgbClr val="762344"/>
                </a:solidFill>
              </a:rPr>
              <a:t>OPERACIONES REALIZADAS EN OCTUBRE 2021 FRL</a:t>
            </a:r>
            <a:br>
              <a:rPr lang="es-ES_tradnl" altLang="es-ES" sz="3000" i="1" dirty="0">
                <a:solidFill>
                  <a:srgbClr val="762344"/>
                </a:solidFill>
              </a:rPr>
            </a:br>
            <a:r>
              <a:rPr lang="es-CO" altLang="en-US" sz="11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100" i="1" dirty="0">
              <a:solidFill>
                <a:srgbClr val="762344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375138" y="1795045"/>
            <a:ext cx="44045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Durante el mes de octubre se realizaron compras por valor de $4.099,7 millones acorde a las estrategias planteadas para el portafolio de inversiones, y acordes a las expectativas de mercado. Se realizaron compras en CDT financiero en Tasa fija de la parte media de la curva de vencimientos, y en TES UVR convencimiento en el 2023 ante la expectativa inflacionaria.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60" y="1795045"/>
            <a:ext cx="6767378" cy="25405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459" y="4617209"/>
            <a:ext cx="3074253" cy="1215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962699" y="4617209"/>
            <a:ext cx="6096000" cy="17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Adicionalmente se recibieron en el portafolio pago de cupones de intereses sobre los títulos relacionados a continuación, por un valor total de $219.65 millones de pesos durante el mes de octubre, y se recibieron redenciones por valor de $3.000 millones de pesos, recursos que fueron reinvertidos en parte de las dos compras relacionadas y mencionadas anteriormente.</a:t>
            </a:r>
          </a:p>
        </p:txBody>
      </p:sp>
    </p:spTree>
    <p:extLst>
      <p:ext uri="{BB962C8B-B14F-4D97-AF65-F5344CB8AC3E}">
        <p14:creationId xmlns:p14="http://schemas.microsoft.com/office/powerpoint/2010/main" val="2599276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436066" y="596080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000" i="1" dirty="0">
                <a:solidFill>
                  <a:srgbClr val="762344"/>
                </a:solidFill>
              </a:rPr>
              <a:t>OPERACIONES REALIZADAS EN OCTUBRE 2021 FRL</a:t>
            </a:r>
            <a:endParaRPr lang="es-CO" sz="3000" i="1" dirty="0">
              <a:solidFill>
                <a:srgbClr val="762344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92" y="1448869"/>
            <a:ext cx="10187189" cy="43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18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5697" y="936213"/>
            <a:ext cx="12139410" cy="569454"/>
          </a:xfrm>
        </p:spPr>
        <p:txBody>
          <a:bodyPr>
            <a:noAutofit/>
          </a:bodyPr>
          <a:lstStyle/>
          <a:p>
            <a:r>
              <a:rPr lang="es-ES_tradnl" altLang="es-ES" sz="2400" i="1" dirty="0">
                <a:solidFill>
                  <a:srgbClr val="762344"/>
                </a:solidFill>
              </a:rPr>
              <a:t>SEGUIMIENTO RENTABILIDAD MINIMA FONDOS DE CESANTIAS PORTAFOLIOS CORTO PLAZO / CIRCULAR 67 DE 2021 – SUPERINTENDENCIA FINANCIERA DE COLOMBIA</a:t>
            </a:r>
            <a:endParaRPr lang="es-CO" sz="2400" i="1" dirty="0">
              <a:solidFill>
                <a:srgbClr val="762344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03639" y="5905766"/>
            <a:ext cx="10795330" cy="48067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el mes de  octubre de 2021 se dio cumplimiento a la Rentabilidad Mínima exigida.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60095" y="5609936"/>
            <a:ext cx="4839980" cy="248657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Rentabilidad Mínima FRL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052" y="1552840"/>
            <a:ext cx="7010890" cy="38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5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7762" y="2767945"/>
            <a:ext cx="9211690" cy="2600889"/>
          </a:xfrm>
        </p:spPr>
        <p:txBody>
          <a:bodyPr>
            <a:normAutofit fontScale="90000"/>
          </a:bodyPr>
          <a:lstStyle/>
          <a:p>
            <a:pPr algn="l"/>
            <a:br>
              <a:rPr lang="es-CO" dirty="0"/>
            </a:br>
            <a:r>
              <a:rPr lang="es-CO" dirty="0"/>
              <a:t>a) Viceministro de Relaciones Laborales e Inspección o su delegado, quién lo presidirá.</a:t>
            </a:r>
            <a:br>
              <a:rPr lang="es-CO" dirty="0"/>
            </a:br>
            <a:r>
              <a:rPr lang="es-CO" dirty="0"/>
              <a:t>b) Secretario General o su Delegado.</a:t>
            </a:r>
            <a:br>
              <a:rPr lang="es-CO" dirty="0"/>
            </a:br>
            <a:r>
              <a:rPr lang="es-CO" dirty="0"/>
              <a:t>c) Jefe de Oficina TIC</a:t>
            </a:r>
            <a:br>
              <a:rPr lang="es-CO" dirty="0"/>
            </a:br>
            <a:r>
              <a:rPr lang="es-CO" dirty="0"/>
              <a:t>d) Dirección de Riesgos Laborales </a:t>
            </a:r>
            <a:br>
              <a:rPr lang="es-CO" dirty="0"/>
            </a:br>
            <a:r>
              <a:rPr lang="es-CO" dirty="0"/>
              <a:t>e) Interventor de cada Consorcio y/o Fiducia </a:t>
            </a:r>
            <a:br>
              <a:rPr lang="es-CO" dirty="0"/>
            </a:br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4089978" y="1121121"/>
            <a:ext cx="5268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rgbClr val="762344"/>
                </a:solidFill>
                <a:ea typeface="+mj-ea"/>
                <a:cs typeface="+mj-cs"/>
              </a:rPr>
              <a:t>Verificación del quórum</a:t>
            </a:r>
            <a:endParaRPr lang="es-CO" sz="4000" b="1" dirty="0">
              <a:solidFill>
                <a:srgbClr val="762344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942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0" y="1766982"/>
            <a:ext cx="12139410" cy="569454"/>
          </a:xfrm>
        </p:spPr>
        <p:txBody>
          <a:bodyPr>
            <a:noAutofit/>
          </a:bodyPr>
          <a:lstStyle/>
          <a:p>
            <a:r>
              <a:rPr lang="es-ES_tradnl" altLang="es-ES" sz="2700" i="1" dirty="0">
                <a:solidFill>
                  <a:srgbClr val="762344"/>
                </a:solidFill>
              </a:rPr>
              <a:t>SEGUIMIENTO RENTABILIDAD MINIMA FONDOS DE CESANTIAS PORTAFOLIOS CORTO PLAZO / CIRCULAR 67 DE 2021 – SUPERINTENDENCIA FINANCIERA DE COLOMBIA</a:t>
            </a:r>
            <a:endParaRPr lang="es-CO" sz="2700" i="1" dirty="0">
              <a:solidFill>
                <a:srgbClr val="762344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07" y="2631190"/>
            <a:ext cx="1019339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48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955754" y="1490829"/>
            <a:ext cx="10223124" cy="852789"/>
          </a:xfrm>
        </p:spPr>
        <p:txBody>
          <a:bodyPr>
            <a:normAutofit fontScale="90000"/>
          </a:bodyPr>
          <a:lstStyle/>
          <a:p>
            <a:r>
              <a:rPr lang="es-ES_tradnl" sz="3300" i="1" dirty="0">
                <a:solidFill>
                  <a:srgbClr val="762344"/>
                </a:solidFill>
                <a:ea typeface="ＭＳ Ｐゴシック" pitchFamily="34" charset="-128"/>
              </a:rPr>
              <a:t>ESTRATEGIA DE INVERSIONES PROPUESTA NOVIEMBRE 2021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551692" y="2479774"/>
            <a:ext cx="11391465" cy="3533099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Continuidad de la estrategia de inversiones: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mantener una estrategia defensiva en el Portafolio ante las altas volatilidades presentadas durante los últimos meses sobretodo para la parte corto y media de la curva, manteniendo una duración inferior a un año de plazo al vencimiento.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Aumentar los niveles de liquidez en el Portafolio, dentro de los cupos permitidos.</a:t>
            </a:r>
            <a:r>
              <a:rPr kumimoji="0" lang="es-CO" sz="16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E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aumentar participación en activos indexados bien sea en IPC , IBR o UVR, invirtiendo parte de liquidez o realizando </a:t>
            </a:r>
            <a:r>
              <a:rPr kumimoji="0" lang="es-CO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rollover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referencias de corto plazo cercanas a cuentas de ahorro, por inversiones a mayores plazos, pero manteniendo DUR cercana a 1 año. Esto si se presentan niveles de entrada adecuados en los activos indexados y en los emisores admisibles. </a:t>
            </a:r>
            <a:endParaRPr kumimoji="0" lang="es-CO" sz="1600" b="0" i="1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5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732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F90AAA0-8B08-4260-B31F-A61951490702}"/>
              </a:ext>
            </a:extLst>
          </p:cNvPr>
          <p:cNvSpPr>
            <a:spLocks noGrp="1"/>
          </p:cNvSpPr>
          <p:nvPr/>
        </p:nvSpPr>
        <p:spPr>
          <a:xfrm>
            <a:off x="2093844" y="2164708"/>
            <a:ext cx="9753600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r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2600" b="1" kern="1200" baseline="0" dirty="0">
                <a:solidFill>
                  <a:schemeClr val="bg1"/>
                </a:solidFill>
                <a:latin typeface="Baskerville Old Face"/>
                <a:ea typeface="+mj-ea"/>
                <a:cs typeface="Baskerville Old Face"/>
              </a:defRPr>
            </a:lvl1pPr>
          </a:lstStyle>
          <a:p>
            <a:pPr marL="0" marR="0" lvl="0" indent="0" algn="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Catalina Guzmán Cruz</a:t>
            </a:r>
          </a:p>
          <a:p>
            <a:pPr marL="0" marR="0" lvl="0" indent="0" algn="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GERENCIA DE PORTAFOLIOS</a:t>
            </a:r>
            <a:b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A248C9-07F2-47F6-83D0-03A1DE55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73" y="5664455"/>
            <a:ext cx="3530164" cy="7521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13394C-066D-4237-9082-EEC822753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7" y="5664455"/>
            <a:ext cx="4041913" cy="7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02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3600" b="1" dirty="0"/>
              <a:t>RIESGO DE MERCADO LIQUIDEZ Y CRÉDITO</a:t>
            </a:r>
            <a:br>
              <a:rPr lang="es-CO" sz="3600" b="1" dirty="0"/>
            </a:br>
            <a:r>
              <a:rPr lang="es-CO" sz="3600" b="1" dirty="0"/>
              <a:t>31 DE OCTUBRE DE 2021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51456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b="1" dirty="0"/>
              <a:t>RIESGO DE MERCADO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92846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FD44-748C-4297-BFCE-C7FF51E0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69" y="365125"/>
            <a:ext cx="5601237" cy="1325563"/>
          </a:xfrm>
        </p:spPr>
        <p:txBody>
          <a:bodyPr/>
          <a:lstStyle/>
          <a:p>
            <a:r>
              <a:rPr lang="es-CO" dirty="0"/>
              <a:t>Composición Factores de Riesgo </a:t>
            </a: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9" y="1690687"/>
            <a:ext cx="5469990" cy="4844583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15" y="2556940"/>
            <a:ext cx="3089426" cy="17281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670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5601237" cy="1325563"/>
          </a:xfrm>
        </p:spPr>
        <p:txBody>
          <a:bodyPr/>
          <a:lstStyle/>
          <a:p>
            <a:r>
              <a:rPr lang="es-CO" dirty="0"/>
              <a:t>Evolución Volatilidades SFC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00" y="1123473"/>
            <a:ext cx="7928001" cy="5190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983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21" y="0"/>
            <a:ext cx="5601237" cy="1325563"/>
          </a:xfrm>
        </p:spPr>
        <p:txBody>
          <a:bodyPr/>
          <a:lstStyle/>
          <a:p>
            <a:r>
              <a:rPr lang="es-CO" dirty="0"/>
              <a:t>Evolución </a:t>
            </a:r>
            <a:r>
              <a:rPr lang="es-CO" dirty="0" err="1"/>
              <a:t>VaR</a:t>
            </a:r>
            <a:r>
              <a:rPr lang="es-CO" dirty="0"/>
              <a:t> Regulatorio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34721" y="6230589"/>
            <a:ext cx="1359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pesos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012" y="1170651"/>
            <a:ext cx="6083977" cy="4859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499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62" y="140582"/>
            <a:ext cx="5601237" cy="1325563"/>
          </a:xfrm>
        </p:spPr>
        <p:txBody>
          <a:bodyPr/>
          <a:lstStyle/>
          <a:p>
            <a:r>
              <a:rPr lang="es-CO" dirty="0"/>
              <a:t>Evolución </a:t>
            </a:r>
            <a:r>
              <a:rPr lang="es-CO" dirty="0" err="1"/>
              <a:t>VaR</a:t>
            </a:r>
            <a:r>
              <a:rPr lang="es-CO" dirty="0"/>
              <a:t> Interno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274033" y="6096000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480" y="1358569"/>
            <a:ext cx="4585041" cy="2723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20" y="4480279"/>
            <a:ext cx="9225560" cy="1141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0195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62" y="140582"/>
            <a:ext cx="5601237" cy="1325563"/>
          </a:xfrm>
        </p:spPr>
        <p:txBody>
          <a:bodyPr/>
          <a:lstStyle/>
          <a:p>
            <a:r>
              <a:rPr lang="es-CO" dirty="0"/>
              <a:t>Evolución </a:t>
            </a:r>
            <a:r>
              <a:rPr lang="es-CO" dirty="0" err="1"/>
              <a:t>VaR</a:t>
            </a:r>
            <a:r>
              <a:rPr lang="es-CO" dirty="0"/>
              <a:t> Interno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19" y="1648009"/>
            <a:ext cx="10068763" cy="382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 idx="4294967295"/>
          </p:nvPr>
        </p:nvSpPr>
        <p:spPr>
          <a:xfrm>
            <a:off x="3383280" y="2123848"/>
            <a:ext cx="7371806" cy="2387600"/>
          </a:xfrm>
        </p:spPr>
        <p:txBody>
          <a:bodyPr>
            <a:normAutofit/>
          </a:bodyPr>
          <a:lstStyle/>
          <a:p>
            <a:r>
              <a:rPr lang="es-CO" sz="5400" b="1" dirty="0"/>
              <a:t>Presentación Económica</a:t>
            </a:r>
            <a:br>
              <a:rPr lang="es-CO" sz="5400" b="1" dirty="0"/>
            </a:br>
            <a:r>
              <a:rPr lang="es-CO" sz="5400" b="1" dirty="0"/>
              <a:t>FRL</a:t>
            </a:r>
            <a:endParaRPr lang="es-CO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2479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b="1" dirty="0"/>
              <a:t>RIESGO DE CRÉDITO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05945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84059" y="101929"/>
            <a:ext cx="7772400" cy="1325563"/>
          </a:xfrm>
        </p:spPr>
        <p:txBody>
          <a:bodyPr>
            <a:normAutofit/>
          </a:bodyPr>
          <a:lstStyle/>
          <a:p>
            <a:r>
              <a:rPr lang="es-CO" dirty="0"/>
              <a:t>Límites de Inversión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84059" y="6060614"/>
            <a:ext cx="4427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Información financiera 31 de octubre 2021.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84059" y="6368391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</a:p>
        </p:txBody>
      </p:sp>
      <p:pic>
        <p:nvPicPr>
          <p:cNvPr id="8" name="Imagen 7"/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A$1:$F$22"/>
              </a:ext>
            </a:extLst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059" y="1181271"/>
            <a:ext cx="10727229" cy="463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4801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583680" y="5355771"/>
            <a:ext cx="5220788" cy="1001894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ES" dirty="0"/>
            </a:br>
            <a:r>
              <a:rPr lang="es-ES" dirty="0"/>
              <a:t>Gerencia de Riesgos</a:t>
            </a:r>
          </a:p>
          <a:p>
            <a:r>
              <a:rPr lang="es-ES"/>
              <a:t>Presidencia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7339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A5D14-58D3-4891-90A3-E7D5922E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531236" cy="871870"/>
          </a:xfrm>
        </p:spPr>
        <p:txBody>
          <a:bodyPr/>
          <a:lstStyle/>
          <a:p>
            <a:r>
              <a:rPr lang="es-CO" dirty="0"/>
              <a:t>Actividad económica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44FBC8C-40B2-4673-9762-C4619B548D64}"/>
              </a:ext>
            </a:extLst>
          </p:cNvPr>
          <p:cNvSpPr txBox="1"/>
          <p:nvPr/>
        </p:nvSpPr>
        <p:spPr>
          <a:xfrm>
            <a:off x="295251" y="1012057"/>
            <a:ext cx="5527331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 de casos confirmados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96F4567-01F8-4EF3-B519-5E3C3C720E5A}"/>
              </a:ext>
            </a:extLst>
          </p:cNvPr>
          <p:cNvSpPr txBox="1"/>
          <p:nvPr/>
        </p:nvSpPr>
        <p:spPr>
          <a:xfrm>
            <a:off x="6230679" y="1012057"/>
            <a:ext cx="5527331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Población vacunada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DE4FF01-0C8B-427C-82FA-736ACEC3D774}"/>
              </a:ext>
            </a:extLst>
          </p:cNvPr>
          <p:cNvSpPr/>
          <p:nvPr/>
        </p:nvSpPr>
        <p:spPr>
          <a:xfrm>
            <a:off x="11015330" y="1924493"/>
            <a:ext cx="1001405" cy="777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1" y="1412167"/>
            <a:ext cx="5527331" cy="46838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79" y="1412167"/>
            <a:ext cx="5527331" cy="468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A5D14-58D3-4891-90A3-E7D5922E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947"/>
            <a:ext cx="11531236" cy="871870"/>
          </a:xfrm>
        </p:spPr>
        <p:txBody>
          <a:bodyPr/>
          <a:lstStyle/>
          <a:p>
            <a:r>
              <a:rPr lang="es-CO" dirty="0"/>
              <a:t>Tapering pero sin pronto aumento de tasas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3E0333-49C7-45DD-8F08-7492606F9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95" y="1198817"/>
            <a:ext cx="6790660" cy="5340528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A191D463-D0FC-46CE-B7C2-E50C8FE82BF1}"/>
              </a:ext>
            </a:extLst>
          </p:cNvPr>
          <p:cNvSpPr txBox="1"/>
          <p:nvPr/>
        </p:nvSpPr>
        <p:spPr>
          <a:xfrm>
            <a:off x="7623542" y="4481659"/>
            <a:ext cx="4252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Mensaje moderado de la FED en torno al aumento de tasas, hasta conseguir niveles de máximo empleo y estabilidad de precios.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Ritmo de disminución de compras podría ajustarse de acuerdo con las necesidades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2A3428A-E964-49B6-8745-62A580424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855" y="1021487"/>
            <a:ext cx="4722497" cy="329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9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31268"/>
            <a:ext cx="10881059" cy="1325563"/>
          </a:xfrm>
        </p:spPr>
        <p:txBody>
          <a:bodyPr/>
          <a:lstStyle/>
          <a:p>
            <a:r>
              <a:rPr lang="es-ES" dirty="0">
                <a:latin typeface="Calibri" panose="020F0502020204030204" pitchFamily="34" charset="0"/>
                <a:ea typeface="MS PGothic" panose="020B0600070205080204" pitchFamily="34" charset="-128"/>
              </a:rPr>
              <a:t>Inflación en Estados Unidos en máximos desde 90’s</a:t>
            </a:r>
            <a:endParaRPr lang="es-CO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4198" y="5049027"/>
            <a:ext cx="155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42.36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031421" y="1778886"/>
            <a:ext cx="633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7%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0EE584-45BA-4AFC-9300-414B1B81E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3" y="1442308"/>
            <a:ext cx="5035427" cy="518709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EE2726D-4209-4988-B7C6-F55C80CF3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768" y="1811640"/>
            <a:ext cx="6247444" cy="434512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93AA193-D1F3-4404-9598-9D77ED6A78D1}"/>
              </a:ext>
            </a:extLst>
          </p:cNvPr>
          <p:cNvSpPr txBox="1"/>
          <p:nvPr/>
        </p:nvSpPr>
        <p:spPr>
          <a:xfrm>
            <a:off x="5706769" y="1442308"/>
            <a:ext cx="6247443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Inflación EEUU</a:t>
            </a:r>
          </a:p>
        </p:txBody>
      </p:sp>
    </p:spTree>
    <p:extLst>
      <p:ext uri="{BB962C8B-B14F-4D97-AF65-F5344CB8AC3E}">
        <p14:creationId xmlns:p14="http://schemas.microsoft.com/office/powerpoint/2010/main" val="278676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A5D14-58D3-4891-90A3-E7D5922E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531236" cy="871870"/>
          </a:xfrm>
        </p:spPr>
        <p:txBody>
          <a:bodyPr/>
          <a:lstStyle/>
          <a:p>
            <a:r>
              <a:rPr lang="es-CO" dirty="0"/>
              <a:t>Mercados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35D8D4-6784-4355-BCD9-E61A70E16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9" y="1382232"/>
            <a:ext cx="7123814" cy="481654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22D279-6484-4DB4-A819-894C38CA8097}"/>
              </a:ext>
            </a:extLst>
          </p:cNvPr>
          <p:cNvSpPr txBox="1"/>
          <p:nvPr/>
        </p:nvSpPr>
        <p:spPr>
          <a:xfrm>
            <a:off x="202019" y="982122"/>
            <a:ext cx="7123814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Tesoros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2E569A-B418-430E-96A9-4E6043039B75}"/>
              </a:ext>
            </a:extLst>
          </p:cNvPr>
          <p:cNvSpPr txBox="1"/>
          <p:nvPr/>
        </p:nvSpPr>
        <p:spPr>
          <a:xfrm>
            <a:off x="202019" y="926996"/>
            <a:ext cx="7123814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Acciones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769" y="3792797"/>
            <a:ext cx="4265094" cy="213944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262529" y="4902244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769" y="982122"/>
            <a:ext cx="4349957" cy="26143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12" y="1382231"/>
            <a:ext cx="7151221" cy="481654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739135" y="1399266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EEUU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549515" y="3592742"/>
            <a:ext cx="922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B74E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556841" y="2588293"/>
            <a:ext cx="925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Emergentes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090348" y="2796659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Japón</a:t>
            </a:r>
          </a:p>
        </p:txBody>
      </p:sp>
    </p:spTree>
    <p:extLst>
      <p:ext uri="{BB962C8B-B14F-4D97-AF65-F5344CB8AC3E}">
        <p14:creationId xmlns:p14="http://schemas.microsoft.com/office/powerpoint/2010/main" val="33224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000" dirty="0"/>
              <a:t>Colombia</a:t>
            </a:r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445503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9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</TotalTime>
  <Words>1285</Words>
  <Application>Microsoft Office PowerPoint</Application>
  <PresentationFormat>Panorámica</PresentationFormat>
  <Paragraphs>137</Paragraphs>
  <Slides>42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22</vt:i4>
      </vt:variant>
      <vt:variant>
        <vt:lpstr>Títulos de diapositiva</vt:lpstr>
      </vt:variant>
      <vt:variant>
        <vt:i4>42</vt:i4>
      </vt:variant>
    </vt:vector>
  </HeadingPairs>
  <TitlesOfParts>
    <vt:vector size="67" baseType="lpstr">
      <vt:lpstr>Arial</vt:lpstr>
      <vt:lpstr>Calibri</vt:lpstr>
      <vt:lpstr>Calibri Light</vt:lpstr>
      <vt:lpstr>Diseño personalizado</vt:lpstr>
      <vt:lpstr>7_Diseño personalizado</vt:lpstr>
      <vt:lpstr>4_Diseño personalizado</vt:lpstr>
      <vt:lpstr>12_Diseño personalizado</vt:lpstr>
      <vt:lpstr>16_Diseño personalizado</vt:lpstr>
      <vt:lpstr>52_Diseño personalizado</vt:lpstr>
      <vt:lpstr>58_Diseño personalizado</vt:lpstr>
      <vt:lpstr>82_Diseño personalizado</vt:lpstr>
      <vt:lpstr>140_Diseño personalizado</vt:lpstr>
      <vt:lpstr>141_Diseño personalizado</vt:lpstr>
      <vt:lpstr>146_Diseño personalizado</vt:lpstr>
      <vt:lpstr>147_Diseño personalizado</vt:lpstr>
      <vt:lpstr>148_Diseño personalizado</vt:lpstr>
      <vt:lpstr>Diseño personalizado</vt:lpstr>
      <vt:lpstr>13_Diseño personalizado</vt:lpstr>
      <vt:lpstr>142_Diseño personalizado</vt:lpstr>
      <vt:lpstr>28_Diseño personalizado</vt:lpstr>
      <vt:lpstr>43_Diseño personalizado</vt:lpstr>
      <vt:lpstr>8_Diseño personalizado</vt:lpstr>
      <vt:lpstr>9_Diseño personalizado</vt:lpstr>
      <vt:lpstr>10_Diseño personalizado</vt:lpstr>
      <vt:lpstr>1_Diseño personalizado</vt:lpstr>
      <vt:lpstr>COMITÉ FINANCIERO FONDO DE RIESGOS LABORALES  INFORMES DE GESTIÓN  SEPTIEMBRE Y OCTUBRE DE 2021 CONTRATO 530 DE 2021 </vt:lpstr>
      <vt:lpstr>AGENDA DEL COMITÉ</vt:lpstr>
      <vt:lpstr> a) Viceministro de Relaciones Laborales e Inspección o su delegado, quién lo presidirá. b) Secretario General o su Delegado. c) Jefe de Oficina TIC d) Dirección de Riesgos Laborales  e) Interventor de cada Consorcio y/o Fiducia  </vt:lpstr>
      <vt:lpstr>Presentación Económica FRL</vt:lpstr>
      <vt:lpstr>Actividad económica</vt:lpstr>
      <vt:lpstr>Tapering pero sin pronto aumento de tasas</vt:lpstr>
      <vt:lpstr>Inflación en Estados Unidos en máximos desde 90’s</vt:lpstr>
      <vt:lpstr>Mercados</vt:lpstr>
      <vt:lpstr>Colombia </vt:lpstr>
      <vt:lpstr>Economía crece 13.2% a/a en 3T</vt:lpstr>
      <vt:lpstr>Local: Inflación - Octubre</vt:lpstr>
      <vt:lpstr>Expectativas de Inflación</vt:lpstr>
      <vt:lpstr>Mercados </vt:lpstr>
      <vt:lpstr>Extranjeros extienden ventas en octubre</vt:lpstr>
      <vt:lpstr>Presentación de PowerPoint</vt:lpstr>
      <vt:lpstr>Presentación de Portafolio  E.F. 2021 FONDO DE RIESGOS LABORALES SEPTIEMBRE Y OCTUBRE 2021 </vt:lpstr>
      <vt:lpstr>EVOLUCIÓN DE RECURSOS ADMINISTRADOS FRL Cifras expresadas en millones de pesos</vt:lpstr>
      <vt:lpstr>COMPOSICIÓN POR SECTOR ECONÓMICO FRL Cifras expresadas en millones de pesos</vt:lpstr>
      <vt:lpstr>Presentación de PowerPoint</vt:lpstr>
      <vt:lpstr>COMPOSICIÓN POR SECTOR EMISOR Vs. LINEAMIENTOS FRL </vt:lpstr>
      <vt:lpstr>COMPOSICIÓN PORTAFOLIO POR TIPO DE CALIFICACIÓN FRL Cifras expresadas en millones de pesos </vt:lpstr>
      <vt:lpstr>COMPOSICIÓN PORTAFOLIO POR TIPO DE INVERSIÓN FRL Cifras expresadas en millones de pesos</vt:lpstr>
      <vt:lpstr>COMPOSICIÓN PORTAFOLIO POR PLAZO AL VENCIMIENTO FRL Cifras expresadas en millones de pesos</vt:lpstr>
      <vt:lpstr>COMPOSICIÓN PORTAFOLIO POR INDICADOR FRL Cifras expresadas en millones de pesos</vt:lpstr>
      <vt:lpstr>EVOLUCIÓN RENTABILIDAD &amp; DURACIÓN FRL</vt:lpstr>
      <vt:lpstr>EVOLUCIÓN RENTABILIDAD &amp; DURACIÓN FRL</vt:lpstr>
      <vt:lpstr>OPERACIONES REALIZADAS EN OCTUBRE 2021 FRL Cifras expresadas en millones de pesos</vt:lpstr>
      <vt:lpstr>OPERACIONES REALIZADAS EN OCTUBRE 2021 FRL</vt:lpstr>
      <vt:lpstr>SEGUIMIENTO RENTABILIDAD MINIMA FONDOS DE CESANTIAS PORTAFOLIOS CORTO PLAZO / CIRCULAR 67 DE 2021 – SUPERINTENDENCIA FINANCIERA DE COLOMBIA</vt:lpstr>
      <vt:lpstr>SEGUIMIENTO RENTABILIDAD MINIMA FONDOS DE CESANTIAS PORTAFOLIOS CORTO PLAZO / CIRCULAR 67 DE 2021 – SUPERINTENDENCIA FINANCIERA DE COLOMBIA</vt:lpstr>
      <vt:lpstr>ESTRATEGIA DE INVERSIONES PROPUESTA NOVIEMBRE 2021</vt:lpstr>
      <vt:lpstr>Presentación de PowerPoint</vt:lpstr>
      <vt:lpstr>RIESGO DE MERCADO LIQUIDEZ Y CRÉDITO 31 DE OCTUBRE DE 2021</vt:lpstr>
      <vt:lpstr>RIESGO DE MERCADO</vt:lpstr>
      <vt:lpstr>Composición Factores de Riesgo </vt:lpstr>
      <vt:lpstr>Evolución Volatilidades SFC</vt:lpstr>
      <vt:lpstr>Evolución VaR Regulatorio</vt:lpstr>
      <vt:lpstr>Evolución VaR Interno</vt:lpstr>
      <vt:lpstr>Evolución VaR Interno</vt:lpstr>
      <vt:lpstr>RIESGO DE CRÉDITO</vt:lpstr>
      <vt:lpstr>Límites de Inversión 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Cantor Pena Mariana</dc:creator>
  <cp:lastModifiedBy>Poveda Sanabria Leonardo</cp:lastModifiedBy>
  <cp:revision>240</cp:revision>
  <cp:lastPrinted>2019-08-26T15:26:40Z</cp:lastPrinted>
  <dcterms:created xsi:type="dcterms:W3CDTF">2019-08-23T19:32:06Z</dcterms:created>
  <dcterms:modified xsi:type="dcterms:W3CDTF">2021-12-07T18:57:59Z</dcterms:modified>
</cp:coreProperties>
</file>