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7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78.xml" ContentType="application/vnd.openxmlformats-officedocument.presentationml.slideLayout+xml"/>
  <Override PartName="/ppt/theme/theme19.xml" ContentType="application/vnd.openxmlformats-officedocument.theme+xml"/>
  <Override PartName="/ppt/slideLayouts/slideLayout79.xml" ContentType="application/vnd.openxmlformats-officedocument.presentationml.slideLayout+xml"/>
  <Override PartName="/ppt/theme/theme20.xml" ContentType="application/vnd.openxmlformats-officedocument.theme+xml"/>
  <Override PartName="/ppt/slideLayouts/slideLayout80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08" r:id="rId3"/>
    <p:sldMasterId id="2147483796" r:id="rId4"/>
    <p:sldMasterId id="2147483804" r:id="rId5"/>
    <p:sldMasterId id="2147483876" r:id="rId6"/>
    <p:sldMasterId id="2147483888" r:id="rId7"/>
    <p:sldMasterId id="2147483941" r:id="rId8"/>
    <p:sldMasterId id="2147484072" r:id="rId9"/>
    <p:sldMasterId id="2147484074" r:id="rId10"/>
    <p:sldMasterId id="2147484116" r:id="rId11"/>
    <p:sldMasterId id="2147484128" r:id="rId12"/>
    <p:sldMasterId id="2147484140" r:id="rId13"/>
    <p:sldMasterId id="2147484152" r:id="rId14"/>
    <p:sldMasterId id="2147484154" r:id="rId15"/>
    <p:sldMasterId id="2147484158" r:id="rId16"/>
    <p:sldMasterId id="2147484161" r:id="rId17"/>
    <p:sldMasterId id="2147484163" r:id="rId18"/>
    <p:sldMasterId id="2147484172" r:id="rId19"/>
    <p:sldMasterId id="2147484174" r:id="rId20"/>
    <p:sldMasterId id="2147484176" r:id="rId21"/>
    <p:sldMasterId id="2147484178" r:id="rId22"/>
  </p:sldMasterIdLst>
  <p:notesMasterIdLst>
    <p:notesMasterId r:id="rId70"/>
  </p:notesMasterIdLst>
  <p:handoutMasterIdLst>
    <p:handoutMasterId r:id="rId71"/>
  </p:handoutMasterIdLst>
  <p:sldIdLst>
    <p:sldId id="258" r:id="rId23"/>
    <p:sldId id="351" r:id="rId24"/>
    <p:sldId id="389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359" r:id="rId35"/>
    <p:sldId id="422" r:id="rId36"/>
    <p:sldId id="791" r:id="rId37"/>
    <p:sldId id="792" r:id="rId38"/>
    <p:sldId id="793" r:id="rId39"/>
    <p:sldId id="794" r:id="rId40"/>
    <p:sldId id="795" r:id="rId41"/>
    <p:sldId id="796" r:id="rId42"/>
    <p:sldId id="797" r:id="rId43"/>
    <p:sldId id="798" r:id="rId44"/>
    <p:sldId id="799" r:id="rId45"/>
    <p:sldId id="800" r:id="rId46"/>
    <p:sldId id="801" r:id="rId47"/>
    <p:sldId id="802" r:id="rId48"/>
    <p:sldId id="803" r:id="rId49"/>
    <p:sldId id="804" r:id="rId50"/>
    <p:sldId id="805" r:id="rId51"/>
    <p:sldId id="806" r:id="rId52"/>
    <p:sldId id="286" r:id="rId53"/>
    <p:sldId id="659" r:id="rId54"/>
    <p:sldId id="660" r:id="rId55"/>
    <p:sldId id="784" r:id="rId56"/>
    <p:sldId id="785" r:id="rId57"/>
    <p:sldId id="786" r:id="rId58"/>
    <p:sldId id="787" r:id="rId59"/>
    <p:sldId id="788" r:id="rId60"/>
    <p:sldId id="789" r:id="rId61"/>
    <p:sldId id="774" r:id="rId62"/>
    <p:sldId id="790" r:id="rId63"/>
    <p:sldId id="669" r:id="rId64"/>
    <p:sldId id="762" r:id="rId65"/>
    <p:sldId id="763" r:id="rId66"/>
    <p:sldId id="767" r:id="rId67"/>
    <p:sldId id="764" r:id="rId68"/>
    <p:sldId id="766" r:id="rId69"/>
  </p:sldIdLst>
  <p:sldSz cx="12192000" cy="6858000"/>
  <p:notesSz cx="9296400" cy="7010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EBCFA1"/>
    <a:srgbClr val="472214"/>
    <a:srgbClr val="7F8BAD"/>
    <a:srgbClr val="0B0B0B"/>
    <a:srgbClr val="643B27"/>
    <a:srgbClr val="4D4D57"/>
    <a:srgbClr val="814417"/>
    <a:srgbClr val="2B282F"/>
    <a:srgbClr val="292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2E4D57-820E-43CF-9EFE-530261CCB843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B80984-96AD-4F27-A3DF-4B06653A84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2226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147FD-64B7-40B0-886F-20B1913F005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CC673-CA94-4D84-A5B1-73EA67972E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745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62C8-249D-41FF-B1D5-FC360F6D1B8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288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57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55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518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946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4913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008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964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628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112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84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94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475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564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6623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7501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0424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164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980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2427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2949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318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782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12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0654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781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360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37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8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1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116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35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11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EED68-C266-4E5A-A5BA-20B78C5C890E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1ED4A-B504-4E0F-A5A3-100CF290DFC7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35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699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14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542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606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25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54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2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59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80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6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877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97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86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8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4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5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5182" y="1825625"/>
            <a:ext cx="658861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03723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56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29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9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5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10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71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649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93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72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49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49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84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00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9669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22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97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674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77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90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35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2404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488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1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9243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42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692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2.pn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79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80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52" cy="691957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79890" y="225849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924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1DD88B-44FD-48D8-986D-30933E62A2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07295" y="2497540"/>
            <a:ext cx="3347434" cy="186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8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5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3/08/2021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07" y="-855210"/>
            <a:ext cx="12298052" cy="8183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" y="6203"/>
            <a:ext cx="12182168" cy="686045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92819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22158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226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7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37BE2-0A7D-4F3E-9F0F-5DE100A50E8E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42E0-7E04-416D-8792-BC180502A68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0101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8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869A-EB95-41FC-9A57-9271AEB58541}" type="datetimeFigureOut">
              <a:rPr lang="es-CO" smtClean="0"/>
              <a:t>3/08/2021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79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8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636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7" cy="685490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80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514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4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8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6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904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8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3/08/2021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6763" y="1213465"/>
            <a:ext cx="6180786" cy="2824145"/>
          </a:xfrm>
        </p:spPr>
        <p:txBody>
          <a:bodyPr>
            <a:normAutofit fontScale="90000"/>
          </a:bodyPr>
          <a:lstStyle/>
          <a:p>
            <a:r>
              <a:rPr lang="es-MX" dirty="0"/>
              <a:t>COMITÉ FINANCIERO</a:t>
            </a:r>
            <a:br>
              <a:rPr lang="es-MX" dirty="0"/>
            </a:br>
            <a:r>
              <a:rPr lang="es-MX" dirty="0"/>
              <a:t>FONDO DE RIESGOS LABORALES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INFORME DE GESTIÓN </a:t>
            </a:r>
            <a:br>
              <a:rPr lang="es-MX" dirty="0"/>
            </a:br>
            <a:r>
              <a:rPr lang="es-MX" dirty="0" smtClean="0"/>
              <a:t>JUNIO </a:t>
            </a:r>
            <a:r>
              <a:rPr lang="es-MX" dirty="0"/>
              <a:t>DE 2021</a:t>
            </a:r>
            <a:br>
              <a:rPr lang="es-MX" dirty="0"/>
            </a:br>
            <a:r>
              <a:rPr lang="es-MX" dirty="0"/>
              <a:t>CONTRATO 375 DE 2019 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64CAAB-D091-4604-AA8E-A803EED4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74" y="109751"/>
            <a:ext cx="3530164" cy="752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ED0D5F-2CC4-4FC6-B648-862F0FFF3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06" y="5719201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FC19A46-1EFB-4D0A-9D57-5D52395DD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0"/>
            <a:ext cx="10677525" cy="1325563"/>
          </a:xfrm>
        </p:spPr>
        <p:txBody>
          <a:bodyPr/>
          <a:lstStyle/>
          <a:p>
            <a:r>
              <a:rPr lang="es-CO" dirty="0"/>
              <a:t>Déficit fiscal y deuda GNC – MFMP2021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9E54386-F209-485A-8A57-813F18D9E806}"/>
              </a:ext>
            </a:extLst>
          </p:cNvPr>
          <p:cNvSpPr txBox="1"/>
          <p:nvPr/>
        </p:nvSpPr>
        <p:spPr>
          <a:xfrm>
            <a:off x="854242" y="5329990"/>
            <a:ext cx="102749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la Ley de inversión social se contemplarán los futuros ajustes y nueva definición de la regla fiscal.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89E7BB1-E32C-45FB-8095-F3468DD71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26" y="1168770"/>
            <a:ext cx="5702900" cy="4161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52E3B6-ABA3-4989-B418-9081100A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08" y="1168770"/>
            <a:ext cx="5513402" cy="42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01" t="1186"/>
          <a:stretch/>
        </p:blipFill>
        <p:spPr>
          <a:xfrm>
            <a:off x="6595110" y="1709897"/>
            <a:ext cx="5337810" cy="424479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3" y="1398325"/>
            <a:ext cx="6150684" cy="4423108"/>
          </a:xfrm>
          <a:prstGeom prst="rect">
            <a:avLst/>
          </a:prstGeom>
        </p:spPr>
      </p:pic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37573" y="184279"/>
            <a:ext cx="7534801" cy="1325563"/>
          </a:xfrm>
        </p:spPr>
        <p:txBody>
          <a:bodyPr/>
          <a:lstStyle/>
          <a:p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Precios empiezan a normalizarse tras el levantamiento de los bloqueos </a:t>
            </a:r>
            <a:endParaRPr lang="es-C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95110" y="1509842"/>
            <a:ext cx="533781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Curva Swap IBR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9672" y="1509842"/>
            <a:ext cx="6086486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Inflación Variación Anual %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1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12" y="1196469"/>
            <a:ext cx="5667375" cy="2888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382" y="154408"/>
            <a:ext cx="5601237" cy="1325563"/>
          </a:xfrm>
        </p:spPr>
        <p:txBody>
          <a:bodyPr/>
          <a:lstStyle/>
          <a:p>
            <a:r>
              <a:rPr lang="es-ES" dirty="0" smtClean="0"/>
              <a:t>Mercados 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272245" y="1149368"/>
            <a:ext cx="41148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FIJA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6"/>
          <p:cNvSpPr txBox="1"/>
          <p:nvPr/>
        </p:nvSpPr>
        <p:spPr>
          <a:xfrm>
            <a:off x="7272245" y="4577448"/>
            <a:ext cx="424482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UVR 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7272245" y="1676523"/>
            <a:ext cx="420686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Evolución de la pandemia, nuevas variantes del COVID-19 amenazan la recuperación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Presiones inflacionarias ceden en junio; no obstante el mercado estará atento durante la segunda parte del año a las conversaciones sobre el tapering en EEUU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Perdida del grado de inversión de Colombia – Curso del proyecto de reforma tributaria en el Congreso.</a:t>
            </a:r>
          </a:p>
        </p:txBody>
      </p:sp>
      <p:sp>
        <p:nvSpPr>
          <p:cNvPr id="15" name="TextBox 16"/>
          <p:cNvSpPr txBox="1"/>
          <p:nvPr/>
        </p:nvSpPr>
        <p:spPr>
          <a:xfrm>
            <a:off x="7272245" y="5008761"/>
            <a:ext cx="4244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Precios de los alimentos se empiezan a normalizar algunas presiones </a:t>
            </a: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podrían 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persistir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A659815-DBE5-4801-B862-6D18FC4ACC10}"/>
              </a:ext>
            </a:extLst>
          </p:cNvPr>
          <p:cNvSpPr txBox="1"/>
          <p:nvPr/>
        </p:nvSpPr>
        <p:spPr>
          <a:xfrm>
            <a:off x="611022" y="1479971"/>
            <a:ext cx="1951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Desv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alorización:4pbs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Larga: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-15</a:t>
            </a:r>
            <a:r>
              <a:rPr kumimoji="0" lang="es-CO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pbs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Media: +28pbs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Corta: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+27 </a:t>
            </a:r>
            <a:r>
              <a:rPr kumimoji="0" lang="es-C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" y="4233039"/>
            <a:ext cx="5431105" cy="25163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95" y="1196469"/>
            <a:ext cx="5540391" cy="2888534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65B8EF3D-CF30-4FF2-9F84-83109E5655DA}"/>
              </a:ext>
            </a:extLst>
          </p:cNvPr>
          <p:cNvSpPr txBox="1"/>
          <p:nvPr/>
        </p:nvSpPr>
        <p:spPr>
          <a:xfrm>
            <a:off x="611021" y="1518700"/>
            <a:ext cx="187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Desvalorización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</a:t>
            </a:r>
            <a:r>
              <a:rPr kumimoji="0" lang="es-C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-1" r="1121"/>
          <a:stretch/>
        </p:blipFill>
        <p:spPr>
          <a:xfrm>
            <a:off x="325457" y="4233038"/>
            <a:ext cx="5420588" cy="25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650182" y="5413960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Oficina de Estudios Económicos</a:t>
            </a:r>
            <a:b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PBX: +57 (1) 594 5111 Ext. 4175-4184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Bogotá </a:t>
            </a:r>
            <a:r>
              <a:rPr kumimoji="0" lang="mr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</a:rPr>
              <a:t>–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Colombia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4737871"/>
            <a:ext cx="5220788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018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3842412" y="1956218"/>
            <a:ext cx="6902003" cy="3120416"/>
          </a:xfrm>
        </p:spPr>
        <p:txBody>
          <a:bodyPr>
            <a:normAutofit/>
          </a:bodyPr>
          <a:lstStyle/>
          <a:p>
            <a:r>
              <a:rPr lang="es-CO" sz="3600" b="1" i="1" dirty="0"/>
              <a:t>Presentación de Portafolio</a:t>
            </a:r>
            <a:br>
              <a:rPr lang="es-CO" sz="3600" b="1" i="1" dirty="0"/>
            </a:br>
            <a:r>
              <a:rPr lang="es-CO" sz="3600" b="1" i="1" dirty="0"/>
              <a:t/>
            </a:r>
            <a:br>
              <a:rPr lang="es-CO" sz="3600" b="1" i="1" dirty="0"/>
            </a:br>
            <a:r>
              <a:rPr lang="es-CO" sz="3300" b="1" i="1" dirty="0"/>
              <a:t>E.F. FONDO DE RIESGOS LABORALES</a:t>
            </a:r>
            <a:r>
              <a:rPr lang="es-CO" sz="3600" b="1" i="1" dirty="0"/>
              <a:t/>
            </a:r>
            <a:br>
              <a:rPr lang="es-CO" sz="3600" b="1" i="1" dirty="0"/>
            </a:br>
            <a:r>
              <a:rPr lang="es-CO" sz="3000" b="1" i="1" dirty="0" smtClean="0"/>
              <a:t>JUNIO </a:t>
            </a:r>
            <a:r>
              <a:rPr lang="es-CO" sz="3000" b="1" i="1" dirty="0"/>
              <a:t>2021</a:t>
            </a:r>
            <a:r>
              <a:rPr lang="es-CO" sz="3600" b="1" dirty="0"/>
              <a:t/>
            </a:r>
            <a:br>
              <a:rPr lang="es-CO" sz="3600" b="1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61920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1996275" y="361238"/>
            <a:ext cx="11186889" cy="1325563"/>
          </a:xfrm>
        </p:spPr>
        <p:txBody>
          <a:bodyPr>
            <a:normAutofit/>
          </a:bodyPr>
          <a:lstStyle/>
          <a:p>
            <a:pPr algn="l"/>
            <a: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DE RECURSOS ADMINISTRADOS FRL</a:t>
            </a:r>
            <a:b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 smtClean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17232" y="5945214"/>
            <a:ext cx="11111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 cierre del mes 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junio de 2.021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 recursos administrados en Portafolio (Títulos valores y liquidez – sin pagarés del FOME) sumaron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</a:t>
            </a:r>
            <a:r>
              <a:rPr kumimoji="0" lang="es-CO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187,149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presentando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 incremento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 valor de </a:t>
            </a:r>
            <a:r>
              <a:rPr kumimoji="0" lang="es-CO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$187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con respecto al cierre del mes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mayo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2021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(Movimiento neto detallado mas adelante en “Información Financiera”).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87" y="5646347"/>
            <a:ext cx="8201025" cy="2762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2" y="1346349"/>
            <a:ext cx="11286929" cy="42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86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2461428" y="917528"/>
            <a:ext cx="7468955" cy="852488"/>
          </a:xfrm>
        </p:spPr>
        <p:txBody>
          <a:bodyPr>
            <a:normAutofit fontScale="90000"/>
          </a:bodyPr>
          <a:lstStyle/>
          <a:p>
            <a:pPr algn="l"/>
            <a:r>
              <a:rPr lang="es-CO" altLang="en-US" sz="3300" i="1" dirty="0">
                <a:solidFill>
                  <a:srgbClr val="762344"/>
                </a:solidFill>
                <a:ea typeface="ＭＳ Ｐゴシック" pitchFamily="34" charset="-128"/>
              </a:rPr>
              <a:t>COMPOSICIÓN POR </a:t>
            </a:r>
            <a: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SECTOR ECONÓMICO FRL</a:t>
            </a:r>
            <a:r>
              <a:rPr lang="es-CO" altLang="en-US" sz="3300" dirty="0">
                <a:solidFill>
                  <a:srgbClr val="762344"/>
                </a:solidFill>
                <a:ea typeface="ＭＳ Ｐゴシック" pitchFamily="34" charset="-128"/>
              </a:rPr>
              <a:t/>
            </a:r>
            <a:br>
              <a:rPr lang="es-CO" altLang="en-US" sz="3300" dirty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100" i="1" dirty="0" smtClean="0">
                <a:solidFill>
                  <a:srgbClr val="762344"/>
                </a:solidFill>
                <a:ea typeface="ＭＳ Ｐゴシック" pitchFamily="34" charset="-128"/>
              </a:rPr>
              <a:t>Cifras </a:t>
            </a: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expresadas en millones de pesos</a:t>
            </a:r>
            <a:endParaRPr lang="es-CO" sz="1100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24" y="2105747"/>
            <a:ext cx="814496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60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158592" y="179078"/>
            <a:ext cx="8680805" cy="85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COMPOSICIÓN POR SECTOR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ECONÓMICO &amp; EMISOR FRL</a:t>
            </a:r>
            <a:r>
              <a:rPr kumimoji="0" lang="es-CO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/>
            </a:r>
            <a:br>
              <a:rPr kumimoji="0" lang="es-CO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</a:br>
            <a:r>
              <a:rPr kumimoji="0" lang="es-CO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Cifras expresadas en millones de pesos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76234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6706" y="5867288"/>
            <a:ext cx="6216338" cy="70083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Diversificar las inversiones del portafolio en diferentes entidades financieras que permitan ser más eficiente el portafolio de inversión en el mercado financiero nacional. OK!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brir llave 7"/>
          <p:cNvSpPr/>
          <p:nvPr/>
        </p:nvSpPr>
        <p:spPr>
          <a:xfrm>
            <a:off x="1212091" y="1306157"/>
            <a:ext cx="45719" cy="375607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angular 8"/>
          <p:cNvCxnSpPr>
            <a:stCxn id="8" idx="1"/>
          </p:cNvCxnSpPr>
          <p:nvPr/>
        </p:nvCxnSpPr>
        <p:spPr>
          <a:xfrm rot="10800000" flipH="1" flipV="1">
            <a:off x="1212091" y="3184193"/>
            <a:ext cx="495886" cy="2683095"/>
          </a:xfrm>
          <a:prstGeom prst="bentConnector4">
            <a:avLst>
              <a:gd name="adj1" fmla="val -46099"/>
              <a:gd name="adj2" fmla="val 84998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262" y="1031566"/>
            <a:ext cx="8680751" cy="47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3489" y="68601"/>
            <a:ext cx="6293407" cy="1056144"/>
          </a:xfrm>
        </p:spPr>
        <p:txBody>
          <a:bodyPr>
            <a:normAutofit/>
          </a:bodyPr>
          <a:lstStyle/>
          <a:p>
            <a:r>
              <a:rPr lang="es-CO" altLang="en-U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 SECTOR </a:t>
            </a:r>
            <a:r>
              <a:rPr lang="es-CO" altLang="en-U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EMISOR Vs. LINEAMIENTOS FRL </a:t>
            </a:r>
            <a:endParaRPr lang="es-CO" sz="3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14068" y="1463092"/>
            <a:ext cx="7742346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respecto Fiduprevisora S.A. informa que no tiene entidades matrices, subsidiarias o subordinadas en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cuales pueda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realizar inversiones a nombre del FRL.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78272" y="1124745"/>
            <a:ext cx="6410484" cy="282710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Abstenerse de realizar inversiones en entidades matrices, filiales…</a:t>
            </a:r>
            <a:r>
              <a:rPr kumimoji="0" lang="es-CO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05" y="1002472"/>
            <a:ext cx="365541" cy="432801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413457" y="2651986"/>
            <a:ext cx="8413002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100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de las inversiones en el Portafolio se han realizado en emisores debidamente vigilados por la Superintendencia Financiera de Colombia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285" y="2180516"/>
            <a:ext cx="365541" cy="432801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5089622" y="2168727"/>
            <a:ext cx="6410484" cy="40225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Garantizar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no se invertirá en títulos emitidos por entidades no vigiladas por la Superintendencia Financiera de Colombia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64758" y="3389101"/>
            <a:ext cx="1141764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7620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de resaltar que en “vista” se mantienen recursos en cuentas bancarias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entidades debidamente vigiladas por la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Superintendencia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Financiera de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Colombia y cuentan con calificaciones AAA (o su equivalente para el C.P),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lo son los Bancos BBVA,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Agrario, </a:t>
            </a:r>
            <a:r>
              <a:rPr kumimoji="0" lang="es-CO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Sudameris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Bogotá.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325979" y="3340602"/>
            <a:ext cx="10789925" cy="71806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3413457" y="4672922"/>
            <a:ext cx="8460165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el corte del mes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2021, por Grupo Económico consolidado el Portafolio cuenta con una participación del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19.38%.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3596228" y="4164427"/>
            <a:ext cx="8093998" cy="45514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 por Grupo Económico un porcentaje superior al 30% del valor del portafolio, o lo que la normatividad vigente permita, previa aprobación del Ministerio del Trabajo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262242" y="5372205"/>
            <a:ext cx="7624754" cy="34591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títulos de renta variable, de participación o BOCEAS.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144650" y="5777544"/>
            <a:ext cx="7890300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Portafolio de inversiones durante el mes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2021, no tuvo posiciones en títulos en renta variable; el 100% de sus inversiones se realizaron en renta fija local.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922" y="5344743"/>
            <a:ext cx="365541" cy="4328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82" y="4133334"/>
            <a:ext cx="365541" cy="4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3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61867" y="846409"/>
            <a:ext cx="9893229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POR TIPO DE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CALIFICACIÓN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r>
              <a:rPr lang="es-CO" sz="3200" dirty="0">
                <a:solidFill>
                  <a:srgbClr val="762344"/>
                </a:solidFill>
              </a:rPr>
              <a:t/>
            </a:r>
            <a:br>
              <a:rPr lang="es-CO" sz="3200" dirty="0">
                <a:solidFill>
                  <a:srgbClr val="762344"/>
                </a:solidFill>
              </a:rPr>
            </a:br>
            <a:endParaRPr lang="es-CO" sz="3000" i="1" dirty="0">
              <a:solidFill>
                <a:srgbClr val="762344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37737" y="6119949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el mes de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jun/21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100% de las inversiones del Portafolio se encontraron registradas con la máxima calificación crediticia en el mercado, tanto para el largo como para el corto plazo, conforme a la escala de calificaciones publicada por la Superintendencia Financiera de Colombia.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94193" y="5824119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Invertir en títulos de emisores calificados AAA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63" y="5685026"/>
            <a:ext cx="365541" cy="4328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808331" y="1442628"/>
            <a:ext cx="524676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93" y="1327941"/>
            <a:ext cx="8291279" cy="39932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838" y="1453372"/>
            <a:ext cx="6140059" cy="18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8005" y="370317"/>
            <a:ext cx="6180786" cy="1042847"/>
          </a:xfrm>
        </p:spPr>
        <p:txBody>
          <a:bodyPr>
            <a:normAutofit/>
          </a:bodyPr>
          <a:lstStyle/>
          <a:p>
            <a:r>
              <a:rPr lang="es-CO" sz="4000" b="1" dirty="0"/>
              <a:t>AGENDA DEL COMITÉ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12656" y="141316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76234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dirty="0"/>
              <a:t>ORDEN DEL DÍA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47999" y="2690336"/>
            <a:ext cx="7212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660033"/>
                </a:solidFill>
              </a:rPr>
              <a:t>Verificación del Quórum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económica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composición del portafolio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Propuestas y varios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interventoría</a:t>
            </a:r>
          </a:p>
        </p:txBody>
      </p:sp>
    </p:spTree>
    <p:extLst>
      <p:ext uri="{BB962C8B-B14F-4D97-AF65-F5344CB8AC3E}">
        <p14:creationId xmlns:p14="http://schemas.microsoft.com/office/powerpoint/2010/main" val="34915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1322076" y="39406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POR </a:t>
            </a:r>
            <a: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  <a:t>TIPO DE </a:t>
            </a:r>
            <a: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INVERSIÓN FRL</a:t>
            </a:r>
            <a:b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47" y="1366279"/>
            <a:ext cx="6808550" cy="29553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31" y="4217609"/>
            <a:ext cx="6140059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7704" y="622094"/>
            <a:ext cx="11894711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POR </a:t>
            </a:r>
            <a:r>
              <a:rPr lang="es-ES" altLang="es-ES" sz="3000" i="1" dirty="0">
                <a:solidFill>
                  <a:srgbClr val="762344"/>
                </a:solidFill>
              </a:rPr>
              <a:t>PLAZO AL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VENCIMIENTO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696" y="1474883"/>
            <a:ext cx="6593983" cy="33718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94" y="4784280"/>
            <a:ext cx="6140059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457816" y="710745"/>
            <a:ext cx="8274703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POR INDICADOR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 smtClean="0">
                <a:solidFill>
                  <a:srgbClr val="762344"/>
                </a:solidFill>
                <a:ea typeface="ＭＳ Ｐゴシック" pitchFamily="34" charset="-128"/>
              </a:rPr>
              <a:t>Cifras </a:t>
            </a: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039" y="1232432"/>
            <a:ext cx="7043630" cy="33499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91" y="4582389"/>
            <a:ext cx="6376540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232935" y="990833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11" y="1843622"/>
            <a:ext cx="10242168" cy="4651651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6899564" y="6226233"/>
            <a:ext cx="1113905" cy="1662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640552" y="736159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640552" y="5681230"/>
            <a:ext cx="9167491" cy="68768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corte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 la duración del portafolio de inversiones se ubicó en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0.93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años, lo cual equivale a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340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días, ubicándonos en un nivel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inferior al año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plazo promedio al vencimiento.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845926" y="5419447"/>
            <a:ext cx="5486402" cy="22803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duración del portafolio no debe ser superior a 2.5 años</a:t>
            </a: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613" y="5214678"/>
            <a:ext cx="365541" cy="4328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10" y="1357225"/>
            <a:ext cx="3128172" cy="3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81054" y="942256"/>
            <a:ext cx="9550757" cy="852789"/>
          </a:xfrm>
        </p:spPr>
        <p:txBody>
          <a:bodyPr>
            <a:normAutofit/>
          </a:bodyPr>
          <a:lstStyle/>
          <a:p>
            <a:pPr algn="l"/>
            <a:r>
              <a:rPr lang="es-ES_tradnl" altLang="es-ES" sz="3000" i="1" dirty="0">
                <a:solidFill>
                  <a:srgbClr val="762344"/>
                </a:solidFill>
              </a:rPr>
              <a:t>OPERACIONES REALIZADAS </a:t>
            </a:r>
            <a:r>
              <a:rPr lang="es-ES_tradnl" altLang="es-ES" sz="3000" i="1" dirty="0" smtClean="0">
                <a:solidFill>
                  <a:srgbClr val="762344"/>
                </a:solidFill>
              </a:rPr>
              <a:t>EN JUNIO 2021 FRL</a:t>
            </a:r>
            <a:br>
              <a:rPr lang="es-ES_tradnl" altLang="es-ES" sz="3000" i="1" dirty="0" smtClean="0">
                <a:solidFill>
                  <a:srgbClr val="762344"/>
                </a:solidFill>
              </a:rPr>
            </a:b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100" i="1" dirty="0">
              <a:solidFill>
                <a:srgbClr val="762344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662929" y="1894335"/>
            <a:ext cx="4404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Durante el mes de junio de 2021, las operaciones realizadas en el portafolio se gestionaron acorde a lo planteado con las estrategias de inversión propuestas para ejecutar durante el mes en análisis y a la evolución del mercado de valores. Básicamente, se continuaron realizando las gestiones correspondientes con el fin de mantener niveles cortos de duración en el portafolio de inversiones, cercanos a un año al vencimiento y mantener adecuados niveles de liquidez en el portafolio. Se incrementó la participación en títulos en Deuda Pública en TES UVR de la referencia mas corta de la curva, y en menor proporción en TES tasa fija local, con vencimientos a menos de un año, con vencimiento en el 2022, ente incrementos presentados en la curva de TES de corto plazo, se aprovecharon niveles para aumentar participaciones en dichos activos.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1" y="1795045"/>
            <a:ext cx="7169538" cy="26915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58" y="4843483"/>
            <a:ext cx="3074253" cy="1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436066" y="596080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000" i="1" dirty="0">
                <a:solidFill>
                  <a:srgbClr val="762344"/>
                </a:solidFill>
              </a:rPr>
              <a:t>OPERACIONES REALIZADAS </a:t>
            </a:r>
            <a:r>
              <a:rPr lang="es-ES_tradnl" altLang="es-ES" sz="3000" i="1" dirty="0" smtClean="0">
                <a:solidFill>
                  <a:srgbClr val="762344"/>
                </a:solidFill>
              </a:rPr>
              <a:t>EN JUNIO 2021 FRL</a:t>
            </a:r>
            <a:endParaRPr lang="es-CO" sz="3000" i="1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09" y="1448869"/>
            <a:ext cx="9622909" cy="49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2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697" y="936213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400" i="1" dirty="0">
                <a:solidFill>
                  <a:srgbClr val="762344"/>
                </a:solidFill>
              </a:rPr>
              <a:t>SEGUIMIENTO RENTABILIDAD MINIMA FONDOS DE CESANTIAS PORTAFOLIOS CORTO PLAZO / CIRCULAR </a:t>
            </a:r>
            <a:r>
              <a:rPr lang="es-ES_tradnl" altLang="es-ES" sz="2400" i="1" dirty="0" smtClean="0">
                <a:solidFill>
                  <a:srgbClr val="762344"/>
                </a:solidFill>
              </a:rPr>
              <a:t>38 </a:t>
            </a:r>
            <a:r>
              <a:rPr lang="es-ES_tradnl" altLang="es-ES" sz="2400" i="1" dirty="0">
                <a:solidFill>
                  <a:srgbClr val="762344"/>
                </a:solidFill>
              </a:rPr>
              <a:t>DE </a:t>
            </a:r>
            <a:r>
              <a:rPr lang="es-ES_tradnl" altLang="es-ES" sz="2400" i="1" dirty="0" smtClean="0">
                <a:solidFill>
                  <a:srgbClr val="762344"/>
                </a:solidFill>
              </a:rPr>
              <a:t>2021 </a:t>
            </a:r>
            <a:r>
              <a:rPr lang="es-ES_tradnl" altLang="es-ES" sz="2400" i="1" dirty="0">
                <a:solidFill>
                  <a:srgbClr val="762344"/>
                </a:solidFill>
              </a:rPr>
              <a:t>– SUPERINTENDENCIA FINANCIERA DE COLOMBIA</a:t>
            </a:r>
            <a:endParaRPr lang="es-CO" sz="2400" i="1" dirty="0">
              <a:solidFill>
                <a:srgbClr val="762344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3639" y="5905766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el mes de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junio de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se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cumplimiento a la Rentabilidad Mínima exigida.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60095" y="5609936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Rentabilidad Mínima FRL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85" y="1718815"/>
            <a:ext cx="6877068" cy="36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0" y="1766982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700" i="1" dirty="0">
                <a:solidFill>
                  <a:srgbClr val="762344"/>
                </a:solidFill>
              </a:rPr>
              <a:t>SEGUIMIENTO RENTABILIDAD MINIMA FONDOS DE CESANTIAS PORTAFOLIOS CORTO PLAZO / CIRCULAR </a:t>
            </a:r>
            <a:r>
              <a:rPr lang="es-ES_tradnl" altLang="es-ES" sz="2700" i="1" dirty="0" smtClean="0">
                <a:solidFill>
                  <a:srgbClr val="762344"/>
                </a:solidFill>
              </a:rPr>
              <a:t>38 </a:t>
            </a:r>
            <a:r>
              <a:rPr lang="es-ES_tradnl" altLang="es-ES" sz="2700" i="1" dirty="0">
                <a:solidFill>
                  <a:srgbClr val="762344"/>
                </a:solidFill>
              </a:rPr>
              <a:t>DE </a:t>
            </a:r>
            <a:r>
              <a:rPr lang="es-ES_tradnl" altLang="es-ES" sz="2700" i="1" dirty="0" smtClean="0">
                <a:solidFill>
                  <a:srgbClr val="762344"/>
                </a:solidFill>
              </a:rPr>
              <a:t>2021 </a:t>
            </a:r>
            <a:r>
              <a:rPr lang="es-ES_tradnl" altLang="es-ES" sz="2700" i="1" dirty="0">
                <a:solidFill>
                  <a:srgbClr val="762344"/>
                </a:solidFill>
              </a:rPr>
              <a:t>– SUPERINTENDENCIA FINANCIERA DE COLOMBIA</a:t>
            </a:r>
            <a:endParaRPr lang="es-CO" sz="2700" i="1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23" y="2830624"/>
            <a:ext cx="10650635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955754" y="1490829"/>
            <a:ext cx="10223124" cy="852789"/>
          </a:xfrm>
        </p:spPr>
        <p:txBody>
          <a:bodyPr>
            <a:normAutofit fontScale="90000"/>
          </a:bodyPr>
          <a:lstStyle/>
          <a:p>
            <a:r>
              <a:rPr lang="es-ES_tradnl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ESTRATEGIA DE INVERSIONES EJECUTADA EN JUNIO DE 2021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11" y="3102492"/>
            <a:ext cx="11460532" cy="219522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706495" y="364334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CUMPLIDO</a:t>
            </a:r>
            <a:endParaRPr kumimoji="0" lang="es-E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888788" y="3951122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CUMPLIDO</a:t>
            </a:r>
            <a:endParaRPr kumimoji="0" lang="es-E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652495" y="4502326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CUMPLIDO</a:t>
            </a:r>
            <a:endParaRPr kumimoji="0" lang="es-E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 idx="4294967295"/>
          </p:nvPr>
        </p:nvSpPr>
        <p:spPr>
          <a:xfrm>
            <a:off x="3383280" y="2123848"/>
            <a:ext cx="7371806" cy="2387600"/>
          </a:xfrm>
        </p:spPr>
        <p:txBody>
          <a:bodyPr>
            <a:normAutofit/>
          </a:bodyPr>
          <a:lstStyle/>
          <a:p>
            <a:r>
              <a:rPr lang="es-CO" sz="5400" b="1" dirty="0"/>
              <a:t>Presentación Económica</a:t>
            </a:r>
            <a:br>
              <a:rPr lang="es-CO" sz="5400" b="1" dirty="0"/>
            </a:br>
            <a:r>
              <a:rPr lang="es-CO" sz="5400" b="1" dirty="0"/>
              <a:t>FRL</a:t>
            </a:r>
            <a:endParaRPr lang="es-CO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2479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955754" y="1490829"/>
            <a:ext cx="10223124" cy="852789"/>
          </a:xfrm>
        </p:spPr>
        <p:txBody>
          <a:bodyPr>
            <a:normAutofit/>
          </a:bodyPr>
          <a:lstStyle/>
          <a:p>
            <a:r>
              <a:rPr lang="es-ES_tradnl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ESTRATEGIA DE INVERSIONES PROPUESTA JULIO 2021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71583" y="2881555"/>
            <a:ext cx="11391465" cy="3054788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mantener una duración cercana o inferior a un año de plazo al vencimiento.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Mantener importantes niveles de liquidez en el Portafolio, dentro de los cupos permitidos.</a:t>
            </a:r>
            <a:r>
              <a:rPr kumimoji="0" lang="es-CO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ES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aumentar participación en activos indexados bien sea en IPC, IBR  o UVR, invirtiendo parte de liquidez o realizando </a:t>
            </a:r>
            <a:r>
              <a:rPr kumimoji="0" lang="es-CO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rollover</a:t>
            </a:r>
            <a:r>
              <a:rPr kumimoji="0" lang="es-CO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referencias de corto plazo cercanas a cuentas de ahorro, por inversiones a mayores plazos, pero manteniendo DUR cercana a 1 año. Esto si se presentan niveles de entrada adecuados en los activos indexados y en los emisores admisibles. </a:t>
            </a:r>
            <a:endParaRPr kumimoji="0" lang="es-CO" b="0" i="1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82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F90AAA0-8B08-4260-B31F-A61951490702}"/>
              </a:ext>
            </a:extLst>
          </p:cNvPr>
          <p:cNvSpPr>
            <a:spLocks noGrp="1"/>
          </p:cNvSpPr>
          <p:nvPr/>
        </p:nvSpPr>
        <p:spPr>
          <a:xfrm>
            <a:off x="2093844" y="2441707"/>
            <a:ext cx="97536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r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2600" b="1" kern="1200" baseline="0" dirty="0">
                <a:solidFill>
                  <a:schemeClr val="bg1"/>
                </a:solidFill>
                <a:latin typeface="Baskerville Old Face"/>
                <a:ea typeface="+mj-ea"/>
                <a:cs typeface="Baskerville Old Face"/>
              </a:defRPr>
            </a:lvl1pPr>
          </a:lstStyle>
          <a:p>
            <a:pPr marL="0" marR="0" lvl="0" indent="0" algn="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GERENCIA DE PORTAFOLIOS</a:t>
            </a: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A248C9-07F2-47F6-83D0-03A1DE55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73" y="5664455"/>
            <a:ext cx="3530164" cy="7521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13394C-066D-4237-9082-EEC822753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7" y="5664455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95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600" b="1" dirty="0"/>
              <a:t>RIESGO DE MERCADO LIQUIDEZ Y CRÉDITO</a:t>
            </a:r>
            <a:br>
              <a:rPr lang="es-CO" sz="3600" b="1" dirty="0"/>
            </a:br>
            <a:r>
              <a:rPr lang="es-CO" sz="3600" b="1" dirty="0" smtClean="0"/>
              <a:t>30 </a:t>
            </a:r>
            <a:r>
              <a:rPr lang="es-CO" sz="3600" b="1" dirty="0"/>
              <a:t>DE </a:t>
            </a:r>
            <a:r>
              <a:rPr lang="es-CO" sz="3600" b="1" dirty="0" smtClean="0"/>
              <a:t>JUNIO </a:t>
            </a:r>
            <a:r>
              <a:rPr lang="es-CO" sz="3600" b="1" dirty="0"/>
              <a:t>DE 2021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51456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MERCADO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92846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FD44-748C-4297-BFCE-C7FF51E0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69" y="365125"/>
            <a:ext cx="5601237" cy="1325563"/>
          </a:xfrm>
        </p:spPr>
        <p:txBody>
          <a:bodyPr/>
          <a:lstStyle/>
          <a:p>
            <a:r>
              <a:rPr lang="es-CO" dirty="0" smtClean="0"/>
              <a:t>Composición Factores de Riesgo 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2" y="1690688"/>
            <a:ext cx="5722523" cy="47729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977" y="2699323"/>
            <a:ext cx="3146748" cy="17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79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5601237" cy="1325563"/>
          </a:xfrm>
        </p:spPr>
        <p:txBody>
          <a:bodyPr/>
          <a:lstStyle/>
          <a:p>
            <a:r>
              <a:rPr lang="es-CO" dirty="0" smtClean="0"/>
              <a:t>Evolución Volatilidades SFC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46" y="1043767"/>
            <a:ext cx="7928002" cy="4965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5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1" y="0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Regulatorio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434721" y="6230589"/>
            <a:ext cx="135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pesos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279" y="1004028"/>
            <a:ext cx="6398770" cy="5110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2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Interno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1274033" y="6096000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522" y="1147143"/>
            <a:ext cx="4525078" cy="2800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991" y="4244124"/>
            <a:ext cx="9860015" cy="1420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9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Interno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13" y="1138228"/>
            <a:ext cx="10481171" cy="499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1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15" y="26080"/>
            <a:ext cx="5601237" cy="1325563"/>
          </a:xfrm>
        </p:spPr>
        <p:txBody>
          <a:bodyPr/>
          <a:lstStyle/>
          <a:p>
            <a:r>
              <a:rPr lang="es-CO" dirty="0" smtClean="0"/>
              <a:t>IRL-EML</a:t>
            </a:r>
            <a:endParaRPr lang="es-CO" dirty="0"/>
          </a:p>
        </p:txBody>
      </p:sp>
      <p:sp>
        <p:nvSpPr>
          <p:cNvPr id="7" name="Flecha derecha 6"/>
          <p:cNvSpPr/>
          <p:nvPr/>
        </p:nvSpPr>
        <p:spPr>
          <a:xfrm rot="10800000">
            <a:off x="5523643" y="2404628"/>
            <a:ext cx="681738" cy="805688"/>
          </a:xfrm>
          <a:prstGeom prst="rightArrow">
            <a:avLst/>
          </a:prstGeom>
          <a:solidFill>
            <a:srgbClr val="002060"/>
          </a:solidFill>
          <a:ln>
            <a:solidFill>
              <a:srgbClr val="762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801437" y="6487074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1" y="1077809"/>
            <a:ext cx="4245339" cy="3586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1" y="4984903"/>
            <a:ext cx="4245339" cy="874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358" y="2570674"/>
            <a:ext cx="5146211" cy="639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95944" y="19508"/>
            <a:ext cx="9486900" cy="1325563"/>
          </a:xfrm>
        </p:spPr>
        <p:txBody>
          <a:bodyPr/>
          <a:lstStyle/>
          <a:p>
            <a:r>
              <a:rPr lang="es-CO" dirty="0">
                <a:latin typeface="Calibri" panose="020F0502020204030204" pitchFamily="34" charset="0"/>
                <a:ea typeface="MS PGothic" panose="020B0600070205080204" pitchFamily="34" charset="-128"/>
              </a:rPr>
              <a:t>Global: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</a:t>
            </a:r>
            <a:r>
              <a:rPr lang="es-E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u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eva variante delta</a:t>
            </a:r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352404" y="1498959"/>
            <a:ext cx="5768176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población vacunada contra el COVID 19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05" y="1899069"/>
            <a:ext cx="5768175" cy="40671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335486" y="1345071"/>
            <a:ext cx="5708468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casos diarios confirmados COVID 19 por millón de personas 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48" y="2000056"/>
            <a:ext cx="5895343" cy="39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1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</a:t>
            </a:r>
            <a:r>
              <a:rPr lang="es-CO" sz="3600" b="1" dirty="0" smtClean="0"/>
              <a:t>CRÉDITO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5945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84059" y="101929"/>
            <a:ext cx="7772400" cy="1325563"/>
          </a:xfrm>
        </p:spPr>
        <p:txBody>
          <a:bodyPr>
            <a:normAutofit/>
          </a:bodyPr>
          <a:lstStyle/>
          <a:p>
            <a:r>
              <a:rPr lang="es-CO" dirty="0" smtClean="0"/>
              <a:t>Límites de Inversión 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784059" y="6060614"/>
            <a:ext cx="4427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Información financiera 30 de junio  2021.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84059" y="6368391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A$1:$F$22"/>
              </a:ext>
            </a:extLst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962" y="1427492"/>
            <a:ext cx="10688545" cy="461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52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5355771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Gerencia de Riesgos</a:t>
            </a:r>
          </a:p>
          <a:p>
            <a:r>
              <a:rPr lang="es-ES" dirty="0"/>
              <a:t>Presidencia</a:t>
            </a:r>
          </a:p>
          <a:p>
            <a:r>
              <a:rPr lang="es-ES" dirty="0"/>
              <a:t>30 de Septiembre de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7339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1520"/>
          </a:xfrm>
        </p:spPr>
        <p:txBody>
          <a:bodyPr>
            <a:normAutofit/>
          </a:bodyPr>
          <a:lstStyle/>
          <a:p>
            <a:r>
              <a:rPr lang="es-CO" dirty="0"/>
              <a:t>ACTIVO FONDO DE RIESGOS LABORALES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32805" y="4516817"/>
            <a:ext cx="119823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deudores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 conformados por: 1) $275.634 millones de pesos correspondiente al préstamo al FOME.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2) La cartera presenta registro contable de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25.657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y un deterioro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4.049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kumimoji="0" lang="es-MX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 seguro inclusivo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Inversiones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valor de mercado de $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162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.172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custodia de DVC y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Deceval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efectivo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saldo en bancos así Cuentas de Ahorro de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$24.977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otros activos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saldo contable del sistema de información del Fondo con valor actual de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505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3559179" y="4239818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82" y="614922"/>
            <a:ext cx="5875526" cy="36248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708" y="598065"/>
            <a:ext cx="6095109" cy="36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7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464"/>
          </a:xfrm>
        </p:spPr>
        <p:txBody>
          <a:bodyPr/>
          <a:lstStyle/>
          <a:p>
            <a:r>
              <a:rPr lang="es-CO" dirty="0"/>
              <a:t>PASIVO FONDO DE RIESGOS LABORALES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3702870" y="4411065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04841" y="4999528"/>
            <a:ext cx="11982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Cuentas por Pagar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 conformados por: 1)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415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de pesos correspondiente a Comisiones Fiduciarias. 2)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$44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en reintegros a terceros, y 3)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milllones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impuestos causados.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Otros Pasivos;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valor de </a:t>
            </a:r>
            <a:r>
              <a:rPr lang="es-MX" sz="1400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464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corresponde a la consignaciones pendientes por identificar al cierre del </a:t>
            </a:r>
            <a:r>
              <a:rPr lang="es-MX" sz="140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kumimoji="0" lang="es-MX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junio</a:t>
            </a:r>
            <a:r>
              <a:rPr kumimoji="0" lang="es-MX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2021.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8" y="953587"/>
            <a:ext cx="5798757" cy="34574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815" y="953586"/>
            <a:ext cx="5786702" cy="345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54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DETALLE REINTEGROS POR PAGAR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05" y="1419781"/>
            <a:ext cx="9282465" cy="30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74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s-CO" dirty="0"/>
              <a:t>CUENTAS DE ORDEN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060757" y="5101759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7641771" y="1943480"/>
            <a:ext cx="43949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Cuentas de orden conforman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$3.990 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Castigos de cartera realizados en el Fondo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162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.172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correspondiente al registro contable de las inversiones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b="1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.722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registrados como presupuesto 2020 y 2021 pendiente por ejecutar.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496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millones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Aprovechamientos de ingresos de vigencias anteriores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7280"/>
            <a:ext cx="6818801" cy="39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9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152606" y="5196747"/>
            <a:ext cx="5651862" cy="670956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ADMINISTRACIÓN FIDUCIARIA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414052" y="4578847"/>
            <a:ext cx="5390416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Mónica Patricia Mateus Malaver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Gerente del Proyecto – Fondo de Riesgos Laborales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A13F7A-3E86-4937-9408-0E7ABFD6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3414"/>
            <a:ext cx="4486953" cy="955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292B68-7B3F-47B6-A437-BCBD769F5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5" y="5913414"/>
            <a:ext cx="5098488" cy="9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1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46" y="1897923"/>
            <a:ext cx="6213231" cy="418800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76980" y="173396"/>
            <a:ext cx="8951288" cy="1325563"/>
          </a:xfrm>
        </p:spPr>
        <p:txBody>
          <a:bodyPr/>
          <a:lstStyle/>
          <a:p>
            <a:r>
              <a:rPr lang="es-CO" dirty="0">
                <a:latin typeface="Calibri" panose="020F0502020204030204" pitchFamily="34" charset="0"/>
                <a:ea typeface="MS PGothic" panose="020B0600070205080204" pitchFamily="34" charset="-128"/>
              </a:rPr>
              <a:t>Global: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Ceden las presiones de la inflación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b="1194"/>
          <a:stretch/>
        </p:blipFill>
        <p:spPr>
          <a:xfrm>
            <a:off x="421921" y="1897924"/>
            <a:ext cx="4886087" cy="418800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72235" y="1497814"/>
            <a:ext cx="4985458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Expectativas de inflación se moderan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646" y="4536830"/>
            <a:ext cx="2602523" cy="120747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814646" y="1497814"/>
            <a:ext cx="6213231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Tesoros 10Y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68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dirty="0"/>
              <a:t>Colombia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5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074" y="300789"/>
            <a:ext cx="11782926" cy="1196224"/>
          </a:xfrm>
        </p:spPr>
        <p:txBody>
          <a:bodyPr/>
          <a:lstStyle/>
          <a:p>
            <a:r>
              <a:rPr lang="es-ES" dirty="0"/>
              <a:t>Economía crece 28.7% a/a en abril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0D7442-99B5-4567-8871-12E360D39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2" y="1417990"/>
            <a:ext cx="5668572" cy="43957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D3CC5E-6D48-4787-AE39-11CBC0623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51" y="1417990"/>
            <a:ext cx="5820754" cy="43957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28" y="1497013"/>
            <a:ext cx="5858764" cy="450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2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" y="0"/>
            <a:ext cx="7770223" cy="1325563"/>
          </a:xfrm>
        </p:spPr>
        <p:txBody>
          <a:bodyPr/>
          <a:lstStyle/>
          <a:p>
            <a:r>
              <a:rPr lang="es-ES" dirty="0" smtClean="0"/>
              <a:t>Paro nacional habría afectado el empleo en mayo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1169106"/>
            <a:ext cx="4984608" cy="298679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41" y="3999441"/>
            <a:ext cx="4699739" cy="26835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r="5063"/>
          <a:stretch/>
        </p:blipFill>
        <p:spPr>
          <a:xfrm>
            <a:off x="5244780" y="2939345"/>
            <a:ext cx="3553817" cy="31432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597" y="2939345"/>
            <a:ext cx="3181350" cy="31432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780" y="898021"/>
            <a:ext cx="3478661" cy="204132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183" y="898021"/>
            <a:ext cx="3230764" cy="19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46" y="3826661"/>
            <a:ext cx="7122899" cy="28405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044" y="162480"/>
            <a:ext cx="7436556" cy="1325563"/>
          </a:xfrm>
        </p:spPr>
        <p:txBody>
          <a:bodyPr/>
          <a:lstStyle/>
          <a:p>
            <a:r>
              <a:rPr lang="es-CO" dirty="0"/>
              <a:t>MFMP 2021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47" y="1645532"/>
            <a:ext cx="4956174" cy="185155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6047" y="1276200"/>
            <a:ext cx="425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Proyecciones Macroeconómicas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75002" y="3497086"/>
            <a:ext cx="425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Fuentes y usos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995586" y="1971144"/>
            <a:ext cx="58434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espera un rebote acelerado del crecimiento </a:t>
            </a:r>
            <a:endParaRPr kumimoji="0" lang="es-MX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MX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presión alcista en la inflación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sería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transitoria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528946" y="4143144"/>
            <a:ext cx="4402667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de necesidades de financiamiento del GNC para 2021 se estima en $134.068 mm (12,1% del PIB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de necesidades de financiamiento del GNC para 2022 serian de $127.757 mm (10,7% del PIB). </a:t>
            </a:r>
          </a:p>
        </p:txBody>
      </p:sp>
    </p:spTree>
    <p:extLst>
      <p:ext uri="{BB962C8B-B14F-4D97-AF65-F5344CB8AC3E}">
        <p14:creationId xmlns:p14="http://schemas.microsoft.com/office/powerpoint/2010/main" val="2863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9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1429</Words>
  <Application>Microsoft Office PowerPoint</Application>
  <PresentationFormat>Panorámica</PresentationFormat>
  <Paragraphs>164</Paragraphs>
  <Slides>47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22</vt:i4>
      </vt:variant>
      <vt:variant>
        <vt:lpstr>Títulos de diapositiva</vt:lpstr>
      </vt:variant>
      <vt:variant>
        <vt:i4>47</vt:i4>
      </vt:variant>
    </vt:vector>
  </HeadingPairs>
  <TitlesOfParts>
    <vt:vector size="78" baseType="lpstr">
      <vt:lpstr>ＭＳ Ｐゴシック</vt:lpstr>
      <vt:lpstr>ＭＳ Ｐゴシック</vt:lpstr>
      <vt:lpstr>Arial</vt:lpstr>
      <vt:lpstr>Baskerville Old Face</vt:lpstr>
      <vt:lpstr>Calibri</vt:lpstr>
      <vt:lpstr>Calibri Light</vt:lpstr>
      <vt:lpstr>Mangal</vt:lpstr>
      <vt:lpstr>Verdana</vt:lpstr>
      <vt:lpstr>Wingdings</vt:lpstr>
      <vt:lpstr>Diseño personalizado</vt:lpstr>
      <vt:lpstr>7_Diseño personalizado</vt:lpstr>
      <vt:lpstr>4_Diseño personalizado</vt:lpstr>
      <vt:lpstr>12_Diseño personalizado</vt:lpstr>
      <vt:lpstr>16_Diseño personalizado</vt:lpstr>
      <vt:lpstr>52_Diseño personalizado</vt:lpstr>
      <vt:lpstr>58_Diseño personalizado</vt:lpstr>
      <vt:lpstr>82_Diseño personalizado</vt:lpstr>
      <vt:lpstr>140_Diseño personalizado</vt:lpstr>
      <vt:lpstr>141_Diseño personalizado</vt:lpstr>
      <vt:lpstr>146_Diseño personalizado</vt:lpstr>
      <vt:lpstr>147_Diseño personalizado</vt:lpstr>
      <vt:lpstr>148_Diseño personalizado</vt:lpstr>
      <vt:lpstr>Diseño personalizado</vt:lpstr>
      <vt:lpstr>13_Diseño personalizado</vt:lpstr>
      <vt:lpstr>142_Diseño personalizado</vt:lpstr>
      <vt:lpstr>28_Diseño personalizado</vt:lpstr>
      <vt:lpstr>43_Diseño personalizado</vt:lpstr>
      <vt:lpstr>8_Diseño personalizado</vt:lpstr>
      <vt:lpstr>9_Diseño personalizado</vt:lpstr>
      <vt:lpstr>10_Diseño personalizado</vt:lpstr>
      <vt:lpstr>1_Diseño personalizado</vt:lpstr>
      <vt:lpstr>COMITÉ FINANCIERO FONDO DE RIESGOS LABORALES  INFORME DE GESTIÓN  JUNIO DE 2021 CONTRATO 375 DE 2019 </vt:lpstr>
      <vt:lpstr>AGENDA DEL COMITÉ</vt:lpstr>
      <vt:lpstr>Presentación Económica FRL</vt:lpstr>
      <vt:lpstr>Global: Nueva variante delta</vt:lpstr>
      <vt:lpstr>Global: Ceden las presiones de la inflación</vt:lpstr>
      <vt:lpstr>Colombia </vt:lpstr>
      <vt:lpstr>Economía crece 28.7% a/a en abril</vt:lpstr>
      <vt:lpstr>Paro nacional habría afectado el empleo en mayo</vt:lpstr>
      <vt:lpstr>MFMP 2021</vt:lpstr>
      <vt:lpstr>Déficit fiscal y deuda GNC – MFMP2021</vt:lpstr>
      <vt:lpstr>Precios empiezan a normalizarse tras el levantamiento de los bloqueos </vt:lpstr>
      <vt:lpstr>Mercados </vt:lpstr>
      <vt:lpstr>Presentación de PowerPoint</vt:lpstr>
      <vt:lpstr>Presentación de Portafolio  E.F. FONDO DE RIESGOS LABORALES JUNIO 2021 </vt:lpstr>
      <vt:lpstr>EVOLUCIÓN DE RECURSOS ADMINISTRADOS FRL Cifras expresadas en millones de pesos</vt:lpstr>
      <vt:lpstr>COMPOSICIÓN POR SECTOR ECONÓMICO FRL Cifras expresadas en millones de pesos</vt:lpstr>
      <vt:lpstr>Presentación de PowerPoint</vt:lpstr>
      <vt:lpstr>COMPOSICIÓN POR SECTOR EMISOR Vs. LINEAMIENTOS FRL </vt:lpstr>
      <vt:lpstr>COMPOSICIÓN PORTAFOLIO POR TIPO DE CALIFICACIÓN FRL Cifras expresadas en millones de pesos </vt:lpstr>
      <vt:lpstr>COMPOSICIÓN PORTAFOLIO POR TIPO DE INVERSIÓN FRL Cifras expresadas en millones de pesos</vt:lpstr>
      <vt:lpstr>COMPOSICIÓN PORTAFOLIO POR PLAZO AL VENCIMIENTO FRL Cifras expresadas en millones de pesos</vt:lpstr>
      <vt:lpstr>COMPOSICIÓN PORTAFOLIO POR INDICADOR FRL Cifras expresadas en millones de pesos</vt:lpstr>
      <vt:lpstr>EVOLUCIÓN RENTABILIDAD &amp; DURACIÓN FRL</vt:lpstr>
      <vt:lpstr>EVOLUCIÓN RENTABILIDAD &amp; DURACIÓN FRL</vt:lpstr>
      <vt:lpstr>OPERACIONES REALIZADAS EN JUNIO 2021 FRL Cifras expresadas en millones de pesos</vt:lpstr>
      <vt:lpstr>OPERACIONES REALIZADAS EN JUNIO 2021 FRL</vt:lpstr>
      <vt:lpstr>SEGUIMIENTO RENTABILIDAD MINIMA FONDOS DE CESANTIAS PORTAFOLIOS CORTO PLAZO / CIRCULAR 38 DE 2021 – SUPERINTENDENCIA FINANCIERA DE COLOMBIA</vt:lpstr>
      <vt:lpstr>SEGUIMIENTO RENTABILIDAD MINIMA FONDOS DE CESANTIAS PORTAFOLIOS CORTO PLAZO / CIRCULAR 38 DE 2021 – SUPERINTENDENCIA FINANCIERA DE COLOMBIA</vt:lpstr>
      <vt:lpstr>ESTRATEGIA DE INVERSIONES EJECUTADA EN JUNIO DE 2021</vt:lpstr>
      <vt:lpstr>ESTRATEGIA DE INVERSIONES PROPUESTA JULIO 2021</vt:lpstr>
      <vt:lpstr>Presentación de PowerPoint</vt:lpstr>
      <vt:lpstr>RIESGO DE MERCADO LIQUIDEZ Y CRÉDITO 30 DE JUNIO DE 2021</vt:lpstr>
      <vt:lpstr>RIESGO DE MERCADO</vt:lpstr>
      <vt:lpstr>Composición Factores de Riesgo </vt:lpstr>
      <vt:lpstr>Evolución Volatilidades SFC</vt:lpstr>
      <vt:lpstr>Evolución VaR Regulatorio</vt:lpstr>
      <vt:lpstr>Evolución VaR Interno</vt:lpstr>
      <vt:lpstr>Evolución VaR Interno</vt:lpstr>
      <vt:lpstr>IRL-EML</vt:lpstr>
      <vt:lpstr>RIESGO DE CRÉDITO</vt:lpstr>
      <vt:lpstr>Límites de Inversión </vt:lpstr>
      <vt:lpstr>Presentación de PowerPoint</vt:lpstr>
      <vt:lpstr>ACTIVO FONDO DE RIESGOS LABORALES</vt:lpstr>
      <vt:lpstr>PASIVO FONDO DE RIESGOS LABORALES</vt:lpstr>
      <vt:lpstr>DETALLE REINTEGROS POR PAGAR</vt:lpstr>
      <vt:lpstr>CUENTAS DE ORDEN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Cantor Pena Mariana</dc:creator>
  <cp:lastModifiedBy>Poveda Sanabria Leonardo</cp:lastModifiedBy>
  <cp:revision>226</cp:revision>
  <cp:lastPrinted>2019-08-26T15:26:40Z</cp:lastPrinted>
  <dcterms:created xsi:type="dcterms:W3CDTF">2019-08-23T19:32:06Z</dcterms:created>
  <dcterms:modified xsi:type="dcterms:W3CDTF">2021-08-03T20:27:11Z</dcterms:modified>
</cp:coreProperties>
</file>