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7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78.xml" ContentType="application/vnd.openxmlformats-officedocument.presentationml.slideLayout+xml"/>
  <Override PartName="/ppt/theme/theme19.xml" ContentType="application/vnd.openxmlformats-officedocument.theme+xml"/>
  <Override PartName="/ppt/slideLayouts/slideLayout79.xml" ContentType="application/vnd.openxmlformats-officedocument.presentationml.slideLayout+xml"/>
  <Override PartName="/ppt/theme/theme20.xml" ContentType="application/vnd.openxmlformats-officedocument.theme+xml"/>
  <Override PartName="/ppt/slideLayouts/slideLayout8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08" r:id="rId3"/>
    <p:sldMasterId id="2147483796" r:id="rId4"/>
    <p:sldMasterId id="2147483804" r:id="rId5"/>
    <p:sldMasterId id="2147483876" r:id="rId6"/>
    <p:sldMasterId id="2147483888" r:id="rId7"/>
    <p:sldMasterId id="2147483941" r:id="rId8"/>
    <p:sldMasterId id="2147484072" r:id="rId9"/>
    <p:sldMasterId id="2147484074" r:id="rId10"/>
    <p:sldMasterId id="2147484116" r:id="rId11"/>
    <p:sldMasterId id="2147484128" r:id="rId12"/>
    <p:sldMasterId id="2147484140" r:id="rId13"/>
    <p:sldMasterId id="2147484152" r:id="rId14"/>
    <p:sldMasterId id="2147484154" r:id="rId15"/>
    <p:sldMasterId id="2147484158" r:id="rId16"/>
    <p:sldMasterId id="2147484161" r:id="rId17"/>
    <p:sldMasterId id="2147484163" r:id="rId18"/>
    <p:sldMasterId id="2147484172" r:id="rId19"/>
    <p:sldMasterId id="2147484174" r:id="rId20"/>
    <p:sldMasterId id="2147484176" r:id="rId21"/>
    <p:sldMasterId id="2147484178" r:id="rId22"/>
  </p:sldMasterIdLst>
  <p:notesMasterIdLst>
    <p:notesMasterId r:id="rId68"/>
  </p:notesMasterIdLst>
  <p:handoutMasterIdLst>
    <p:handoutMasterId r:id="rId69"/>
  </p:handoutMasterIdLst>
  <p:sldIdLst>
    <p:sldId id="258" r:id="rId23"/>
    <p:sldId id="351" r:id="rId24"/>
    <p:sldId id="389" r:id="rId25"/>
    <p:sldId id="837" r:id="rId26"/>
    <p:sldId id="838" r:id="rId27"/>
    <p:sldId id="839" r:id="rId28"/>
    <p:sldId id="840" r:id="rId29"/>
    <p:sldId id="841" r:id="rId30"/>
    <p:sldId id="842" r:id="rId31"/>
    <p:sldId id="843" r:id="rId32"/>
    <p:sldId id="359" r:id="rId33"/>
    <p:sldId id="422" r:id="rId34"/>
    <p:sldId id="821" r:id="rId35"/>
    <p:sldId id="822" r:id="rId36"/>
    <p:sldId id="823" r:id="rId37"/>
    <p:sldId id="824" r:id="rId38"/>
    <p:sldId id="825" r:id="rId39"/>
    <p:sldId id="826" r:id="rId40"/>
    <p:sldId id="827" r:id="rId41"/>
    <p:sldId id="828" r:id="rId42"/>
    <p:sldId id="829" r:id="rId43"/>
    <p:sldId id="830" r:id="rId44"/>
    <p:sldId id="831" r:id="rId45"/>
    <p:sldId id="832" r:id="rId46"/>
    <p:sldId id="833" r:id="rId47"/>
    <p:sldId id="834" r:id="rId48"/>
    <p:sldId id="835" r:id="rId49"/>
    <p:sldId id="836" r:id="rId50"/>
    <p:sldId id="286" r:id="rId51"/>
    <p:sldId id="659" r:id="rId52"/>
    <p:sldId id="660" r:id="rId53"/>
    <p:sldId id="815" r:id="rId54"/>
    <p:sldId id="816" r:id="rId55"/>
    <p:sldId id="817" r:id="rId56"/>
    <p:sldId id="818" r:id="rId57"/>
    <p:sldId id="819" r:id="rId58"/>
    <p:sldId id="820" r:id="rId59"/>
    <p:sldId id="774" r:id="rId60"/>
    <p:sldId id="814" r:id="rId61"/>
    <p:sldId id="669" r:id="rId62"/>
    <p:sldId id="762" r:id="rId63"/>
    <p:sldId id="763" r:id="rId64"/>
    <p:sldId id="767" r:id="rId65"/>
    <p:sldId id="764" r:id="rId66"/>
    <p:sldId id="766" r:id="rId67"/>
  </p:sldIdLst>
  <p:sldSz cx="12192000" cy="6858000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EBCFA1"/>
    <a:srgbClr val="472214"/>
    <a:srgbClr val="7F8BAD"/>
    <a:srgbClr val="0B0B0B"/>
    <a:srgbClr val="643B27"/>
    <a:srgbClr val="4D4D57"/>
    <a:srgbClr val="814417"/>
    <a:srgbClr val="2B282F"/>
    <a:srgbClr val="292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E4D57-820E-43CF-9EFE-530261CCB843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B80984-96AD-4F27-A3DF-4B06653A84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226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147FD-64B7-40B0-886F-20B1913F005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CC673-CA94-4D84-A5B1-73EA67972E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745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62C8-249D-41FF-B1D5-FC360F6D1B8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6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E6A53-259A-4B60-BE73-B27F54EE640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3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57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5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518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46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491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008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964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628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112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84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9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475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564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6623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750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042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164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980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2427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2949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318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78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12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0654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81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360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37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434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346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44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35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11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EED68-C266-4E5A-A5BA-20B78C5C890E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1ED4A-B504-4E0F-A5A3-100CF290DFC7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35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699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14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75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3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25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54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2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59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0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6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877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97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86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8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4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5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5182" y="1825625"/>
            <a:ext cx="658861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03723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56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9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9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5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1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71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64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93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72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49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9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84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00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669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22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97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67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77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0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35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084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88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1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9243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2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692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7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80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52" cy="691957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79890" y="225849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24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1DD88B-44FD-48D8-986D-30933E62A2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07295" y="2497540"/>
            <a:ext cx="3347434" cy="186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8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5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07" y="-855210"/>
            <a:ext cx="12298052" cy="8183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" y="6203"/>
            <a:ext cx="12182168" cy="686045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92819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22158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226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7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37BE2-0A7D-4F3E-9F0F-5DE100A50E8E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42E0-7E04-416D-8792-BC180502A68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0101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8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69A-EB95-41FC-9A57-9271AEB58541}" type="datetimeFigureOut">
              <a:rPr lang="es-CO" smtClean="0"/>
              <a:t>25/06/2021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79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8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636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7" cy="685490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80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514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9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8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904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6763" y="1213465"/>
            <a:ext cx="6180786" cy="2824145"/>
          </a:xfrm>
        </p:spPr>
        <p:txBody>
          <a:bodyPr>
            <a:normAutofit fontScale="90000"/>
          </a:bodyPr>
          <a:lstStyle/>
          <a:p>
            <a:r>
              <a:rPr lang="es-MX" dirty="0"/>
              <a:t>COMITÉ FINANCIERO</a:t>
            </a:r>
            <a:br>
              <a:rPr lang="es-MX" dirty="0"/>
            </a:br>
            <a:r>
              <a:rPr lang="es-MX" dirty="0"/>
              <a:t>FONDO DE RIESGOS LABORALES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INFORME DE GESTIÓN </a:t>
            </a:r>
            <a:br>
              <a:rPr lang="es-MX" dirty="0"/>
            </a:br>
            <a:r>
              <a:rPr lang="es-MX" dirty="0" smtClean="0"/>
              <a:t>MAYO </a:t>
            </a:r>
            <a:r>
              <a:rPr lang="es-MX" dirty="0"/>
              <a:t>DE 2021</a:t>
            </a:r>
            <a:br>
              <a:rPr lang="es-MX" dirty="0"/>
            </a:br>
            <a:r>
              <a:rPr lang="es-MX" dirty="0"/>
              <a:t>CONTRATO 375 DE 2019 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74" y="109751"/>
            <a:ext cx="3530164" cy="75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ED0D5F-2CC4-4FC6-B648-862F0FFF3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06" y="5719201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2" y="1028471"/>
            <a:ext cx="5501904" cy="30634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82" y="154408"/>
            <a:ext cx="5601237" cy="1325563"/>
          </a:xfrm>
        </p:spPr>
        <p:txBody>
          <a:bodyPr/>
          <a:lstStyle/>
          <a:p>
            <a:r>
              <a:rPr lang="es-ES" dirty="0" smtClean="0"/>
              <a:t>Mercados 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272245" y="1149368"/>
            <a:ext cx="41148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FIJA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6"/>
          <p:cNvSpPr txBox="1"/>
          <p:nvPr/>
        </p:nvSpPr>
        <p:spPr>
          <a:xfrm>
            <a:off x="7272245" y="4577448"/>
            <a:ext cx="424482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UVR 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7088112" y="1505642"/>
            <a:ext cx="4298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Evolución de la pandemia de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pandemia y </a:t>
            </a: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proceso de inmunización contra el COVID-19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Recuperación se acelera en las principales economías, lo cual podría tener un impacto en la inflación y a su ves en la política monetaria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reformas  para dar cumplimiento al </a:t>
            </a: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MFMP- Retiro del primer proyecto de Ley de  Reforma Tributaria– Persistencia del paro nacional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7142216" y="5084994"/>
            <a:ext cx="424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Inflación podría verse presionada al alza el bloqueo de las vías.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A659815-DBE5-4801-B862-6D18FC4ACC10}"/>
              </a:ext>
            </a:extLst>
          </p:cNvPr>
          <p:cNvSpPr txBox="1"/>
          <p:nvPr/>
        </p:nvSpPr>
        <p:spPr>
          <a:xfrm>
            <a:off x="633600" y="1350505"/>
            <a:ext cx="195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Desv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alorización:30pbs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Larga: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r>
              <a:rPr kumimoji="0" lang="es-C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Media:23pbs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Corta: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</a:t>
            </a:r>
            <a:r>
              <a:rPr kumimoji="0" lang="es-C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2" y="4091940"/>
            <a:ext cx="5501904" cy="27137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60" y="1083963"/>
            <a:ext cx="5376742" cy="2942572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65B8EF3D-CF30-4FF2-9F84-83109E5655DA}"/>
              </a:ext>
            </a:extLst>
          </p:cNvPr>
          <p:cNvSpPr txBox="1"/>
          <p:nvPr/>
        </p:nvSpPr>
        <p:spPr>
          <a:xfrm>
            <a:off x="633600" y="1608013"/>
            <a:ext cx="187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s-C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alorización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s-C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60" y="4091940"/>
            <a:ext cx="5513605" cy="26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650182" y="5413960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Oficina de Estudios Económicos</a:t>
            </a:r>
            <a:b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PBX: +57 (1) 594 5111 Ext. 4175-4184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Bogotá </a:t>
            </a:r>
            <a:r>
              <a:rPr kumimoji="0" lang="mr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</a:rPr>
              <a:t>–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Colombia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4737871"/>
            <a:ext cx="5220788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018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3842412" y="1956218"/>
            <a:ext cx="6902003" cy="3120416"/>
          </a:xfrm>
        </p:spPr>
        <p:txBody>
          <a:bodyPr>
            <a:normAutofit/>
          </a:bodyPr>
          <a:lstStyle/>
          <a:p>
            <a:r>
              <a:rPr lang="es-CO" sz="3600" b="1" i="1" dirty="0"/>
              <a:t>Presentación de Portafolio</a:t>
            </a:r>
            <a:br>
              <a:rPr lang="es-CO" sz="3600" b="1" i="1" dirty="0"/>
            </a:br>
            <a:r>
              <a:rPr lang="es-CO" sz="3600" b="1" i="1" dirty="0"/>
              <a:t/>
            </a:r>
            <a:br>
              <a:rPr lang="es-CO" sz="3600" b="1" i="1" dirty="0"/>
            </a:br>
            <a:r>
              <a:rPr lang="es-CO" sz="3300" b="1" i="1" dirty="0"/>
              <a:t>E.F. FONDO DE RIESGOS LABORALES</a:t>
            </a:r>
            <a:r>
              <a:rPr lang="es-CO" sz="3600" b="1" i="1" dirty="0"/>
              <a:t/>
            </a:r>
            <a:br>
              <a:rPr lang="es-CO" sz="3600" b="1" i="1" dirty="0"/>
            </a:br>
            <a:r>
              <a:rPr lang="es-CO" sz="3000" b="1" i="1" dirty="0" smtClean="0"/>
              <a:t>MAYO </a:t>
            </a:r>
            <a:r>
              <a:rPr lang="es-CO" sz="3000" b="1" i="1" dirty="0"/>
              <a:t>2021</a:t>
            </a:r>
            <a:r>
              <a:rPr lang="es-CO" sz="3600" b="1" dirty="0"/>
              <a:t/>
            </a:r>
            <a:br>
              <a:rPr lang="es-CO" sz="3600" b="1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61920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1996275" y="361238"/>
            <a:ext cx="11186889" cy="1325563"/>
          </a:xfrm>
        </p:spPr>
        <p:txBody>
          <a:bodyPr>
            <a:normAutofit/>
          </a:bodyPr>
          <a:lstStyle/>
          <a:p>
            <a:pPr algn="l"/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DE RECURSOS ADMINISTRADOS FRL</a:t>
            </a:r>
            <a:b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 smtClean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7232" y="5945214"/>
            <a:ext cx="1111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 cierre del mes 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2.021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 recursos administrados en Portafolio (Títulos valores y liquidez – sin pagarés del FOME) sumaron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</a:t>
            </a:r>
            <a:r>
              <a:rPr kumimoji="0" lang="es-CO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186.962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presentando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 incremento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 valor de </a:t>
            </a:r>
            <a:r>
              <a:rPr kumimoji="0" lang="es-CO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$1.987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 respecto al cierre del mes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abril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2021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(Movimiento neto detallado mas adelante en “Información Financiera”).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2" y="1376977"/>
            <a:ext cx="11931947" cy="45457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153" y="5724805"/>
            <a:ext cx="82010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2461428" y="917528"/>
            <a:ext cx="7468955" cy="852488"/>
          </a:xfrm>
        </p:spPr>
        <p:txBody>
          <a:bodyPr>
            <a:normAutofit fontScale="90000"/>
          </a:bodyPr>
          <a:lstStyle/>
          <a:p>
            <a:pPr algn="l"/>
            <a:r>
              <a:rPr lang="es-CO" altLang="en-US" sz="3300" i="1" dirty="0">
                <a:solidFill>
                  <a:srgbClr val="762344"/>
                </a:solidFill>
                <a:ea typeface="ＭＳ Ｐゴシック" pitchFamily="34" charset="-128"/>
              </a:rPr>
              <a:t>COMPOSICIÓN POR </a:t>
            </a:r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SECTOR ECONÓMICO FRL</a:t>
            </a:r>
            <a: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  <a:t/>
            </a:r>
            <a:b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100" i="1" dirty="0" smtClean="0">
                <a:solidFill>
                  <a:srgbClr val="762344"/>
                </a:solidFill>
                <a:ea typeface="ＭＳ Ｐゴシック" pitchFamily="34" charset="-128"/>
              </a:rPr>
              <a:t>Cifras </a:t>
            </a: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expresadas en millones de pesos</a:t>
            </a:r>
            <a:endParaRPr lang="es-CO" sz="1100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29" y="2067813"/>
            <a:ext cx="8151058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4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158592" y="179078"/>
            <a:ext cx="8680805" cy="85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COMPOSICIÓN POR SECTOR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ECONÓMICO &amp; EMISOR FRL</a:t>
            </a:r>
            <a:r>
              <a:rPr kumimoji="0" lang="es-CO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/>
            </a:r>
            <a:br>
              <a:rPr kumimoji="0" lang="es-CO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</a:br>
            <a:r>
              <a:rPr kumimoji="0" lang="es-CO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Cifras expresadas en millones de pesos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76234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6706" y="5867288"/>
            <a:ext cx="6216338" cy="70083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Diversificar las inversiones del portafolio en diferentes entidades financieras que permitan ser más eficiente el portafolio de inversión en el mercado financiero nacional. OK!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1212091" y="1306157"/>
            <a:ext cx="45719" cy="375607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angular 8"/>
          <p:cNvCxnSpPr>
            <a:stCxn id="8" idx="1"/>
          </p:cNvCxnSpPr>
          <p:nvPr/>
        </p:nvCxnSpPr>
        <p:spPr>
          <a:xfrm rot="10800000" flipH="1" flipV="1">
            <a:off x="1212091" y="3184193"/>
            <a:ext cx="495886" cy="2683095"/>
          </a:xfrm>
          <a:prstGeom prst="bentConnector4">
            <a:avLst>
              <a:gd name="adj1" fmla="val -46099"/>
              <a:gd name="adj2" fmla="val 84998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19" y="1031566"/>
            <a:ext cx="9261946" cy="48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3489" y="68601"/>
            <a:ext cx="6293407" cy="1056144"/>
          </a:xfrm>
        </p:spPr>
        <p:txBody>
          <a:bodyPr>
            <a:normAutofit/>
          </a:bodyPr>
          <a:lstStyle/>
          <a:p>
            <a:r>
              <a:rPr lang="es-CO" altLang="en-U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 SECTOR </a:t>
            </a:r>
            <a:r>
              <a:rPr lang="es-CO" altLang="en-U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EMISOR Vs. LINEAMIENTOS FRL </a:t>
            </a:r>
            <a:endParaRPr lang="es-CO" sz="3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14068" y="1463092"/>
            <a:ext cx="7742346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respecto Fiduprevisora S.A. informa que no tiene entidades matrices, subsidiarias o subordinadas en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cuales pueda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realizar inversiones a nombre del FRL.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78272" y="1124745"/>
            <a:ext cx="6410484" cy="282710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Abstenerse de realizar inversiones en entidades matrices, filiales…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05" y="1002472"/>
            <a:ext cx="365541" cy="432801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413457" y="2651986"/>
            <a:ext cx="8413002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100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de las inversiones en el Portafolio se han realizado en emisores debidamente vigilados por la Superintendencia Financiera de Colombia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285" y="2180516"/>
            <a:ext cx="365541" cy="432801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5089622" y="2168727"/>
            <a:ext cx="6410484" cy="40225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Garantizar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no se invertirá en títulos emitidos por entidades no vigiladas por la Superintendencia Financiera de Colombia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64758" y="3389101"/>
            <a:ext cx="1141764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7620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de resaltar que en “vista” se mantienen recursos en cuentas bancarias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entidades debidamente vigiladas por la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Superintendencia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Financiera de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Colombia y cuentan con calificaciones AAA (o su equivalente para el C.P),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lo son los Bancos BBVA,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Agrario, 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Sudameris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Bogotá.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325979" y="3340602"/>
            <a:ext cx="10789925" cy="71806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3413457" y="4672922"/>
            <a:ext cx="8460165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corte del mes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2021, por Grupo Económico consolidado el Portafolio cuenta con una participación del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20.11%.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3596228" y="4164427"/>
            <a:ext cx="8093998" cy="45514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 por Grupo Económico un porcentaje superior al 30% del valor del portafolio, o lo que la normatividad vigente permita, previa aprobación del Ministerio del Trabajo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262242" y="5372205"/>
            <a:ext cx="7624754" cy="34591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títulos de renta variable, de participación o BOCEAS.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144650" y="5777544"/>
            <a:ext cx="7890300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Portafolio de inversiones durante el mes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2021, no tuvo posiciones en títulos en renta variable; el 100% de sus inversiones se realizaron en renta fija local.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922" y="5344743"/>
            <a:ext cx="365541" cy="4328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82" y="4133334"/>
            <a:ext cx="365541" cy="4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61867" y="846409"/>
            <a:ext cx="9893229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POR TIPO DE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CALIFICACIÓN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r>
              <a:rPr lang="es-CO" sz="3200" dirty="0">
                <a:solidFill>
                  <a:srgbClr val="762344"/>
                </a:solidFill>
              </a:rPr>
              <a:t/>
            </a:r>
            <a:br>
              <a:rPr lang="es-CO" sz="3200" dirty="0">
                <a:solidFill>
                  <a:srgbClr val="762344"/>
                </a:solidFill>
              </a:rPr>
            </a:br>
            <a:endParaRPr lang="es-CO" sz="3000" i="1" dirty="0">
              <a:solidFill>
                <a:srgbClr val="762344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37737" y="6119949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mes de </a:t>
            </a:r>
            <a:r>
              <a:rPr lang="es-CO" sz="1400" i="1" noProof="0" dirty="0" err="1" smtClean="0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may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100% de las inversiones del Portafolio se encontraron registradas con la máxima calificación crediticia en el mercado, tanto para el largo como para el corto plazo, conforme a la escala de calificaciones publicada por la Superintendencia Financiera de Colombia.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94193" y="5824119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Invertir en títulos de emisores calificados AAA </a:t>
            </a: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3" y="5685026"/>
            <a:ext cx="365541" cy="4328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808331" y="1442628"/>
            <a:ext cx="524676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14" y="1340134"/>
            <a:ext cx="8303472" cy="39688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717" y="1490804"/>
            <a:ext cx="6140059" cy="18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1322076" y="39406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POR </a:t>
            </a:r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TIPO DE </a:t>
            </a:r>
            <a: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INVERSIÓN FRL</a:t>
            </a:r>
            <a:b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653" y="1365161"/>
            <a:ext cx="7138582" cy="30796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52" y="4594685"/>
            <a:ext cx="6140059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7704" y="622094"/>
            <a:ext cx="11894711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POR </a:t>
            </a:r>
            <a:r>
              <a:rPr lang="es-ES" altLang="es-ES" sz="3000" i="1" dirty="0">
                <a:solidFill>
                  <a:srgbClr val="762344"/>
                </a:solidFill>
              </a:rPr>
              <a:t>PLAZO AL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VENCIMIENTO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68" y="1474883"/>
            <a:ext cx="7122017" cy="28541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17" y="4462308"/>
            <a:ext cx="6140059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8005" y="370317"/>
            <a:ext cx="6180786" cy="1042847"/>
          </a:xfrm>
        </p:spPr>
        <p:txBody>
          <a:bodyPr>
            <a:normAutofit/>
          </a:bodyPr>
          <a:lstStyle/>
          <a:p>
            <a:r>
              <a:rPr lang="es-CO" sz="4000" b="1" dirty="0"/>
              <a:t>AGENDA DEL COMITÉ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12656" y="141316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76234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dirty="0"/>
              <a:t>ORDEN DEL DÍA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47999" y="2690336"/>
            <a:ext cx="7212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660033"/>
                </a:solidFill>
              </a:rPr>
              <a:t>Verificación del Quórum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económica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composición del portafolio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Propuestas y varios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interventoría</a:t>
            </a:r>
          </a:p>
        </p:txBody>
      </p:sp>
    </p:spTree>
    <p:extLst>
      <p:ext uri="{BB962C8B-B14F-4D97-AF65-F5344CB8AC3E}">
        <p14:creationId xmlns:p14="http://schemas.microsoft.com/office/powerpoint/2010/main" val="34915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457816" y="710745"/>
            <a:ext cx="8274703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POR INDICADOR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 smtClean="0">
                <a:solidFill>
                  <a:srgbClr val="762344"/>
                </a:solidFill>
                <a:ea typeface="ＭＳ Ｐゴシック" pitchFamily="34" charset="-128"/>
              </a:rPr>
              <a:t>Cifras </a:t>
            </a: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319" y="1593799"/>
            <a:ext cx="6573070" cy="30616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14" y="4685756"/>
            <a:ext cx="6376540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32935" y="990833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20" y="1843622"/>
            <a:ext cx="8641309" cy="39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40552" y="736159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640551" y="5449507"/>
            <a:ext cx="9167491" cy="68768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corte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 la duración del portafolio de inversiones se ubicó en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0.95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años, lo cual equivale a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347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días, ubicándonos en un nivel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inferior al año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plazo promedio al vencimiento.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845925" y="5187724"/>
            <a:ext cx="5486402" cy="22803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duración del portafolio no debe ser superior a 2.5 años</a:t>
            </a: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612" y="4982955"/>
            <a:ext cx="365541" cy="4328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074" y="1406092"/>
            <a:ext cx="3136308" cy="37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81054" y="942256"/>
            <a:ext cx="9550757" cy="852789"/>
          </a:xfrm>
        </p:spPr>
        <p:txBody>
          <a:bodyPr>
            <a:normAutofit/>
          </a:bodyPr>
          <a:lstStyle/>
          <a:p>
            <a:pPr algn="l"/>
            <a:r>
              <a:rPr lang="es-ES_tradnl" altLang="es-ES" sz="3000" i="1" dirty="0">
                <a:solidFill>
                  <a:srgbClr val="762344"/>
                </a:solidFill>
              </a:rPr>
              <a:t>OPERACIONES REALIZADAS </a:t>
            </a:r>
            <a:r>
              <a:rPr lang="es-ES_tradnl" altLang="es-ES" sz="3000" i="1" dirty="0" smtClean="0">
                <a:solidFill>
                  <a:srgbClr val="762344"/>
                </a:solidFill>
              </a:rPr>
              <a:t>EN MAYO 2021 FRL</a:t>
            </a:r>
            <a:br>
              <a:rPr lang="es-ES_tradnl" altLang="es-ES" sz="3000" i="1" dirty="0" smtClean="0">
                <a:solidFill>
                  <a:srgbClr val="762344"/>
                </a:solidFill>
              </a:rPr>
            </a:b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100" i="1" dirty="0">
              <a:solidFill>
                <a:srgbClr val="762344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3" y="1993429"/>
            <a:ext cx="6924378" cy="25995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972" y="4972951"/>
            <a:ext cx="3074253" cy="1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436066" y="596080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000" i="1" dirty="0">
                <a:solidFill>
                  <a:srgbClr val="762344"/>
                </a:solidFill>
              </a:rPr>
              <a:t>OPERACIONES REALIZADAS </a:t>
            </a:r>
            <a:r>
              <a:rPr lang="es-ES_tradnl" altLang="es-ES" sz="3000" i="1" dirty="0" smtClean="0">
                <a:solidFill>
                  <a:srgbClr val="762344"/>
                </a:solidFill>
              </a:rPr>
              <a:t>EN MAYO 2021 FRL</a:t>
            </a:r>
            <a:endParaRPr lang="es-CO" sz="30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1191493"/>
            <a:ext cx="11475076" cy="55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8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697" y="936213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400" i="1" dirty="0">
                <a:solidFill>
                  <a:srgbClr val="762344"/>
                </a:solidFill>
              </a:rPr>
              <a:t>SEGUIMIENTO RENTABILIDAD MINIMA FONDOS DE CESANTIAS PORTAFOLIOS CORTO PLAZO / CIRCULAR </a:t>
            </a:r>
            <a:r>
              <a:rPr lang="es-ES_tradnl" altLang="es-ES" sz="2400" i="1" dirty="0" smtClean="0">
                <a:solidFill>
                  <a:srgbClr val="762344"/>
                </a:solidFill>
              </a:rPr>
              <a:t>33 </a:t>
            </a:r>
            <a:r>
              <a:rPr lang="es-ES_tradnl" altLang="es-ES" sz="2400" i="1" dirty="0">
                <a:solidFill>
                  <a:srgbClr val="762344"/>
                </a:solidFill>
              </a:rPr>
              <a:t>DE </a:t>
            </a:r>
            <a:r>
              <a:rPr lang="es-ES_tradnl" altLang="es-ES" sz="2400" i="1" dirty="0" smtClean="0">
                <a:solidFill>
                  <a:srgbClr val="762344"/>
                </a:solidFill>
              </a:rPr>
              <a:t>2021 </a:t>
            </a:r>
            <a:r>
              <a:rPr lang="es-ES_tradnl" altLang="es-ES" sz="2400" i="1" dirty="0">
                <a:solidFill>
                  <a:srgbClr val="762344"/>
                </a:solidFill>
              </a:rPr>
              <a:t>– SUPERINTENDENCIA FINANCIERA DE COLOMBIA</a:t>
            </a:r>
            <a:endParaRPr lang="es-CO" sz="2400" i="1" dirty="0">
              <a:solidFill>
                <a:srgbClr val="762344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3639" y="5905766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mes de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mayo de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se </a:t>
            </a:r>
            <a:r>
              <a:rPr kumimoji="0" lang="es-CO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dió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cumplimiento a la Rentabilidad Mínima exigida.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0095" y="5609936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Rentabilidad Mínima FRL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0" y="1942276"/>
            <a:ext cx="6770516" cy="36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0" y="1766982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700" i="1" dirty="0">
                <a:solidFill>
                  <a:srgbClr val="762344"/>
                </a:solidFill>
              </a:rPr>
              <a:t>SEGUIMIENTO RENTABILIDAD MINIMA FONDOS DE CESANTIAS PORTAFOLIOS CORTO PLAZO / CIRCULAR </a:t>
            </a:r>
            <a:r>
              <a:rPr lang="es-ES_tradnl" altLang="es-ES" sz="2700" i="1" dirty="0" smtClean="0">
                <a:solidFill>
                  <a:srgbClr val="762344"/>
                </a:solidFill>
              </a:rPr>
              <a:t>33 </a:t>
            </a:r>
            <a:r>
              <a:rPr lang="es-ES_tradnl" altLang="es-ES" sz="2700" i="1" dirty="0">
                <a:solidFill>
                  <a:srgbClr val="762344"/>
                </a:solidFill>
              </a:rPr>
              <a:t>DE </a:t>
            </a:r>
            <a:r>
              <a:rPr lang="es-ES_tradnl" altLang="es-ES" sz="2700" i="1" dirty="0" smtClean="0">
                <a:solidFill>
                  <a:srgbClr val="762344"/>
                </a:solidFill>
              </a:rPr>
              <a:t>2021 </a:t>
            </a:r>
            <a:r>
              <a:rPr lang="es-ES_tradnl" altLang="es-ES" sz="2700" i="1" dirty="0">
                <a:solidFill>
                  <a:srgbClr val="762344"/>
                </a:solidFill>
              </a:rPr>
              <a:t>– SUPERINTENDENCIA FINANCIERA DE COLOMBIA</a:t>
            </a:r>
            <a:endParaRPr lang="es-CO" sz="27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57" y="2720200"/>
            <a:ext cx="1092497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4" y="1490829"/>
            <a:ext cx="10223124" cy="852789"/>
          </a:xfrm>
        </p:spPr>
        <p:txBody>
          <a:bodyPr>
            <a:normAutofit fontScale="90000"/>
          </a:bodyPr>
          <a:lstStyle/>
          <a:p>
            <a:r>
              <a:rPr lang="es-ES_tradnl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ESTRATEGIA DE INVERSIONES EJECUTADA EN MAYO DE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71583" y="2881555"/>
            <a:ext cx="11391465" cy="3114296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2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Continuidad de la estrategia de inversiones: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mantener una estrategia defensiva en el Portafolio, manteniendo una duración cercana o inferior a un año de plazo al vencimiento. CUMPLIDO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Altos niveles de liquidez en el Portafolio, dentro de los cupos permitidos.</a:t>
            </a:r>
            <a:r>
              <a:rPr kumimoji="0" lang="es-CO" sz="16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600" b="1" i="1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</a:t>
            </a:r>
            <a:endParaRPr kumimoji="0" lang="es-ES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aumentar participación en activos indexados bien sea en IPC o UVR, invirtiendo parte de liquidez o realizando </a:t>
            </a:r>
            <a:r>
              <a:rPr kumimoji="0" lang="es-CO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rollover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referencias de corto plazo cercanas a cuentas de ahorro, por inversiones a mayores plazos, pero manteniendo DUR cercana a 1 año. Esto si se presentan niveles de entrada adecuados en los activos indexados y en los emisores admisibles. PENDIENTE POR FUERTES VOLATILIDADES HASTA QUE EL MERCADO PRESENTARÁ ALGO DE ESTABILIDAD.</a:t>
            </a:r>
            <a:endParaRPr kumimoji="0" lang="es-CO" sz="1600" b="0" i="1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8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8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4" y="1490829"/>
            <a:ext cx="10223124" cy="852789"/>
          </a:xfrm>
        </p:spPr>
        <p:txBody>
          <a:bodyPr>
            <a:normAutofit/>
          </a:bodyPr>
          <a:lstStyle/>
          <a:p>
            <a:r>
              <a:rPr lang="es-ES_tradnl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ESTRATEGIA DE INVERSIONES PROPUESTA JUNIO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71583" y="2881555"/>
            <a:ext cx="11391465" cy="315348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Continuidad de la estrategia de inversiones: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mantener una estrategia defensiva en el Portafolio, manteniendo una duración cercana o inferior a un año de plazo al vencimiento.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Altos niveles de liquidez en el Portafolio, dentro de los cupos permitidos.</a:t>
            </a:r>
            <a:r>
              <a:rPr kumimoji="0" lang="es-CO" sz="16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ES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aumentar participación en activos indexados bien sea en  IBR, IPC o UVR, invirtiendo parte de liquidez o realizando </a:t>
            </a:r>
            <a:r>
              <a:rPr kumimoji="0" lang="es-CO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rollover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referencias de corto plazo cercanas a cuentas de ahorro, por inversiones a mayores plazos, pero manteniendo DUR cercana a 1 año. Esto si se presentan niveles de entrada adecuados en los activos indexados y en los emisores admisibles. </a:t>
            </a:r>
            <a:endParaRPr kumimoji="0" lang="es-CO" sz="1600" b="0" i="1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8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3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F90AAA0-8B08-4260-B31F-A61951490702}"/>
              </a:ext>
            </a:extLst>
          </p:cNvPr>
          <p:cNvSpPr>
            <a:spLocks noGrp="1"/>
          </p:cNvSpPr>
          <p:nvPr/>
        </p:nvSpPr>
        <p:spPr>
          <a:xfrm>
            <a:off x="2093844" y="2441707"/>
            <a:ext cx="97536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r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2600" b="1" kern="1200" baseline="0" dirty="0">
                <a:solidFill>
                  <a:schemeClr val="bg1"/>
                </a:solidFill>
                <a:latin typeface="Baskerville Old Face"/>
                <a:ea typeface="+mj-ea"/>
                <a:cs typeface="Baskerville Old Face"/>
              </a:defRPr>
            </a:lvl1pPr>
          </a:lstStyle>
          <a:p>
            <a:pPr marL="0" marR="0" lvl="0" indent="0" algn="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GERENCIA DE PORTAFOLIOS</a:t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A248C9-07F2-47F6-83D0-03A1DE55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73" y="5664455"/>
            <a:ext cx="3530164" cy="7521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13394C-066D-4237-9082-EEC822753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7" y="5664455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idx="4294967295"/>
          </p:nvPr>
        </p:nvSpPr>
        <p:spPr>
          <a:xfrm>
            <a:off x="3383280" y="2123848"/>
            <a:ext cx="7371806" cy="2387600"/>
          </a:xfrm>
        </p:spPr>
        <p:txBody>
          <a:bodyPr>
            <a:normAutofit/>
          </a:bodyPr>
          <a:lstStyle/>
          <a:p>
            <a:r>
              <a:rPr lang="es-CO" sz="5400" b="1" dirty="0"/>
              <a:t>Presentación Económica</a:t>
            </a:r>
            <a:br>
              <a:rPr lang="es-CO" sz="5400" b="1" dirty="0"/>
            </a:br>
            <a:r>
              <a:rPr lang="es-CO" sz="5400" b="1" dirty="0"/>
              <a:t>FRL</a:t>
            </a:r>
            <a:endParaRPr lang="es-CO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47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600" b="1" dirty="0"/>
              <a:t>RIESGO DE MERCADO LIQUIDEZ Y CRÉDITO</a:t>
            </a:r>
            <a:br>
              <a:rPr lang="es-CO" sz="3600" b="1" dirty="0"/>
            </a:br>
            <a:r>
              <a:rPr lang="es-CO" sz="3600" b="1" dirty="0" smtClean="0"/>
              <a:t>31 </a:t>
            </a:r>
            <a:r>
              <a:rPr lang="es-CO" sz="3600" b="1" dirty="0"/>
              <a:t>DE </a:t>
            </a:r>
            <a:r>
              <a:rPr lang="es-CO" sz="3600" b="1" dirty="0" smtClean="0"/>
              <a:t>MAYO </a:t>
            </a:r>
            <a:r>
              <a:rPr lang="es-CO" sz="3600" b="1" dirty="0"/>
              <a:t>DE 2021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5145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MERCADO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2846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FD44-748C-4297-BFCE-C7FF51E0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69" y="365125"/>
            <a:ext cx="5601237" cy="1325563"/>
          </a:xfrm>
        </p:spPr>
        <p:txBody>
          <a:bodyPr/>
          <a:lstStyle/>
          <a:p>
            <a:r>
              <a:rPr lang="es-CO" dirty="0" smtClean="0"/>
              <a:t>Composición Factores de Riesgo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39" y="1493740"/>
            <a:ext cx="5965695" cy="49758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725" y="2702320"/>
            <a:ext cx="3424635" cy="18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42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5601237" cy="1325563"/>
          </a:xfrm>
        </p:spPr>
        <p:txBody>
          <a:bodyPr/>
          <a:lstStyle/>
          <a:p>
            <a:r>
              <a:rPr lang="es-CO" dirty="0" smtClean="0"/>
              <a:t>Evolución Volatilidades SFC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398" y="1120406"/>
            <a:ext cx="8089205" cy="5017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9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1" y="0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Regulatorio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434721" y="6230589"/>
            <a:ext cx="135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pesos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596" y="1167910"/>
            <a:ext cx="6338809" cy="506267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82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Interno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1274033" y="6096000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26" y="1289070"/>
            <a:ext cx="4480107" cy="29867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4" y="4447644"/>
            <a:ext cx="10465593" cy="129471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56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Interno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973" y="1141024"/>
            <a:ext cx="7742055" cy="50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15" y="26080"/>
            <a:ext cx="5601237" cy="1325563"/>
          </a:xfrm>
        </p:spPr>
        <p:txBody>
          <a:bodyPr/>
          <a:lstStyle/>
          <a:p>
            <a:r>
              <a:rPr lang="es-CO" dirty="0" smtClean="0"/>
              <a:t>IRL-EML</a:t>
            </a:r>
            <a:endParaRPr lang="es-CO" dirty="0"/>
          </a:p>
        </p:txBody>
      </p:sp>
      <p:sp>
        <p:nvSpPr>
          <p:cNvPr id="7" name="Flecha derecha 6"/>
          <p:cNvSpPr/>
          <p:nvPr/>
        </p:nvSpPr>
        <p:spPr>
          <a:xfrm rot="10800000">
            <a:off x="5523643" y="2404628"/>
            <a:ext cx="681738" cy="805688"/>
          </a:xfrm>
          <a:prstGeom prst="rightArrow">
            <a:avLst/>
          </a:prstGeom>
          <a:solidFill>
            <a:srgbClr val="002060"/>
          </a:solidFill>
          <a:ln>
            <a:solidFill>
              <a:srgbClr val="762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01437" y="6487074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05" y="1060536"/>
            <a:ext cx="4380250" cy="3699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05" y="5121146"/>
            <a:ext cx="4380250" cy="902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269" y="2610739"/>
            <a:ext cx="4823865" cy="599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</a:t>
            </a:r>
            <a:r>
              <a:rPr lang="es-CO" sz="3600" b="1" dirty="0" smtClean="0"/>
              <a:t>CRÉDITO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5945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84059" y="101929"/>
            <a:ext cx="7772400" cy="1325563"/>
          </a:xfrm>
        </p:spPr>
        <p:txBody>
          <a:bodyPr>
            <a:normAutofit/>
          </a:bodyPr>
          <a:lstStyle/>
          <a:p>
            <a:r>
              <a:rPr lang="es-CO" dirty="0" smtClean="0"/>
              <a:t>Límites de Inversión 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784059" y="6060614"/>
            <a:ext cx="4427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Información financiera 31 de mayo 2021.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84059" y="6368391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65" y="908824"/>
            <a:ext cx="10903670" cy="50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1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" y="173396"/>
            <a:ext cx="9486900" cy="1325563"/>
          </a:xfrm>
        </p:spPr>
        <p:txBody>
          <a:bodyPr/>
          <a:lstStyle/>
          <a:p>
            <a:r>
              <a:rPr lang="es-CO" dirty="0">
                <a:latin typeface="Calibri" panose="020F0502020204030204" pitchFamily="34" charset="0"/>
                <a:ea typeface="MS PGothic" panose="020B0600070205080204" pitchFamily="34" charset="-128"/>
              </a:rPr>
              <a:t>Global: </a:t>
            </a:r>
            <a:r>
              <a:rPr lang="es-CO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“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No es una recuperación ordinaria”</a:t>
            </a:r>
            <a:endParaRPr lang="es-CO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17" y="1232088"/>
            <a:ext cx="5407071" cy="26822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703" t="18495" r="3556"/>
          <a:stretch/>
        </p:blipFill>
        <p:spPr>
          <a:xfrm>
            <a:off x="6841069" y="4251154"/>
            <a:ext cx="5120641" cy="24395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6841069" y="3914298"/>
            <a:ext cx="5127309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Tendencias Google- ventas, recreación, movilidad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41069" y="6582962"/>
            <a:ext cx="1511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OCDE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91" y="1582376"/>
            <a:ext cx="6029509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5355771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Gerencia de Riesgos</a:t>
            </a:r>
          </a:p>
          <a:p>
            <a:r>
              <a:rPr lang="es-ES" dirty="0"/>
              <a:t>Presidencia</a:t>
            </a:r>
          </a:p>
          <a:p>
            <a:r>
              <a:rPr lang="es-ES" dirty="0"/>
              <a:t>30 de Septiembre de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7339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1520"/>
          </a:xfrm>
        </p:spPr>
        <p:txBody>
          <a:bodyPr>
            <a:normAutofit/>
          </a:bodyPr>
          <a:lstStyle/>
          <a:p>
            <a:r>
              <a:rPr lang="es-CO" dirty="0"/>
              <a:t>ACTIVO FONDO DE RIESGOS LABORALES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32805" y="4516817"/>
            <a:ext cx="119823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deudores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 conformados por: 1) $275.634 millones de pesos correspondiente al préstamo al FOME.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La cartera presenta registro contable de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26.113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y un deterioro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4.049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kumimoji="0" lang="es-MX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seguro inclusivo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$10 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Inversiones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valor de mercado de 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155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.009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custodia de DVC y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Deceval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efectivo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saldo en bancos así Cuentas de Ahorro de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.953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otros activos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saldo contable del sistema de información del Fondo con valor actual de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510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559179" y="4239818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1" y="614924"/>
            <a:ext cx="5859583" cy="36248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83" y="614923"/>
            <a:ext cx="6050435" cy="36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7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4"/>
          </a:xfrm>
        </p:spPr>
        <p:txBody>
          <a:bodyPr/>
          <a:lstStyle/>
          <a:p>
            <a:r>
              <a:rPr lang="es-CO" dirty="0"/>
              <a:t>PASIVO FONDO DE RIESGOS LABORALES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702870" y="4411065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04841" y="4999528"/>
            <a:ext cx="11982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Cuentas por Pagar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 conformados por: 1)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622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de pesos correspondiente a Comisiones Fiduciarias. 2)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$44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en reintegros a terceros, y 3)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milllones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impuestos causados.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 Pasivos;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valor de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532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corresponde a la consignaciones pendientes por identificar al cierre del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</a:t>
            </a:r>
            <a:r>
              <a:rPr kumimoji="0" lang="es-MX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2021.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84" y="953589"/>
            <a:ext cx="5783021" cy="34574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011" y="953588"/>
            <a:ext cx="5770998" cy="34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54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DETALLE REINTEGROS POR PAGAR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05" y="1419781"/>
            <a:ext cx="9282465" cy="30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74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s-CO" dirty="0"/>
              <a:t>CUENTAS DE ORDEN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060757" y="5101759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7641771" y="1943480"/>
            <a:ext cx="43949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Cuentas de orden conforman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$3.990 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Castigos de cartera realizados en el Fondo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155.009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correspondiente al registro contable de las inversiones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b="1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.252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registrados como presupuesto 2020 y 2021 pendiente por ejecutar.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496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Aprovechamientos de ingresos de vigencias anteriores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63" y="990819"/>
            <a:ext cx="7046942" cy="41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9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152606" y="5196747"/>
            <a:ext cx="5651862" cy="670956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ADMINISTRACIÓN FIDUCIARIA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414052" y="4578847"/>
            <a:ext cx="5390416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Mónica Patricia Mateus Malaver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Gerente del Proyecto – Fondo de Riesgos Laborales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A13F7A-3E86-4937-9408-0E7ABFD6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3414"/>
            <a:ext cx="4486953" cy="955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292B68-7B3F-47B6-A437-BCBD769F5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5" y="5913414"/>
            <a:ext cx="5098488" cy="9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1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76980" y="173396"/>
            <a:ext cx="8951288" cy="1325563"/>
          </a:xfrm>
        </p:spPr>
        <p:txBody>
          <a:bodyPr/>
          <a:lstStyle/>
          <a:p>
            <a:r>
              <a:rPr lang="es-CO" dirty="0">
                <a:latin typeface="Calibri" panose="020F0502020204030204" pitchFamily="34" charset="0"/>
                <a:ea typeface="MS PGothic" panose="020B0600070205080204" pitchFamily="34" charset="-128"/>
              </a:rPr>
              <a:t>Global: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Inflación bajo la lupa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954" y="1417234"/>
            <a:ext cx="5739734" cy="328428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853954" y="1348243"/>
            <a:ext cx="5739735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Expectativas de inflación se moderan 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8859424" y="3800395"/>
            <a:ext cx="3222" cy="15604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1311"/>
          <a:stretch/>
        </p:blipFill>
        <p:spPr>
          <a:xfrm>
            <a:off x="267289" y="1348243"/>
            <a:ext cx="4959464" cy="2452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4795"/>
          <a:stretch/>
        </p:blipFill>
        <p:spPr>
          <a:xfrm>
            <a:off x="5729776" y="4770506"/>
            <a:ext cx="5988090" cy="13447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88" y="3905956"/>
            <a:ext cx="4959465" cy="25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dirty="0"/>
              <a:t>Colombia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4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533" y="101112"/>
            <a:ext cx="12198928" cy="1325563"/>
          </a:xfrm>
        </p:spPr>
        <p:txBody>
          <a:bodyPr>
            <a:normAutofit/>
          </a:bodyPr>
          <a:lstStyle/>
          <a:p>
            <a:r>
              <a:rPr lang="es-CO" sz="3200" dirty="0"/>
              <a:t>Una mirada hacia el crecimiento</a:t>
            </a:r>
          </a:p>
        </p:txBody>
      </p:sp>
      <p:pic>
        <p:nvPicPr>
          <p:cNvPr id="6" name="Imagen 5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964A68A0-B2ED-4271-9600-79D61D74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5" y="1116450"/>
            <a:ext cx="5471483" cy="25305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224E0E-E800-42DF-A5E0-5B7A36CA4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55" y="3839099"/>
            <a:ext cx="5471483" cy="26642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b="8095"/>
          <a:stretch/>
        </p:blipFill>
        <p:spPr>
          <a:xfrm>
            <a:off x="6222445" y="1735015"/>
            <a:ext cx="5618439" cy="410307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58802" y="5838093"/>
            <a:ext cx="53457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 partir de abril 2021 corresponden a las estimaciones de Fiduprevisora </a:t>
            </a:r>
            <a:endParaRPr kumimoji="0" lang="es-CO" sz="9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66154" y="1118898"/>
            <a:ext cx="5471483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Comportamiento mensual demanda de la energía de SIN- 06 de junio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66154" y="3840587"/>
            <a:ext cx="5471483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Movilidad Google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921727" y="2352155"/>
            <a:ext cx="158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2021: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6.3% a/a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37573" y="184279"/>
            <a:ext cx="7534801" cy="1325563"/>
          </a:xfrm>
        </p:spPr>
        <p:txBody>
          <a:bodyPr/>
          <a:lstStyle/>
          <a:p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Bloqueos presionaron los precios de los alimentos al alza 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t="13226"/>
          <a:stretch/>
        </p:blipFill>
        <p:spPr>
          <a:xfrm>
            <a:off x="169672" y="1909952"/>
            <a:ext cx="6104518" cy="39114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268"/>
          <a:stretch/>
        </p:blipFill>
        <p:spPr>
          <a:xfrm>
            <a:off x="6613142" y="1896533"/>
            <a:ext cx="5337810" cy="39114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6595110" y="1509842"/>
            <a:ext cx="533781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 Swap IBR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9672" y="1509842"/>
            <a:ext cx="6086486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Inflación Variación Anual %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113" b="91032"/>
          <a:stretch/>
        </p:blipFill>
        <p:spPr>
          <a:xfrm>
            <a:off x="137573" y="1557867"/>
            <a:ext cx="6114818" cy="3386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01" y="1896533"/>
            <a:ext cx="6070489" cy="39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A5D14-58D3-4891-90A3-E7D5922E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442"/>
            <a:ext cx="11531236" cy="1325563"/>
          </a:xfrm>
        </p:spPr>
        <p:txBody>
          <a:bodyPr>
            <a:normAutofit/>
          </a:bodyPr>
          <a:lstStyle/>
          <a:p>
            <a:r>
              <a:rPr lang="es-CO" sz="3200" dirty="0"/>
              <a:t>Tenedores de 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FC2EB3-5E3C-43CB-B023-089CCBDE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72" y="764223"/>
            <a:ext cx="4836925" cy="31672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811849-3B81-45F6-8A2E-7D1CBE462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56" y="3931461"/>
            <a:ext cx="4899377" cy="28455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7D9374-BCAD-4F60-80BA-FB51CDD22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676"/>
          <a:stretch/>
        </p:blipFill>
        <p:spPr>
          <a:xfrm>
            <a:off x="154762" y="1427005"/>
            <a:ext cx="6539549" cy="429746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2187" y="2873568"/>
            <a:ext cx="6539549" cy="3160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1338</Words>
  <Application>Microsoft Office PowerPoint</Application>
  <PresentationFormat>Panorámica</PresentationFormat>
  <Paragraphs>164</Paragraphs>
  <Slides>45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22</vt:i4>
      </vt:variant>
      <vt:variant>
        <vt:lpstr>Títulos de diapositiva</vt:lpstr>
      </vt:variant>
      <vt:variant>
        <vt:i4>45</vt:i4>
      </vt:variant>
    </vt:vector>
  </HeadingPairs>
  <TitlesOfParts>
    <vt:vector size="75" baseType="lpstr">
      <vt:lpstr>ＭＳ Ｐゴシック</vt:lpstr>
      <vt:lpstr>ＭＳ Ｐゴシック</vt:lpstr>
      <vt:lpstr>Arial</vt:lpstr>
      <vt:lpstr>Baskerville Old Face</vt:lpstr>
      <vt:lpstr>Calibri</vt:lpstr>
      <vt:lpstr>Calibri Light</vt:lpstr>
      <vt:lpstr>Mangal</vt:lpstr>
      <vt:lpstr>Verdana</vt:lpstr>
      <vt:lpstr>Diseño personalizado</vt:lpstr>
      <vt:lpstr>7_Diseño personalizado</vt:lpstr>
      <vt:lpstr>4_Diseño personalizado</vt:lpstr>
      <vt:lpstr>12_Diseño personalizado</vt:lpstr>
      <vt:lpstr>16_Diseño personalizado</vt:lpstr>
      <vt:lpstr>52_Diseño personalizado</vt:lpstr>
      <vt:lpstr>58_Diseño personalizado</vt:lpstr>
      <vt:lpstr>82_Diseño personalizado</vt:lpstr>
      <vt:lpstr>140_Diseño personalizado</vt:lpstr>
      <vt:lpstr>141_Diseño personalizado</vt:lpstr>
      <vt:lpstr>146_Diseño personalizado</vt:lpstr>
      <vt:lpstr>147_Diseño personalizado</vt:lpstr>
      <vt:lpstr>148_Diseño personalizado</vt:lpstr>
      <vt:lpstr>Diseño personalizado</vt:lpstr>
      <vt:lpstr>13_Diseño personalizado</vt:lpstr>
      <vt:lpstr>142_Diseño personalizado</vt:lpstr>
      <vt:lpstr>28_Diseño personalizado</vt:lpstr>
      <vt:lpstr>43_Diseño personalizado</vt:lpstr>
      <vt:lpstr>8_Diseño personalizado</vt:lpstr>
      <vt:lpstr>9_Diseño personalizado</vt:lpstr>
      <vt:lpstr>10_Diseño personalizado</vt:lpstr>
      <vt:lpstr>1_Diseño personalizado</vt:lpstr>
      <vt:lpstr>COMITÉ FINANCIERO FONDO DE RIESGOS LABORALES  INFORME DE GESTIÓN  MAYO DE 2021 CONTRATO 375 DE 2019 </vt:lpstr>
      <vt:lpstr>AGENDA DEL COMITÉ</vt:lpstr>
      <vt:lpstr>Presentación Económica FRL</vt:lpstr>
      <vt:lpstr>Global: “No es una recuperación ordinaria”</vt:lpstr>
      <vt:lpstr>Global: Inflación bajo la lupa</vt:lpstr>
      <vt:lpstr>Colombia </vt:lpstr>
      <vt:lpstr>Una mirada hacia el crecimiento</vt:lpstr>
      <vt:lpstr>Bloqueos presionaron los precios de los alimentos al alza </vt:lpstr>
      <vt:lpstr>Tenedores de TES</vt:lpstr>
      <vt:lpstr>Mercados </vt:lpstr>
      <vt:lpstr>Presentación de PowerPoint</vt:lpstr>
      <vt:lpstr>Presentación de Portafolio  E.F. FONDO DE RIESGOS LABORALES MAYO 2021 </vt:lpstr>
      <vt:lpstr>EVOLUCIÓN DE RECURSOS ADMINISTRADOS FRL Cifras expresadas en millones de pesos</vt:lpstr>
      <vt:lpstr>COMPOSICIÓN POR SECTOR ECONÓMICO FRL Cifras expresadas en millones de pesos</vt:lpstr>
      <vt:lpstr>Presentación de PowerPoint</vt:lpstr>
      <vt:lpstr>COMPOSICIÓN POR SECTOR EMISOR Vs. LINEAMIENTOS FRL </vt:lpstr>
      <vt:lpstr>COMPOSICIÓN PORTAFOLIO POR TIPO DE CALIFICACIÓN FRL Cifras expresadas en millones de pesos </vt:lpstr>
      <vt:lpstr>COMPOSICIÓN PORTAFOLIO POR TIPO DE INVERSIÓN FRL Cifras expresadas en millones de pesos</vt:lpstr>
      <vt:lpstr>COMPOSICIÓN PORTAFOLIO POR PLAZO AL VENCIMIENTO FRL Cifras expresadas en millones de pesos</vt:lpstr>
      <vt:lpstr>COMPOSICIÓN PORTAFOLIO POR INDICADOR FRL Cifras expresadas en millones de pesos</vt:lpstr>
      <vt:lpstr>EVOLUCIÓN RENTABILIDAD &amp; DURACIÓN FRL</vt:lpstr>
      <vt:lpstr>EVOLUCIÓN RENTABILIDAD &amp; DURACIÓN FRL</vt:lpstr>
      <vt:lpstr>OPERACIONES REALIZADAS EN MAYO 2021 FRL Cifras expresadas en millones de pesos</vt:lpstr>
      <vt:lpstr>OPERACIONES REALIZADAS EN MAYO 2021 FRL</vt:lpstr>
      <vt:lpstr>SEGUIMIENTO RENTABILIDAD MINIMA FONDOS DE CESANTIAS PORTAFOLIOS CORTO PLAZO / CIRCULAR 33 DE 2021 – SUPERINTENDENCIA FINANCIERA DE COLOMBIA</vt:lpstr>
      <vt:lpstr>SEGUIMIENTO RENTABILIDAD MINIMA FONDOS DE CESANTIAS PORTAFOLIOS CORTO PLAZO / CIRCULAR 33 DE 2021 – SUPERINTENDENCIA FINANCIERA DE COLOMBIA</vt:lpstr>
      <vt:lpstr>ESTRATEGIA DE INVERSIONES EJECUTADA EN MAYO DE 2021</vt:lpstr>
      <vt:lpstr>ESTRATEGIA DE INVERSIONES PROPUESTA JUNIO 2021</vt:lpstr>
      <vt:lpstr>Presentación de PowerPoint</vt:lpstr>
      <vt:lpstr>RIESGO DE MERCADO LIQUIDEZ Y CRÉDITO 31 DE MAYO DE 2021</vt:lpstr>
      <vt:lpstr>RIESGO DE MERCADO</vt:lpstr>
      <vt:lpstr>Composición Factores de Riesgo </vt:lpstr>
      <vt:lpstr>Evolución Volatilidades SFC</vt:lpstr>
      <vt:lpstr>Evolución VaR Regulatorio</vt:lpstr>
      <vt:lpstr>Evolución VaR Interno</vt:lpstr>
      <vt:lpstr>Evolución VaR Interno</vt:lpstr>
      <vt:lpstr>IRL-EML</vt:lpstr>
      <vt:lpstr>RIESGO DE CRÉDITO</vt:lpstr>
      <vt:lpstr>Límites de Inversión </vt:lpstr>
      <vt:lpstr>Presentación de PowerPoint</vt:lpstr>
      <vt:lpstr>ACTIVO FONDO DE RIESGOS LABORALES</vt:lpstr>
      <vt:lpstr>PASIVO FONDO DE RIESGOS LABORALES</vt:lpstr>
      <vt:lpstr>DETALLE REINTEGROS POR PAGAR</vt:lpstr>
      <vt:lpstr>CUENTAS DE ORDEN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Cantor Pena Mariana</dc:creator>
  <cp:lastModifiedBy>Lopez Poveda Viviana</cp:lastModifiedBy>
  <cp:revision>217</cp:revision>
  <cp:lastPrinted>2019-08-26T15:26:40Z</cp:lastPrinted>
  <dcterms:created xsi:type="dcterms:W3CDTF">2019-08-23T19:32:06Z</dcterms:created>
  <dcterms:modified xsi:type="dcterms:W3CDTF">2021-06-25T13:38:07Z</dcterms:modified>
</cp:coreProperties>
</file>