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1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3.xml" ContentType="application/vnd.openxmlformats-officedocument.theme+xml"/>
  <Override PartName="/ppt/slideLayouts/slideLayout7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slideLayouts/slideLayout7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slideLayouts/slideLayout78.xml" ContentType="application/vnd.openxmlformats-officedocument.presentationml.slideLayout+xml"/>
  <Override PartName="/ppt/theme/theme19.xml" ContentType="application/vnd.openxmlformats-officedocument.theme+xml"/>
  <Override PartName="/ppt/slideLayouts/slideLayout79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4" r:id="rId2"/>
    <p:sldMasterId id="2147483708" r:id="rId3"/>
    <p:sldMasterId id="2147483796" r:id="rId4"/>
    <p:sldMasterId id="2147483804" r:id="rId5"/>
    <p:sldMasterId id="2147483876" r:id="rId6"/>
    <p:sldMasterId id="2147483888" r:id="rId7"/>
    <p:sldMasterId id="2147483941" r:id="rId8"/>
    <p:sldMasterId id="2147484072" r:id="rId9"/>
    <p:sldMasterId id="2147484074" r:id="rId10"/>
    <p:sldMasterId id="2147484116" r:id="rId11"/>
    <p:sldMasterId id="2147484128" r:id="rId12"/>
    <p:sldMasterId id="2147484140" r:id="rId13"/>
    <p:sldMasterId id="2147484152" r:id="rId14"/>
    <p:sldMasterId id="2147484154" r:id="rId15"/>
    <p:sldMasterId id="2147484158" r:id="rId16"/>
    <p:sldMasterId id="2147484161" r:id="rId17"/>
    <p:sldMasterId id="2147484163" r:id="rId18"/>
    <p:sldMasterId id="2147484172" r:id="rId19"/>
    <p:sldMasterId id="2147484174" r:id="rId20"/>
    <p:sldMasterId id="2147484176" r:id="rId21"/>
    <p:sldMasterId id="2147484178" r:id="rId22"/>
  </p:sldMasterIdLst>
  <p:notesMasterIdLst>
    <p:notesMasterId r:id="rId71"/>
  </p:notesMasterIdLst>
  <p:handoutMasterIdLst>
    <p:handoutMasterId r:id="rId72"/>
  </p:handoutMasterIdLst>
  <p:sldIdLst>
    <p:sldId id="258" r:id="rId23"/>
    <p:sldId id="351" r:id="rId24"/>
    <p:sldId id="389" r:id="rId25"/>
    <p:sldId id="775" r:id="rId26"/>
    <p:sldId id="776" r:id="rId27"/>
    <p:sldId id="777" r:id="rId28"/>
    <p:sldId id="778" r:id="rId29"/>
    <p:sldId id="779" r:id="rId30"/>
    <p:sldId id="780" r:id="rId31"/>
    <p:sldId id="781" r:id="rId32"/>
    <p:sldId id="782" r:id="rId33"/>
    <p:sldId id="783" r:id="rId34"/>
    <p:sldId id="784" r:id="rId35"/>
    <p:sldId id="359" r:id="rId36"/>
    <p:sldId id="422" r:id="rId37"/>
    <p:sldId id="785" r:id="rId38"/>
    <p:sldId id="786" r:id="rId39"/>
    <p:sldId id="787" r:id="rId40"/>
    <p:sldId id="788" r:id="rId41"/>
    <p:sldId id="789" r:id="rId42"/>
    <p:sldId id="790" r:id="rId43"/>
    <p:sldId id="791" r:id="rId44"/>
    <p:sldId id="792" r:id="rId45"/>
    <p:sldId id="793" r:id="rId46"/>
    <p:sldId id="794" r:id="rId47"/>
    <p:sldId id="795" r:id="rId48"/>
    <p:sldId id="796" r:id="rId49"/>
    <p:sldId id="797" r:id="rId50"/>
    <p:sldId id="798" r:id="rId51"/>
    <p:sldId id="799" r:id="rId52"/>
    <p:sldId id="800" r:id="rId53"/>
    <p:sldId id="801" r:id="rId54"/>
    <p:sldId id="286" r:id="rId55"/>
    <p:sldId id="659" r:id="rId56"/>
    <p:sldId id="660" r:id="rId57"/>
    <p:sldId id="802" r:id="rId58"/>
    <p:sldId id="803" r:id="rId59"/>
    <p:sldId id="804" r:id="rId60"/>
    <p:sldId id="805" r:id="rId61"/>
    <p:sldId id="806" r:id="rId62"/>
    <p:sldId id="807" r:id="rId63"/>
    <p:sldId id="774" r:id="rId64"/>
    <p:sldId id="808" r:id="rId65"/>
    <p:sldId id="669" r:id="rId66"/>
    <p:sldId id="762" r:id="rId67"/>
    <p:sldId id="763" r:id="rId68"/>
    <p:sldId id="767" r:id="rId69"/>
    <p:sldId id="766" r:id="rId70"/>
  </p:sldIdLst>
  <p:sldSz cx="12192000" cy="6858000"/>
  <p:notesSz cx="9296400" cy="7010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EBCFA1"/>
    <a:srgbClr val="472214"/>
    <a:srgbClr val="7F8BAD"/>
    <a:srgbClr val="0B0B0B"/>
    <a:srgbClr val="643B27"/>
    <a:srgbClr val="4D4D57"/>
    <a:srgbClr val="814417"/>
    <a:srgbClr val="2B282F"/>
    <a:srgbClr val="292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2E4D57-820E-43CF-9EFE-530261CCB843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B80984-96AD-4F27-A3DF-4B06653A84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2226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147FD-64B7-40B0-886F-20B1913F0051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CC673-CA94-4D84-A5B1-73EA67972ED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745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62C8-249D-41FF-B1D5-FC360F6D1B8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634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57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555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5186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49460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4913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0083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9648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628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1127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7845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94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6475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5640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6623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0869A-EB95-41FC-9A57-9271AEB58541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7501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0424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9164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6980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2427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2949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3185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782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4122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0654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7816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1360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3EED68-C266-4E5A-A5BA-20B78C5C890E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1ED4A-B504-4E0F-A5A3-100CF290DFC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2376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500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8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4614-AE6C-4B98-B8CE-1B3B6507DA56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CD0C6-EA88-4E6B-966E-E3402D38DD80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847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435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411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EED68-C266-4E5A-A5BA-20B78C5C890E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1ED4A-B504-4E0F-A5A3-100CF290DFC7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35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66998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714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753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4778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258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62344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541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82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591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80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56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5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3877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970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86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87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445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255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5182" y="1825625"/>
            <a:ext cx="658861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03723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56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292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93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95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6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31131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410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71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649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931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720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497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497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84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00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20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96694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221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97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674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779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903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35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31131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762344"/>
                </a:solidFill>
              </a:defRPr>
            </a:lvl1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35496-11F1-436B-A4F4-726E1E98F97D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91FCF-35CA-4001-8BC2-6A583006901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290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4881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91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92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692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2.png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7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79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052" cy="691957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79890" y="2258494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69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924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B159D2-2CE5-415A-9230-9BDFEFE2BF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153400" y="2477405"/>
            <a:ext cx="3374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6269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535496-11F1-436B-A4F4-726E1E98F97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291FCF-35CA-4001-8BC2-6A583006901E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3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1DD88B-44FD-48D8-986D-30933E62A2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07295" y="2497540"/>
            <a:ext cx="3347434" cy="1862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16B6-CCE2-408C-8368-B8B4C534701D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B432C-EFBB-4ECB-BF0A-210826FDF9E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8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5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0D5A3E0-D200-42E6-8959-B81638B469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C37BE2-0A7D-4F3E-9F0F-5DE100A50E8E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17/09/2021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E542E0-7E04-416D-8792-BC180502A68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07" y="-855210"/>
            <a:ext cx="12298052" cy="8183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" y="6203"/>
            <a:ext cx="12182168" cy="686045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92819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A533B-F7E6-4598-9F81-90EF74286287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A933A-C3BB-48E6-8F8E-1C1457E9BD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869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2F0538-9991-40B2-AE08-FFAD646C3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199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1685"/>
            <a:ext cx="10515600" cy="395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221583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6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2261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FB159D2-2CE5-415A-9230-9BDFEFE2B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153400" y="2477405"/>
            <a:ext cx="3374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62699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35496-11F1-436B-A4F4-726E1E98F97D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91FCF-35CA-4001-8BC2-6A583006901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7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0D5A3E0-D200-42E6-8959-B81638B469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37BE2-0A7D-4F3E-9F0F-5DE100A50E8E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E542E0-7E04-416D-8792-BC180502A68A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0101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" y="1548"/>
            <a:ext cx="12178226" cy="685823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68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82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5" cy="6854903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0869A-EB95-41FC-9A57-9271AEB58541}" type="datetimeFigureOut">
              <a:rPr lang="es-CO" smtClean="0"/>
              <a:t>17/09/2021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CC2D-6FCF-4C2D-B7AB-F63051A351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799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" y="1548"/>
            <a:ext cx="12178226" cy="685823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82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" y="1548"/>
            <a:ext cx="12178226" cy="6858232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48562-B295-4527-8007-B19ABB3E007C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0A856F-2D83-4503-93D6-11266F4FDA15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08475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FA82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46367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96E77-7C46-4F29-B326-48304526DC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" y="1548"/>
            <a:ext cx="12172317" cy="6854904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C397556-D9EA-4FFE-AE48-9A5C6D5FA0A0}"/>
              </a:ext>
            </a:extLst>
          </p:cNvPr>
          <p:cNvCxnSpPr/>
          <p:nvPr userDrawn="1"/>
        </p:nvCxnSpPr>
        <p:spPr>
          <a:xfrm>
            <a:off x="6831874" y="5238206"/>
            <a:ext cx="4972594" cy="0"/>
          </a:xfrm>
          <a:prstGeom prst="line">
            <a:avLst/>
          </a:prstGeom>
          <a:ln>
            <a:solidFill>
              <a:srgbClr val="762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 userDrawn="1"/>
        </p:nvSpPr>
        <p:spPr>
          <a:xfrm>
            <a:off x="6583680" y="4520484"/>
            <a:ext cx="5220788" cy="466943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803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D2F0538-9991-40B2-AE08-FFAD646C3B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" y="0"/>
            <a:ext cx="12185577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199" y="11628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1685"/>
            <a:ext cx="10515600" cy="3953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3514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4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es-CO" sz="3600" b="1" kern="1200" dirty="0" smtClean="0">
          <a:solidFill>
            <a:srgbClr val="A0372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0372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28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63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796E77-7C46-4F29-B326-48304526D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C397556-D9EA-4FFE-AE48-9A5C6D5FA0A0}"/>
              </a:ext>
            </a:extLst>
          </p:cNvPr>
          <p:cNvCxnSpPr/>
          <p:nvPr userDrawn="1"/>
        </p:nvCxnSpPr>
        <p:spPr>
          <a:xfrm>
            <a:off x="6831874" y="5238206"/>
            <a:ext cx="4972594" cy="0"/>
          </a:xfrm>
          <a:prstGeom prst="line">
            <a:avLst/>
          </a:prstGeom>
          <a:ln>
            <a:solidFill>
              <a:srgbClr val="7623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 userDrawn="1"/>
        </p:nvSpPr>
        <p:spPr>
          <a:xfrm>
            <a:off x="6583680" y="4520484"/>
            <a:ext cx="5220788" cy="466943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904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5D5F448-D73B-4BC0-AFE2-5A47241B31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12192000" cy="686355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328375" y="2799405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A533B-F7E6-4598-9F81-90EF7428628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6A933A-C3BB-48E6-8F8E-1C1457E9BD2B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28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055814-4D5D-4F60-8B3D-B84C7D5F91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6012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0869A-EB95-41FC-9A57-9271AEB58541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17/09/2021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6CC2D-6FCF-4C2D-B7AB-F63051A351D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67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6234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6234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6763" y="1213465"/>
            <a:ext cx="6180786" cy="2824145"/>
          </a:xfrm>
        </p:spPr>
        <p:txBody>
          <a:bodyPr>
            <a:normAutofit fontScale="90000"/>
          </a:bodyPr>
          <a:lstStyle/>
          <a:p>
            <a:r>
              <a:rPr lang="es-MX" dirty="0"/>
              <a:t>COMITÉ FINANCIERO</a:t>
            </a:r>
            <a:br>
              <a:rPr lang="es-MX" dirty="0"/>
            </a:br>
            <a:r>
              <a:rPr lang="es-MX" dirty="0"/>
              <a:t>FONDO DE RIESGOS LABORALES</a:t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r>
              <a:rPr lang="es-MX" dirty="0"/>
              <a:t>INFORME DE GESTIÓN </a:t>
            </a:r>
            <a:br>
              <a:rPr lang="es-MX" dirty="0"/>
            </a:br>
            <a:r>
              <a:rPr lang="es-MX" dirty="0" smtClean="0"/>
              <a:t>JULIO </a:t>
            </a:r>
            <a:r>
              <a:rPr lang="es-MX" dirty="0"/>
              <a:t>DE 2021</a:t>
            </a:r>
            <a:br>
              <a:rPr lang="es-MX" dirty="0"/>
            </a:br>
            <a:r>
              <a:rPr lang="es-MX" dirty="0"/>
              <a:t>CONTRATO 375 DE 2019 </a:t>
            </a:r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64CAAB-D091-4604-AA8E-A803EED4A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074" y="109751"/>
            <a:ext cx="3530164" cy="7521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0ED0D5F-2CC4-4FC6-B648-862F0FFF3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06" y="5719201"/>
            <a:ext cx="4041913" cy="7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5901A-F877-4547-91E5-85F3CC32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550"/>
            <a:ext cx="11728877" cy="1325563"/>
          </a:xfrm>
        </p:spPr>
        <p:txBody>
          <a:bodyPr>
            <a:normAutofit/>
          </a:bodyPr>
          <a:lstStyle/>
          <a:p>
            <a:r>
              <a:rPr lang="es-ES" dirty="0"/>
              <a:t>Local:</a:t>
            </a:r>
            <a:r>
              <a:rPr lang="es-ES" dirty="0">
                <a:solidFill>
                  <a:schemeClr val="bg2">
                    <a:lumMod val="50000"/>
                  </a:schemeClr>
                </a:solidFill>
              </a:rPr>
              <a:t> Inflación cerca al rango superior del </a:t>
            </a:r>
            <a:r>
              <a:rPr lang="es-ES" dirty="0" err="1">
                <a:solidFill>
                  <a:schemeClr val="bg2">
                    <a:lumMod val="50000"/>
                  </a:schemeClr>
                </a:solidFill>
              </a:rPr>
              <a:t>BanRep</a:t>
            </a:r>
            <a:endParaRPr lang="es-CO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1" y="2142036"/>
            <a:ext cx="5517358" cy="3822523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96701" y="1737541"/>
            <a:ext cx="5517358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IPC- Variación Anual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438" y="1737542"/>
            <a:ext cx="6114818" cy="422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5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37573" y="184279"/>
            <a:ext cx="7534801" cy="1325563"/>
          </a:xfrm>
        </p:spPr>
        <p:txBody>
          <a:bodyPr/>
          <a:lstStyle/>
          <a:p>
            <a:r>
              <a:rPr lang="es-CO" dirty="0" smtClean="0">
                <a:solidFill>
                  <a:schemeClr val="bg1">
                    <a:lumMod val="50000"/>
                  </a:schemeClr>
                </a:solidFill>
              </a:rPr>
              <a:t>El espacio se esta agotando….</a:t>
            </a:r>
            <a:endParaRPr lang="es-CO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595110" y="1509842"/>
            <a:ext cx="5337810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Curva Swap IBR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b="2614"/>
          <a:stretch/>
        </p:blipFill>
        <p:spPr>
          <a:xfrm>
            <a:off x="6595110" y="1909952"/>
            <a:ext cx="5337810" cy="39422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5" y="1509842"/>
            <a:ext cx="6086994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8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86" y="1149368"/>
            <a:ext cx="6050828" cy="296543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382" y="154408"/>
            <a:ext cx="5601237" cy="1325563"/>
          </a:xfrm>
        </p:spPr>
        <p:txBody>
          <a:bodyPr/>
          <a:lstStyle/>
          <a:p>
            <a:r>
              <a:rPr lang="es-ES" dirty="0" smtClean="0"/>
              <a:t>Mercados </a:t>
            </a:r>
            <a:endParaRPr lang="es-CO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272244" y="1149368"/>
            <a:ext cx="4405949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 FIJA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6"/>
          <p:cNvSpPr txBox="1"/>
          <p:nvPr/>
        </p:nvSpPr>
        <p:spPr>
          <a:xfrm>
            <a:off x="7272245" y="4430958"/>
            <a:ext cx="4405948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t" anchorCtr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 UVR </a:t>
            </a:r>
          </a:p>
        </p:txBody>
      </p:sp>
      <p:sp>
        <p:nvSpPr>
          <p:cNvPr id="14" name="TextBox 15"/>
          <p:cNvSpPr txBox="1"/>
          <p:nvPr/>
        </p:nvSpPr>
        <p:spPr>
          <a:xfrm>
            <a:off x="7180179" y="1543668"/>
            <a:ext cx="46025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Evolución de la pandemia, nuevas variantes del COVID-19 amenazan la recuperación - Mayor aversión al riesgo.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presiones inflacionarias se han moderado y el presidente de la </a:t>
            </a:r>
            <a:r>
              <a:rPr kumimoji="0" lang="es-CO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</a:t>
            </a:r>
            <a:r>
              <a:rPr kumimoji="0" lang="es-CO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 hecho un llamado a la calma; sin embargo, el tapering seguirá estando en la mira de los agentes.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Apetito por la deuda local se mantiene pese a perdida del grado de inversión– Curso del proyecto de reforma tributaria en el Congreso.</a:t>
            </a:r>
          </a:p>
        </p:txBody>
      </p:sp>
      <p:sp>
        <p:nvSpPr>
          <p:cNvPr id="15" name="TextBox 16"/>
          <p:cNvSpPr txBox="1"/>
          <p:nvPr/>
        </p:nvSpPr>
        <p:spPr>
          <a:xfrm>
            <a:off x="7180179" y="4845021"/>
            <a:ext cx="44980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Reactivación, efectos rezagados del paro, y devaluación han elevado las expectativas de inflación para cierre de año. 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DA659815-DBE5-4801-B862-6D18FC4ACC10}"/>
              </a:ext>
            </a:extLst>
          </p:cNvPr>
          <p:cNvSpPr txBox="1"/>
          <p:nvPr/>
        </p:nvSpPr>
        <p:spPr>
          <a:xfrm>
            <a:off x="611022" y="1479971"/>
            <a:ext cx="1951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alorización:12pbs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Larga: 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pbs 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Media: 11 pbs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Corta: 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 pbs</a:t>
            </a: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2" y="4169980"/>
            <a:ext cx="5806705" cy="25965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4" y="1262107"/>
            <a:ext cx="6113416" cy="285269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65B8EF3D-CF30-4FF2-9F84-83109E5655DA}"/>
              </a:ext>
            </a:extLst>
          </p:cNvPr>
          <p:cNvSpPr txBox="1"/>
          <p:nvPr/>
        </p:nvSpPr>
        <p:spPr>
          <a:xfrm>
            <a:off x="741392" y="1668747"/>
            <a:ext cx="1874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Desvalorización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86" y="4169979"/>
            <a:ext cx="6340654" cy="259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7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382" y="154408"/>
            <a:ext cx="6873504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>
                    <a:lumMod val="50000"/>
                  </a:schemeClr>
                </a:solidFill>
              </a:rPr>
              <a:t>Apetito de extranjeros por la deuda publica  local  continua  </a:t>
            </a:r>
            <a:endParaRPr lang="es-CO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3076"/>
          <a:stretch/>
        </p:blipFill>
        <p:spPr>
          <a:xfrm>
            <a:off x="1315402" y="1652588"/>
            <a:ext cx="8011477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650182" y="5413960"/>
            <a:ext cx="5220788" cy="1001894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Oficina de Estudios Económicos</a:t>
            </a:r>
            <a:b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Inversiones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PBX: +57 (1) 594 5111 Ext. 4175-4184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Bogotá </a:t>
            </a:r>
            <a:r>
              <a:rPr kumimoji="0" lang="mr-I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</a:rPr>
              <a:t>–</a:t>
            </a: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Colombia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583680" y="4737871"/>
            <a:ext cx="5220788" cy="43372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0188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/>
          <p:cNvSpPr>
            <a:spLocks noGrp="1"/>
          </p:cNvSpPr>
          <p:nvPr>
            <p:ph type="title"/>
          </p:nvPr>
        </p:nvSpPr>
        <p:spPr>
          <a:xfrm>
            <a:off x="3842412" y="1956218"/>
            <a:ext cx="6902003" cy="3120416"/>
          </a:xfrm>
        </p:spPr>
        <p:txBody>
          <a:bodyPr>
            <a:normAutofit/>
          </a:bodyPr>
          <a:lstStyle/>
          <a:p>
            <a:r>
              <a:rPr lang="es-CO" sz="3600" b="1" i="1" dirty="0"/>
              <a:t>Presentación de Portafolio</a:t>
            </a:r>
            <a:br>
              <a:rPr lang="es-CO" sz="3600" b="1" i="1" dirty="0"/>
            </a:br>
            <a:r>
              <a:rPr lang="es-CO" sz="3600" b="1" i="1" dirty="0"/>
              <a:t/>
            </a:r>
            <a:br>
              <a:rPr lang="es-CO" sz="3600" b="1" i="1" dirty="0"/>
            </a:br>
            <a:r>
              <a:rPr lang="es-CO" sz="3300" b="1" i="1" dirty="0"/>
              <a:t>E.F. FONDO DE RIESGOS LABORALES</a:t>
            </a:r>
            <a:r>
              <a:rPr lang="es-CO" sz="3600" b="1" i="1" dirty="0"/>
              <a:t/>
            </a:r>
            <a:br>
              <a:rPr lang="es-CO" sz="3600" b="1" i="1" dirty="0"/>
            </a:br>
            <a:r>
              <a:rPr lang="es-CO" sz="3000" b="1" i="1" dirty="0" smtClean="0"/>
              <a:t>JULIO </a:t>
            </a:r>
            <a:r>
              <a:rPr lang="es-CO" sz="3000" b="1" i="1" dirty="0"/>
              <a:t>2021</a:t>
            </a:r>
            <a:r>
              <a:rPr lang="es-CO" sz="3600" b="1" dirty="0"/>
              <a:t/>
            </a:r>
            <a:br>
              <a:rPr lang="es-CO" sz="3600" b="1" dirty="0"/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6192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381001" y="846209"/>
            <a:ext cx="11186889" cy="1325563"/>
          </a:xfrm>
        </p:spPr>
        <p:txBody>
          <a:bodyPr>
            <a:normAutofit/>
          </a:bodyPr>
          <a:lstStyle/>
          <a:p>
            <a:pPr algn="l"/>
            <a:r>
              <a:rPr lang="es-CO" altLang="en-US" sz="3300" i="1" dirty="0" smtClean="0">
                <a:solidFill>
                  <a:srgbClr val="762344"/>
                </a:solidFill>
                <a:ea typeface="ＭＳ Ｐゴシック" pitchFamily="34" charset="-128"/>
              </a:rPr>
              <a:t>TRASLADO DE PORTAFOLIO </a:t>
            </a:r>
            <a:br>
              <a:rPr lang="es-CO" altLang="en-US" sz="3300" i="1" dirty="0" smtClean="0">
                <a:solidFill>
                  <a:srgbClr val="762344"/>
                </a:solidFill>
                <a:ea typeface="ＭＳ Ｐゴシック" pitchFamily="34" charset="-128"/>
              </a:rPr>
            </a:br>
            <a:r>
              <a:rPr lang="es-CO" altLang="en-US" sz="2700" i="1" dirty="0" smtClean="0">
                <a:solidFill>
                  <a:srgbClr val="762344"/>
                </a:solidFill>
                <a:ea typeface="ＭＳ Ｐゴシック" pitchFamily="34" charset="-128"/>
              </a:rPr>
              <a:t>ENTRADA VIGENCIA NUEVO CONTRATO 530 DE 2021</a:t>
            </a:r>
            <a:endParaRPr lang="es-CO" sz="2700" i="1" dirty="0">
              <a:solidFill>
                <a:srgbClr val="762344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11198" y="2161371"/>
            <a:ext cx="105494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Bogotá D.C. a los 02 días del mes de agosto de 2021, en cumplimiento a la entrada en vigencia del nuevo contrato de Encargo Fiduciario No.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530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2021,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FIDUPREVISORA S.A. teniendo en cuenta que esta fecha corresponde al primer día hábil de la vigencia del nuevo contrato, procedió a realizar la trasferencia interna de los títulos del Portafolio de Inversiones valorados a precios de mercado al cierre del día 01 de agosto de 2021, a los depósitos centralizados de valores en DCV y </a:t>
            </a:r>
            <a:r>
              <a:rPr kumimoji="0" lang="es-CO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Deceval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administrados por FIDUPREVISORA S.A., por un valor total de CIENTO SETENTA Y UN MIL DOSCIENTOS VEINTEMIL OCHOSCIENTOS SETENTA Y SEIS SEISCIENTOS TRECE PESOS CON OCHENTA Y OCHO CENTAVOS COP $171.220.876.613,88.</a:t>
            </a:r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55" y="3639936"/>
            <a:ext cx="6828155" cy="10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4275667" y="4929785"/>
            <a:ext cx="6096000" cy="7169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(**) Corresponden a valores de mercado del día 01 de agosto de 2021</a:t>
            </a:r>
            <a:endParaRPr kumimoji="0" lang="es-C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(*) Corresponden a valores en unidades de UVR, sin embargo en el total de valores a precios de mercado, se expresa en pesos colombianos.</a:t>
            </a:r>
            <a:endParaRPr kumimoji="0" lang="es-C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81001" y="5860300"/>
            <a:ext cx="7162800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la liquidez del portafolio se renombraron las cuentas bancarias existentes, al nuevo contrato.</a:t>
            </a:r>
            <a:endParaRPr kumimoji="0" lang="es-C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27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/>
          <p:cNvSpPr>
            <a:spLocks noGrp="1"/>
          </p:cNvSpPr>
          <p:nvPr>
            <p:ph type="title"/>
          </p:nvPr>
        </p:nvSpPr>
        <p:spPr>
          <a:xfrm>
            <a:off x="1996275" y="361238"/>
            <a:ext cx="11186889" cy="1325563"/>
          </a:xfrm>
        </p:spPr>
        <p:txBody>
          <a:bodyPr>
            <a:normAutofit/>
          </a:bodyPr>
          <a:lstStyle/>
          <a:p>
            <a:pPr algn="l"/>
            <a:r>
              <a:rPr lang="es-CO" altLang="en-US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EVOLUCIÓN DE RECURSOS ADMINISTRADOS FRL</a:t>
            </a:r>
            <a:br>
              <a:rPr lang="es-CO" altLang="en-US" sz="3300" i="1" dirty="0" smtClean="0">
                <a:solidFill>
                  <a:srgbClr val="762344"/>
                </a:solidFill>
                <a:ea typeface="ＭＳ Ｐゴシック" pitchFamily="34" charset="-128"/>
              </a:rPr>
            </a:br>
            <a:r>
              <a:rPr lang="es-CO" altLang="en-US" sz="1000" i="1" dirty="0" smtClean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000" i="1" dirty="0">
              <a:solidFill>
                <a:srgbClr val="762344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41208" y="5788941"/>
            <a:ext cx="11111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 cierre del mes de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julio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2.021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los recursos administrados en Portafolio (Títulos valores y liquidez – sin pagarés del FOME) sumaron </a:t>
            </a:r>
            <a:r>
              <a:rPr kumimoji="0" lang="es-CO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$191.326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millones,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presentando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 incremento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por valor de </a:t>
            </a:r>
            <a:r>
              <a:rPr kumimoji="0" lang="es-CO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$4.177 </a:t>
            </a:r>
            <a:r>
              <a:rPr kumimoji="0" lang="es-CO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millones,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con respecto al cierre del mes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junio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 </a:t>
            </a:r>
            <a:r>
              <a:rPr kumimoji="0" lang="es-CO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2021 </a:t>
            </a:r>
            <a:r>
              <a:rPr kumimoji="0" lang="es-CO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(Movimiento neto detallado mas adelante en “Información Financiera”).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75" y="5432612"/>
            <a:ext cx="8201025" cy="2762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66" y="1548564"/>
            <a:ext cx="11726333" cy="38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4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2461428" y="917528"/>
            <a:ext cx="7468955" cy="852488"/>
          </a:xfrm>
        </p:spPr>
        <p:txBody>
          <a:bodyPr>
            <a:normAutofit fontScale="90000"/>
          </a:bodyPr>
          <a:lstStyle/>
          <a:p>
            <a:pPr algn="l"/>
            <a:r>
              <a:rPr lang="es-CO" altLang="en-US" sz="3300" i="1" dirty="0">
                <a:solidFill>
                  <a:srgbClr val="762344"/>
                </a:solidFill>
                <a:ea typeface="ＭＳ Ｐゴシック" pitchFamily="34" charset="-128"/>
              </a:rPr>
              <a:t>COMPOSICIÓN POR </a:t>
            </a:r>
            <a:r>
              <a:rPr lang="es-CO" altLang="en-US" sz="3300" i="1" dirty="0" smtClean="0">
                <a:solidFill>
                  <a:srgbClr val="762344"/>
                </a:solidFill>
                <a:ea typeface="ＭＳ Ｐゴシック" pitchFamily="34" charset="-128"/>
              </a:rPr>
              <a:t>SECTOR ECONÓMICO FRL</a:t>
            </a:r>
            <a:r>
              <a:rPr lang="es-CO" altLang="en-US" sz="3300" dirty="0">
                <a:solidFill>
                  <a:srgbClr val="762344"/>
                </a:solidFill>
                <a:ea typeface="ＭＳ Ｐゴシック" pitchFamily="34" charset="-128"/>
              </a:rPr>
              <a:t/>
            </a:r>
            <a:br>
              <a:rPr lang="es-CO" altLang="en-US" sz="3300" dirty="0">
                <a:solidFill>
                  <a:srgbClr val="762344"/>
                </a:solidFill>
                <a:ea typeface="ＭＳ Ｐゴシック" pitchFamily="34" charset="-128"/>
              </a:rPr>
            </a:br>
            <a:r>
              <a:rPr lang="es-CO" altLang="en-US" sz="1100" i="1" dirty="0" smtClean="0">
                <a:solidFill>
                  <a:srgbClr val="762344"/>
                </a:solidFill>
                <a:ea typeface="ＭＳ Ｐゴシック" pitchFamily="34" charset="-128"/>
              </a:rPr>
              <a:t>Cifras </a:t>
            </a:r>
            <a:r>
              <a:rPr lang="es-CO" altLang="en-US" sz="1100" i="1" dirty="0">
                <a:solidFill>
                  <a:srgbClr val="762344"/>
                </a:solidFill>
                <a:ea typeface="ＭＳ Ｐゴシック" pitchFamily="34" charset="-128"/>
              </a:rPr>
              <a:t>expresadas en millones de pesos</a:t>
            </a:r>
            <a:endParaRPr lang="es-CO" sz="1100" dirty="0">
              <a:solidFill>
                <a:srgbClr val="762344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91" y="1915023"/>
            <a:ext cx="8144962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11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 txBox="1">
            <a:spLocks/>
          </p:cNvSpPr>
          <p:nvPr/>
        </p:nvSpPr>
        <p:spPr>
          <a:xfrm>
            <a:off x="158592" y="179078"/>
            <a:ext cx="8680805" cy="852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A0372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>COMPOSICIÓN POR SECTOR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en-US" sz="33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>ECONÓMICO &amp; EMISOR FRL</a:t>
            </a:r>
            <a:r>
              <a:rPr kumimoji="0" lang="es-CO" alt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/>
            </a:r>
            <a:br>
              <a:rPr kumimoji="0" lang="es-CO" alt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</a:br>
            <a:r>
              <a:rPr kumimoji="0" lang="es-CO" altLang="en-US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62344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j-cs"/>
              </a:rPr>
              <a:t>Cifras expresadas en millones de pesos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srgbClr val="762344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06706" y="5867288"/>
            <a:ext cx="6216338" cy="70083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Diversificar las inversiones del portafolio en diferentes entidades financieras que permitan ser más eficiente el portafolio de inversión en el mercado financiero nacional. OK!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brir llave 7"/>
          <p:cNvSpPr/>
          <p:nvPr/>
        </p:nvSpPr>
        <p:spPr>
          <a:xfrm>
            <a:off x="1212091" y="1306157"/>
            <a:ext cx="45719" cy="3756074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ector angular 8"/>
          <p:cNvCxnSpPr>
            <a:stCxn id="8" idx="1"/>
          </p:cNvCxnSpPr>
          <p:nvPr/>
        </p:nvCxnSpPr>
        <p:spPr>
          <a:xfrm rot="10800000" flipH="1" flipV="1">
            <a:off x="1212091" y="3184193"/>
            <a:ext cx="495886" cy="2683095"/>
          </a:xfrm>
          <a:prstGeom prst="bentConnector4">
            <a:avLst>
              <a:gd name="adj1" fmla="val -46099"/>
              <a:gd name="adj2" fmla="val 84998"/>
            </a:avLst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342" y="825382"/>
            <a:ext cx="6920445" cy="50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26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88005" y="370317"/>
            <a:ext cx="6180786" cy="1042847"/>
          </a:xfrm>
        </p:spPr>
        <p:txBody>
          <a:bodyPr>
            <a:normAutofit/>
          </a:bodyPr>
          <a:lstStyle/>
          <a:p>
            <a:r>
              <a:rPr lang="es-CO" sz="4000" b="1" dirty="0"/>
              <a:t>AGENDA DEL COMITÉ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512656" y="1413164"/>
            <a:ext cx="61807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76234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CO" dirty="0"/>
              <a:t>ORDEN DEL DÍA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047999" y="2690336"/>
            <a:ext cx="7212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>
                <a:solidFill>
                  <a:srgbClr val="660033"/>
                </a:solidFill>
              </a:rPr>
              <a:t>Verificación del Quórum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Presentación económica 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Presentación composición del portafolio 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Propuestas y varios</a:t>
            </a:r>
          </a:p>
          <a:p>
            <a:r>
              <a:rPr lang="es-MX" sz="2800" dirty="0">
                <a:solidFill>
                  <a:srgbClr val="660033"/>
                </a:solidFill>
              </a:rPr>
              <a:t>Presentación interventoría</a:t>
            </a:r>
          </a:p>
        </p:txBody>
      </p:sp>
    </p:spTree>
    <p:extLst>
      <p:ext uri="{BB962C8B-B14F-4D97-AF65-F5344CB8AC3E}">
        <p14:creationId xmlns:p14="http://schemas.microsoft.com/office/powerpoint/2010/main" val="34915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3489" y="68601"/>
            <a:ext cx="6293407" cy="1056144"/>
          </a:xfrm>
        </p:spPr>
        <p:txBody>
          <a:bodyPr>
            <a:normAutofit/>
          </a:bodyPr>
          <a:lstStyle/>
          <a:p>
            <a:r>
              <a:rPr lang="es-CO" altLang="en-US" sz="3000" i="1" dirty="0">
                <a:solidFill>
                  <a:srgbClr val="762344"/>
                </a:solidFill>
                <a:ea typeface="ＭＳ Ｐゴシック" pitchFamily="34" charset="-128"/>
              </a:rPr>
              <a:t>COMPOSICIÓN POR SECTOR </a:t>
            </a:r>
            <a:r>
              <a:rPr lang="es-CO" altLang="en-US" sz="3000" i="1" dirty="0" smtClean="0">
                <a:solidFill>
                  <a:srgbClr val="762344"/>
                </a:solidFill>
                <a:ea typeface="ＭＳ Ｐゴシック" pitchFamily="34" charset="-128"/>
              </a:rPr>
              <a:t>EMISOR Vs. LINEAMIENTOS FRL </a:t>
            </a:r>
            <a:endParaRPr lang="es-CO" sz="30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14068" y="1463092"/>
            <a:ext cx="7742346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respecto Fiduprevisora S.A. informa que no tiene entidades matrices, subsidiarias o subordinadas en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cuales pueda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realizar inversiones a nombre del FRL.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78272" y="1124745"/>
            <a:ext cx="6410484" cy="282710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Abstenerse de realizar inversiones en entidades matrices, filiales…</a:t>
            </a:r>
            <a:r>
              <a:rPr kumimoji="0" lang="es-CO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605" y="1002472"/>
            <a:ext cx="365541" cy="432801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3413457" y="2651986"/>
            <a:ext cx="8413002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 100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de las inversiones en el Portafolio se han realizado en emisores debidamente vigilados por la Superintendencia Financiera de Colombia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285" y="2180516"/>
            <a:ext cx="365541" cy="432801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5089622" y="2168727"/>
            <a:ext cx="6410484" cy="402254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Garantizar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no se invertirá en títulos emitidos por entidades no vigiladas por la Superintendencia Financiera de Colombia</a:t>
            </a: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164758" y="3389101"/>
            <a:ext cx="1141764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7620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de resaltar que en “vista” se mantienen recursos en cuentas bancarias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entidades debidamente vigiladas por la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Superintendencia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Financiera de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Colombia y cuentan con calificaciones AAA (o su equivalente para el C.P),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 lo son los Bancos BBVA,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Agrario, </a:t>
            </a:r>
            <a:r>
              <a:rPr kumimoji="0" lang="es-CO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Sudameris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Bogotá.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325979" y="3340602"/>
            <a:ext cx="10789925" cy="71806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3413457" y="4672922"/>
            <a:ext cx="8460165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el corte del mes de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julio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2021, por Grupo Económico consolidado el Portafolio cuenta con una participación del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15.81%.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3596228" y="4164427"/>
            <a:ext cx="8093998" cy="455143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Garantizar que NO se invertirá por Grupo Económico un porcentaje superior al 30% del valor del portafolio, o lo que la normatividad vigente permita, previa aprobación del Ministerio del Trabajo</a:t>
            </a:r>
            <a:r>
              <a:rPr kumimoji="0" lang="es-CO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262242" y="5372205"/>
            <a:ext cx="7624754" cy="345913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Garantizar que NO se invertirá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títulos de renta variable, de participación o BOCEAS.</a:t>
            </a: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144650" y="5777544"/>
            <a:ext cx="7890300" cy="563975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Portafolio de inversiones durante el mes de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julio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2021, no tuvo posiciones en títulos en renta variable; el 100% de sus inversiones se realizaron en renta fija local.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922" y="5344743"/>
            <a:ext cx="365541" cy="43280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382" y="4133334"/>
            <a:ext cx="365541" cy="43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32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61867" y="846409"/>
            <a:ext cx="9893229" cy="852789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</a:rPr>
              <a:t>COMPOSICIÓN PORTAFOLIO POR TIPO DE </a:t>
            </a:r>
            <a:r>
              <a:rPr lang="es-ES" altLang="es-ES" sz="3000" i="1" dirty="0" smtClean="0">
                <a:solidFill>
                  <a:srgbClr val="762344"/>
                </a:solidFill>
              </a:rPr>
              <a:t>CALIFICACIÓN FRL</a:t>
            </a:r>
            <a:br>
              <a:rPr lang="es-ES" altLang="es-ES" sz="3000" i="1" dirty="0" smtClean="0">
                <a:solidFill>
                  <a:srgbClr val="762344"/>
                </a:solidFill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r>
              <a:rPr lang="es-CO" sz="3200" dirty="0">
                <a:solidFill>
                  <a:srgbClr val="762344"/>
                </a:solidFill>
              </a:rPr>
              <a:t/>
            </a:r>
            <a:br>
              <a:rPr lang="es-CO" sz="3200" dirty="0">
                <a:solidFill>
                  <a:srgbClr val="762344"/>
                </a:solidFill>
              </a:rPr>
            </a:br>
            <a:endParaRPr lang="es-CO" sz="3000" i="1" dirty="0">
              <a:solidFill>
                <a:srgbClr val="762344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37737" y="6119949"/>
            <a:ext cx="10795330" cy="480674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Durante el mes de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jul/21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100% de las inversiones del Portafolio se encontraron registradas con la máxima calificación crediticia en el mercado, tanto para el largo como para el corto plazo, conforme a la escala de calificaciones publicada por la Superintendencia Financiera de Colombia.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394193" y="5824119"/>
            <a:ext cx="4839980" cy="248657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Invertir en títulos de emisores calificados AAA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663" y="5685026"/>
            <a:ext cx="365541" cy="4328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808331" y="1442628"/>
            <a:ext cx="5246765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37" y="1442628"/>
            <a:ext cx="8291279" cy="39932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027" y="1620764"/>
            <a:ext cx="5684973" cy="169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2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1322076" y="394063"/>
            <a:ext cx="10515600" cy="1325563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  <a:ea typeface="ＭＳ Ｐゴシック" pitchFamily="34" charset="-128"/>
              </a:rPr>
              <a:t>COMPOSICIÓN PORTAFOLIO </a:t>
            </a:r>
            <a:r>
              <a:rPr lang="es-ES" altLang="es-ES" sz="3000" i="1" dirty="0" smtClean="0">
                <a:solidFill>
                  <a:srgbClr val="762344"/>
                </a:solidFill>
                <a:ea typeface="ＭＳ Ｐゴシック" pitchFamily="34" charset="-128"/>
              </a:rPr>
              <a:t>POR </a:t>
            </a:r>
            <a:r>
              <a:rPr lang="es-ES" altLang="es-ES" sz="3000" i="1" dirty="0">
                <a:solidFill>
                  <a:srgbClr val="762344"/>
                </a:solidFill>
                <a:ea typeface="ＭＳ Ｐゴシック" pitchFamily="34" charset="-128"/>
              </a:rPr>
              <a:t>TIPO DE </a:t>
            </a:r>
            <a:r>
              <a:rPr lang="es-ES" altLang="es-ES" sz="3000" i="1" dirty="0" smtClean="0">
                <a:solidFill>
                  <a:srgbClr val="762344"/>
                </a:solidFill>
                <a:ea typeface="ＭＳ Ｐゴシック" pitchFamily="34" charset="-128"/>
              </a:rPr>
              <a:t>INVERSIÓN FRL</a:t>
            </a:r>
            <a:br>
              <a:rPr lang="es-ES" altLang="es-ES" sz="3000" i="1" dirty="0" smtClean="0">
                <a:solidFill>
                  <a:srgbClr val="762344"/>
                </a:solidFill>
                <a:ea typeface="ＭＳ Ｐゴシック" pitchFamily="34" charset="-128"/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0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810" y="1167424"/>
            <a:ext cx="7027008" cy="30501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76" y="4451209"/>
            <a:ext cx="6140059" cy="18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33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97704" y="622094"/>
            <a:ext cx="11894711" cy="852789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</a:rPr>
              <a:t>COMPOSICIÓN PORTAFOLIO </a:t>
            </a:r>
            <a:r>
              <a:rPr lang="es-ES" altLang="es-ES" sz="3000" i="1" dirty="0" smtClean="0">
                <a:solidFill>
                  <a:srgbClr val="762344"/>
                </a:solidFill>
              </a:rPr>
              <a:t>POR </a:t>
            </a:r>
            <a:r>
              <a:rPr lang="es-ES" altLang="es-ES" sz="3000" i="1" dirty="0">
                <a:solidFill>
                  <a:srgbClr val="762344"/>
                </a:solidFill>
              </a:rPr>
              <a:t>PLAZO AL </a:t>
            </a:r>
            <a:r>
              <a:rPr lang="es-ES" altLang="es-ES" sz="3000" i="1" dirty="0" smtClean="0">
                <a:solidFill>
                  <a:srgbClr val="762344"/>
                </a:solidFill>
              </a:rPr>
              <a:t>VENCIMIENTO FRL</a:t>
            </a:r>
            <a:br>
              <a:rPr lang="es-ES" altLang="es-ES" sz="3000" i="1" dirty="0" smtClean="0">
                <a:solidFill>
                  <a:srgbClr val="762344"/>
                </a:solidFill>
              </a:rPr>
            </a:b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000" i="1" dirty="0">
              <a:solidFill>
                <a:srgbClr val="762344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392" y="1474883"/>
            <a:ext cx="6339416" cy="32416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04" y="4683519"/>
            <a:ext cx="6140059" cy="18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/>
          <p:cNvSpPr>
            <a:spLocks noGrp="1"/>
          </p:cNvSpPr>
          <p:nvPr>
            <p:ph type="title"/>
          </p:nvPr>
        </p:nvSpPr>
        <p:spPr>
          <a:xfrm>
            <a:off x="457816" y="710745"/>
            <a:ext cx="8274703" cy="852789"/>
          </a:xfrm>
        </p:spPr>
        <p:txBody>
          <a:bodyPr>
            <a:noAutofit/>
          </a:bodyPr>
          <a:lstStyle/>
          <a:p>
            <a:pPr algn="l"/>
            <a:r>
              <a:rPr lang="es-ES" altLang="es-ES" sz="3000" i="1" dirty="0">
                <a:solidFill>
                  <a:srgbClr val="762344"/>
                </a:solidFill>
              </a:rPr>
              <a:t>COMPOSICIÓN PORTAFOLIO </a:t>
            </a:r>
            <a:r>
              <a:rPr lang="es-ES" altLang="es-ES" sz="3000" i="1" dirty="0" smtClean="0">
                <a:solidFill>
                  <a:srgbClr val="762344"/>
                </a:solidFill>
              </a:rPr>
              <a:t>POR INDICADOR FRL</a:t>
            </a:r>
            <a:br>
              <a:rPr lang="es-ES" altLang="es-ES" sz="3000" i="1" dirty="0" smtClean="0">
                <a:solidFill>
                  <a:srgbClr val="762344"/>
                </a:solidFill>
              </a:rPr>
            </a:br>
            <a:r>
              <a:rPr lang="es-CO" altLang="en-US" sz="1000" i="1" dirty="0" smtClean="0">
                <a:solidFill>
                  <a:srgbClr val="762344"/>
                </a:solidFill>
                <a:ea typeface="ＭＳ Ｐゴシック" pitchFamily="34" charset="-128"/>
              </a:rPr>
              <a:t>Cifras </a:t>
            </a:r>
            <a:r>
              <a:rPr lang="es-CO" altLang="en-US" sz="1000" i="1" dirty="0">
                <a:solidFill>
                  <a:srgbClr val="762344"/>
                </a:solidFill>
                <a:ea typeface="ＭＳ Ｐゴシック" pitchFamily="34" charset="-128"/>
              </a:rPr>
              <a:t>expresadas en millones de pesos</a:t>
            </a:r>
            <a:endParaRPr lang="es-CO" sz="1000" i="1" dirty="0">
              <a:solidFill>
                <a:srgbClr val="762344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277" y="1275009"/>
            <a:ext cx="6385446" cy="30369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98" y="4311933"/>
            <a:ext cx="6376540" cy="16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232935" y="990833"/>
            <a:ext cx="9550757" cy="852789"/>
          </a:xfrm>
        </p:spPr>
        <p:txBody>
          <a:bodyPr>
            <a:normAutofit/>
          </a:bodyPr>
          <a:lstStyle/>
          <a:p>
            <a:r>
              <a:rPr lang="es-ES_tradnl" altLang="es-ES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EVOLUCIÓN RENTABILIDAD &amp; DURACIÓN FRL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205" y="1985401"/>
            <a:ext cx="8332216" cy="37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1640552" y="736159"/>
            <a:ext cx="9550757" cy="852789"/>
          </a:xfrm>
        </p:spPr>
        <p:txBody>
          <a:bodyPr>
            <a:normAutofit/>
          </a:bodyPr>
          <a:lstStyle/>
          <a:p>
            <a:r>
              <a:rPr lang="es-ES_tradnl" altLang="es-ES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EVOLUCIÓN RENTABILIDAD &amp; DURACIÓN FRL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1640551" y="5449507"/>
            <a:ext cx="9167491" cy="687682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corte de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julio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2021 la duración del portafolio de inversiones se ubicó en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0.90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años, lo cual equivale a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327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días, ubicándonos en un nivel 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inferior al año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plazo promedio al vencimiento.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1845925" y="5187724"/>
            <a:ext cx="5486402" cy="228032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duración del portafolio no debe ser superior a 2.5 años</a:t>
            </a: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612" y="4982955"/>
            <a:ext cx="365541" cy="4328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41" y="1355441"/>
            <a:ext cx="2954509" cy="379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081054" y="942256"/>
            <a:ext cx="9550757" cy="852789"/>
          </a:xfrm>
        </p:spPr>
        <p:txBody>
          <a:bodyPr>
            <a:normAutofit/>
          </a:bodyPr>
          <a:lstStyle/>
          <a:p>
            <a:pPr algn="l"/>
            <a:r>
              <a:rPr lang="es-ES_tradnl" altLang="es-ES" sz="3000" i="1" dirty="0">
                <a:solidFill>
                  <a:srgbClr val="762344"/>
                </a:solidFill>
              </a:rPr>
              <a:t>OPERACIONES REALIZADAS </a:t>
            </a:r>
            <a:r>
              <a:rPr lang="es-ES_tradnl" altLang="es-ES" sz="3000" i="1" dirty="0" smtClean="0">
                <a:solidFill>
                  <a:srgbClr val="762344"/>
                </a:solidFill>
              </a:rPr>
              <a:t>EN JULIO 2021 FRL</a:t>
            </a:r>
            <a:br>
              <a:rPr lang="es-ES_tradnl" altLang="es-ES" sz="3000" i="1" dirty="0" smtClean="0">
                <a:solidFill>
                  <a:srgbClr val="762344"/>
                </a:solidFill>
              </a:rPr>
            </a:br>
            <a:r>
              <a:rPr lang="es-CO" altLang="en-US" sz="1100" i="1" dirty="0">
                <a:solidFill>
                  <a:srgbClr val="762344"/>
                </a:solidFill>
                <a:ea typeface="ＭＳ Ｐゴシック" pitchFamily="34" charset="-128"/>
              </a:rPr>
              <a:t>Cifras expresadas en millones de pesos</a:t>
            </a:r>
            <a:endParaRPr lang="es-CO" sz="1100" i="1" dirty="0">
              <a:solidFill>
                <a:srgbClr val="762344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654617" y="2057157"/>
            <a:ext cx="44045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Durante el mes de julio de 2021, las operaciones realizadas en el portafolio se gestionaron acorde a lo planteado con las estrategias de inversión propuestas para ejecutar durante el mes en análisis y a la evolución del mercado de valores. Básicamente, se continuaron realizando las gestiones correspondientes con el fin de mantener niveles cortos de duración en el portafolio de inversiones, cercanos a un año al vencimiento y mantener adecuados niveles de liquidez en el portafolio. Y ante posibles expectativas de incrementos de tasa de intervención de parte del Banco de la República durante el 2021, se realizaron compras por valor de $13.992,74 millones, en inversiones en el sector financiero, de corto plazo al Vencimiento en IBR.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76" y="1795045"/>
            <a:ext cx="7053166" cy="26478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974" y="5047379"/>
            <a:ext cx="3074253" cy="12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7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3"/>
          <p:cNvSpPr>
            <a:spLocks noGrp="1"/>
          </p:cNvSpPr>
          <p:nvPr>
            <p:ph type="title"/>
          </p:nvPr>
        </p:nvSpPr>
        <p:spPr>
          <a:xfrm>
            <a:off x="1436066" y="596080"/>
            <a:ext cx="9550757" cy="852789"/>
          </a:xfrm>
        </p:spPr>
        <p:txBody>
          <a:bodyPr>
            <a:normAutofit/>
          </a:bodyPr>
          <a:lstStyle/>
          <a:p>
            <a:r>
              <a:rPr lang="es-ES_tradnl" altLang="es-ES" sz="3000" i="1" dirty="0">
                <a:solidFill>
                  <a:srgbClr val="762344"/>
                </a:solidFill>
              </a:rPr>
              <a:t>OPERACIONES REALIZADAS </a:t>
            </a:r>
            <a:r>
              <a:rPr lang="es-ES_tradnl" altLang="es-ES" sz="3000" i="1" dirty="0" smtClean="0">
                <a:solidFill>
                  <a:srgbClr val="762344"/>
                </a:solidFill>
              </a:rPr>
              <a:t>EN JULIO 2021 FRL</a:t>
            </a:r>
            <a:endParaRPr lang="es-CO" sz="3000" i="1" dirty="0">
              <a:solidFill>
                <a:srgbClr val="762344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68" y="1448869"/>
            <a:ext cx="9777455" cy="507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6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5697" y="936213"/>
            <a:ext cx="12139410" cy="569454"/>
          </a:xfrm>
        </p:spPr>
        <p:txBody>
          <a:bodyPr>
            <a:noAutofit/>
          </a:bodyPr>
          <a:lstStyle/>
          <a:p>
            <a:r>
              <a:rPr lang="es-ES_tradnl" altLang="es-ES" sz="2400" i="1" dirty="0">
                <a:solidFill>
                  <a:srgbClr val="762344"/>
                </a:solidFill>
              </a:rPr>
              <a:t>SEGUIMIENTO RENTABILIDAD MINIMA FONDOS DE CESANTIAS PORTAFOLIOS CORTO PLAZO / CIRCULAR </a:t>
            </a:r>
            <a:r>
              <a:rPr lang="es-ES_tradnl" altLang="es-ES" sz="2400" i="1" dirty="0" smtClean="0">
                <a:solidFill>
                  <a:srgbClr val="762344"/>
                </a:solidFill>
              </a:rPr>
              <a:t>48 </a:t>
            </a:r>
            <a:r>
              <a:rPr lang="es-ES_tradnl" altLang="es-ES" sz="2400" i="1" dirty="0">
                <a:solidFill>
                  <a:srgbClr val="762344"/>
                </a:solidFill>
              </a:rPr>
              <a:t>DE </a:t>
            </a:r>
            <a:r>
              <a:rPr lang="es-ES_tradnl" altLang="es-ES" sz="2400" i="1" dirty="0" smtClean="0">
                <a:solidFill>
                  <a:srgbClr val="762344"/>
                </a:solidFill>
              </a:rPr>
              <a:t>2021 </a:t>
            </a:r>
            <a:r>
              <a:rPr lang="es-ES_tradnl" altLang="es-ES" sz="2400" i="1" dirty="0">
                <a:solidFill>
                  <a:srgbClr val="762344"/>
                </a:solidFill>
              </a:rPr>
              <a:t>– SUPERINTENDENCIA FINANCIERA DE COLOMBIA</a:t>
            </a:r>
            <a:endParaRPr lang="es-CO" sz="2400" i="1" dirty="0">
              <a:solidFill>
                <a:srgbClr val="762344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03639" y="5905766"/>
            <a:ext cx="10795330" cy="480674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el mes de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julio de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se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dio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cumplimiento a la Rentabilidad Mínima exigida.</a:t>
            </a: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60095" y="5609936"/>
            <a:ext cx="4839980" cy="248657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3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1" u="sng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Lineamiento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Rentabilidad Mínima FRL</a:t>
            </a:r>
            <a:endParaRPr kumimoji="0" lang="es-CO" sz="14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375" y="1537522"/>
            <a:ext cx="6495858" cy="374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5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ctrTitle" idx="4294967295"/>
          </p:nvPr>
        </p:nvSpPr>
        <p:spPr>
          <a:xfrm>
            <a:off x="3383280" y="2123848"/>
            <a:ext cx="7371806" cy="2387600"/>
          </a:xfrm>
        </p:spPr>
        <p:txBody>
          <a:bodyPr>
            <a:normAutofit/>
          </a:bodyPr>
          <a:lstStyle/>
          <a:p>
            <a:r>
              <a:rPr lang="es-CO" sz="5400" b="1" dirty="0"/>
              <a:t>Presentación Económica</a:t>
            </a:r>
            <a:br>
              <a:rPr lang="es-CO" sz="5400" b="1" dirty="0"/>
            </a:br>
            <a:r>
              <a:rPr lang="es-CO" sz="5400" b="1" dirty="0"/>
              <a:t>FRL</a:t>
            </a:r>
            <a:endParaRPr lang="es-CO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2479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0" y="1766982"/>
            <a:ext cx="12139410" cy="569454"/>
          </a:xfrm>
        </p:spPr>
        <p:txBody>
          <a:bodyPr>
            <a:noAutofit/>
          </a:bodyPr>
          <a:lstStyle/>
          <a:p>
            <a:r>
              <a:rPr lang="es-ES_tradnl" altLang="es-ES" sz="2700" i="1" dirty="0">
                <a:solidFill>
                  <a:srgbClr val="762344"/>
                </a:solidFill>
              </a:rPr>
              <a:t>SEGUIMIENTO RENTABILIDAD MINIMA FONDOS DE CESANTIAS PORTAFOLIOS CORTO PLAZO / CIRCULAR 4</a:t>
            </a:r>
            <a:r>
              <a:rPr lang="es-ES_tradnl" altLang="es-ES" sz="2700" i="1" dirty="0" smtClean="0">
                <a:solidFill>
                  <a:srgbClr val="762344"/>
                </a:solidFill>
              </a:rPr>
              <a:t>8 </a:t>
            </a:r>
            <a:r>
              <a:rPr lang="es-ES_tradnl" altLang="es-ES" sz="2700" i="1" dirty="0">
                <a:solidFill>
                  <a:srgbClr val="762344"/>
                </a:solidFill>
              </a:rPr>
              <a:t>DE </a:t>
            </a:r>
            <a:r>
              <a:rPr lang="es-ES_tradnl" altLang="es-ES" sz="2700" i="1" dirty="0" smtClean="0">
                <a:solidFill>
                  <a:srgbClr val="762344"/>
                </a:solidFill>
              </a:rPr>
              <a:t>2021 </a:t>
            </a:r>
            <a:r>
              <a:rPr lang="es-ES_tradnl" altLang="es-ES" sz="2700" i="1" dirty="0">
                <a:solidFill>
                  <a:srgbClr val="762344"/>
                </a:solidFill>
              </a:rPr>
              <a:t>– SUPERINTENDENCIA FINANCIERA DE COLOMBIA</a:t>
            </a:r>
            <a:endParaRPr lang="es-CO" sz="2700" i="1" dirty="0">
              <a:solidFill>
                <a:srgbClr val="762344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30" y="2942227"/>
            <a:ext cx="10796350" cy="28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7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955754" y="1490829"/>
            <a:ext cx="10223124" cy="852789"/>
          </a:xfrm>
        </p:spPr>
        <p:txBody>
          <a:bodyPr>
            <a:normAutofit fontScale="90000"/>
          </a:bodyPr>
          <a:lstStyle/>
          <a:p>
            <a:r>
              <a:rPr lang="es-ES_tradnl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ESTRATEGIA DE INVERSIONES EJECUTADA EN JULIO DE 2021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71583" y="2881555"/>
            <a:ext cx="11391465" cy="2657096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Procurar mantener una duración cercana o inferior a un año de plazo al vencimiento.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CUMPLIDO (0.90 </a:t>
            </a:r>
            <a:r>
              <a:rPr kumimoji="0" lang="es-CO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s-CO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Mantener importantes niveles de liquidez en el Portafolio, dentro de los cupos permitidos.</a:t>
            </a:r>
            <a:r>
              <a:rPr kumimoji="0" lang="es-CO" sz="1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CUMPLIDO</a:t>
            </a:r>
            <a:endParaRPr kumimoji="0" lang="es-ES" sz="14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Procurar aumentar participación en activos indexados bien sea en IPC, IBR  o UVR, invirtiendo parte de liquidez o realizando </a:t>
            </a:r>
            <a:r>
              <a:rPr kumimoji="0" lang="es-CO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rollover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referencias de corto plazo cercanas a cuentas de ahorro, por inversiones a mayores plazos, pero manteniendo DUR cercana a 1 año. Esto si se presentan niveles de entrada adecuados en los activos indexados y en los emisores admisibles. </a:t>
            </a:r>
            <a:r>
              <a:rPr kumimoji="0" lang="es-CO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CUMPLIDO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8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7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/>
          <p:cNvSpPr>
            <a:spLocks noGrp="1"/>
          </p:cNvSpPr>
          <p:nvPr>
            <p:ph type="title"/>
          </p:nvPr>
        </p:nvSpPr>
        <p:spPr>
          <a:xfrm>
            <a:off x="955753" y="798498"/>
            <a:ext cx="10223124" cy="852789"/>
          </a:xfrm>
        </p:spPr>
        <p:txBody>
          <a:bodyPr>
            <a:normAutofit/>
          </a:bodyPr>
          <a:lstStyle/>
          <a:p>
            <a:r>
              <a:rPr lang="es-ES_tradnl" sz="3300" i="1" dirty="0" smtClean="0">
                <a:solidFill>
                  <a:srgbClr val="762344"/>
                </a:solidFill>
                <a:ea typeface="ＭＳ Ｐゴシック" pitchFamily="34" charset="-128"/>
              </a:rPr>
              <a:t>ESTRATEGIA DE INVERSIONES PROPUESTA AGOSTO 2021</a:t>
            </a:r>
            <a:endParaRPr lang="es-CO" sz="3300" i="1" dirty="0">
              <a:solidFill>
                <a:srgbClr val="762344"/>
              </a:solidFill>
              <a:ea typeface="ＭＳ Ｐゴシック" pitchFamily="34" charset="-128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71582" y="1651287"/>
            <a:ext cx="11391465" cy="4936097"/>
          </a:xfrm>
          <a:prstGeom prst="roundRect">
            <a:avLst/>
          </a:prstGeom>
          <a:gradFill flip="none" rotWithShape="1">
            <a:gsLst>
              <a:gs pos="4000">
                <a:srgbClr val="FA8200"/>
              </a:gs>
              <a:gs pos="67000">
                <a:srgbClr val="76234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DURACIÓN: Procurar mantener una duración cercana o inferior a un año de plazo al vencimiento, acorde al índice </a:t>
            </a:r>
            <a:r>
              <a:rPr kumimoji="0" lang="es-CO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Benchmark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DEUDA PÚBLICA: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 TF: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Ante</a:t>
            </a:r>
            <a:r>
              <a:rPr kumimoji="0" lang="es-E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 posible canje  de  deuda  pública  y  aprobación  de  Reforma  Tributaria </a:t>
            </a:r>
            <a:r>
              <a:rPr kumimoji="0" lang="es-E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</a:t>
            </a:r>
            <a:r>
              <a:rPr kumimoji="0" lang="es-E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 podrían  presentar alzas en  las  tasas de negociación de los  títulos de  deuda  </a:t>
            </a:r>
            <a:r>
              <a:rPr kumimoji="0" lang="es-E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pública (Mediano y Largo Plazo),</a:t>
            </a:r>
            <a:r>
              <a:rPr kumimoji="0" lang="es-E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 por  lo  cual  se revisarán  niveles  de  la  parte  media  para  aprovechar  moderadamente el  empinamiento.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 UVR: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  espera que  la  inflación  tome  sesgo  alcista  hacia  el  ultimo  trimestre por lo que se buscará mayor indexación en UVR, en los niveles objetivos de entrada.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DEUDA PRIVADA - </a:t>
            </a: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Renta Fija </a:t>
            </a: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Local: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Ante la expectativa del incremento en la inflación, se mantiene la preferencia de indexación a IPC participando en las emisiones en la curva corta y media, y dado que los spreads se han venido reduciendo, buscar los rangos y plazos donde aún se considere que hay potencial de valorización.   En la parte corta de la curva aprovechar ajustes en las curva TF  frente a TES para aumentar participación. Sin embargo, sigue la preferencia por IPC e IBR esperando repuntes al finalizar el año.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el cumplimiento de las estrategias también se puede dar mediante rotación de las inversiones por indicadores y plazos.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800" b="0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258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F90AAA0-8B08-4260-B31F-A61951490702}"/>
              </a:ext>
            </a:extLst>
          </p:cNvPr>
          <p:cNvSpPr>
            <a:spLocks noGrp="1"/>
          </p:cNvSpPr>
          <p:nvPr/>
        </p:nvSpPr>
        <p:spPr>
          <a:xfrm>
            <a:off x="2093844" y="2441707"/>
            <a:ext cx="9753600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r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CO" sz="2600" b="1" kern="1200" baseline="0" dirty="0">
                <a:solidFill>
                  <a:schemeClr val="bg1"/>
                </a:solidFill>
                <a:latin typeface="Baskerville Old Face"/>
                <a:ea typeface="+mj-ea"/>
                <a:cs typeface="Baskerville Old Face"/>
              </a:defRPr>
            </a:lvl1pPr>
          </a:lstStyle>
          <a:p>
            <a:pPr marL="0" marR="0" lvl="0" indent="0" algn="r" defTabSz="9143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GERENCIA DE PORTAFOLIOS</a:t>
            </a:r>
            <a:b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CO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INVERSIONES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A248C9-07F2-47F6-83D0-03A1DE555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73" y="5664455"/>
            <a:ext cx="3530164" cy="7521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13394C-066D-4237-9082-EEC822753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837" y="5664455"/>
            <a:ext cx="4041913" cy="74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95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3600" b="1" dirty="0"/>
              <a:t>RIESGO DE MERCADO LIQUIDEZ Y CRÉDITO</a:t>
            </a:r>
            <a:br>
              <a:rPr lang="es-CO" sz="3600" b="1" dirty="0"/>
            </a:br>
            <a:r>
              <a:rPr lang="es-CO" sz="3600" b="1" dirty="0" smtClean="0"/>
              <a:t>31 </a:t>
            </a:r>
            <a:r>
              <a:rPr lang="es-CO" sz="3600" b="1" dirty="0"/>
              <a:t>DE </a:t>
            </a:r>
            <a:r>
              <a:rPr lang="es-CO" sz="3600" b="1" dirty="0" smtClean="0"/>
              <a:t>JULIO </a:t>
            </a:r>
            <a:r>
              <a:rPr lang="es-CO" sz="3600" b="1" dirty="0"/>
              <a:t>DE 2021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51456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600" b="1" dirty="0"/>
              <a:t>RIESGO DE MERCADO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92846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3FD44-748C-4297-BFCE-C7FF51E03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69" y="365125"/>
            <a:ext cx="5601237" cy="1325563"/>
          </a:xfrm>
        </p:spPr>
        <p:txBody>
          <a:bodyPr/>
          <a:lstStyle/>
          <a:p>
            <a:r>
              <a:rPr lang="es-CO" dirty="0" smtClean="0"/>
              <a:t>Composición Factores de Riesgo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1" y="1690688"/>
            <a:ext cx="5575405" cy="46502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066" y="2459479"/>
            <a:ext cx="3368917" cy="181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15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5601237" cy="1325563"/>
          </a:xfrm>
        </p:spPr>
        <p:txBody>
          <a:bodyPr/>
          <a:lstStyle/>
          <a:p>
            <a:r>
              <a:rPr lang="es-CO" dirty="0" smtClean="0"/>
              <a:t>Evolución Volatilidades SFC</a:t>
            </a:r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418" y="983807"/>
            <a:ext cx="7957982" cy="4984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17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21" y="0"/>
            <a:ext cx="5601237" cy="1325563"/>
          </a:xfrm>
        </p:spPr>
        <p:txBody>
          <a:bodyPr/>
          <a:lstStyle/>
          <a:p>
            <a:r>
              <a:rPr lang="es-CO" dirty="0" smtClean="0"/>
              <a:t>Evolución </a:t>
            </a:r>
            <a:r>
              <a:rPr lang="es-CO" dirty="0" err="1" smtClean="0"/>
              <a:t>VaR</a:t>
            </a:r>
            <a:r>
              <a:rPr lang="es-CO" dirty="0" smtClean="0"/>
              <a:t> Regulatorio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434721" y="6230589"/>
            <a:ext cx="1359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pesos</a:t>
            </a:r>
            <a:endParaRPr kumimoji="0" lang="es-C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80" y="1019018"/>
            <a:ext cx="6368789" cy="508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9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62" y="140582"/>
            <a:ext cx="5601237" cy="1325563"/>
          </a:xfrm>
        </p:spPr>
        <p:txBody>
          <a:bodyPr/>
          <a:lstStyle/>
          <a:p>
            <a:r>
              <a:rPr lang="es-CO" dirty="0" smtClean="0"/>
              <a:t>Evolución </a:t>
            </a:r>
            <a:r>
              <a:rPr lang="es-CO" dirty="0" err="1" smtClean="0"/>
              <a:t>VaR</a:t>
            </a:r>
            <a:r>
              <a:rPr lang="es-CO" dirty="0" smtClean="0"/>
              <a:t> Interno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1274033" y="6096000"/>
            <a:ext cx="1359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millones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12" y="1249960"/>
            <a:ext cx="4255255" cy="2633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69" y="4180381"/>
            <a:ext cx="9219212" cy="1021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5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95944" y="19508"/>
            <a:ext cx="7001690" cy="1325563"/>
          </a:xfrm>
        </p:spPr>
        <p:txBody>
          <a:bodyPr/>
          <a:lstStyle/>
          <a:p>
            <a:r>
              <a:rPr lang="es-CO" dirty="0">
                <a:latin typeface="Calibri" panose="020F0502020204030204" pitchFamily="34" charset="0"/>
                <a:ea typeface="MS PGothic" panose="020B0600070205080204" pitchFamily="34" charset="-128"/>
              </a:rPr>
              <a:t>Global: 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“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Se 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amplían las brechas en la recuperación mundial” 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6172835" y="1527951"/>
            <a:ext cx="5708468" cy="70788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Número de casos diarios confirmados COVID 19 por millón de personas 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6753"/>
          <a:stretch/>
        </p:blipFill>
        <p:spPr>
          <a:xfrm>
            <a:off x="319903" y="1215177"/>
            <a:ext cx="5411305" cy="322692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03" y="4442106"/>
            <a:ext cx="5349377" cy="20631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835" y="2235837"/>
            <a:ext cx="5708468" cy="355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4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62" y="140582"/>
            <a:ext cx="5601237" cy="1325563"/>
          </a:xfrm>
        </p:spPr>
        <p:txBody>
          <a:bodyPr/>
          <a:lstStyle/>
          <a:p>
            <a:r>
              <a:rPr lang="es-CO" dirty="0" smtClean="0"/>
              <a:t>Evolución </a:t>
            </a:r>
            <a:r>
              <a:rPr lang="es-CO" dirty="0" err="1" smtClean="0"/>
              <a:t>VaR</a:t>
            </a:r>
            <a:r>
              <a:rPr lang="es-CO" dirty="0" smtClean="0"/>
              <a:t> Interno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095375"/>
            <a:ext cx="10953750" cy="4667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02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3F45AD0-9996-4FB0-B59A-83D6B299B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15" y="26080"/>
            <a:ext cx="5601237" cy="1325563"/>
          </a:xfrm>
        </p:spPr>
        <p:txBody>
          <a:bodyPr/>
          <a:lstStyle/>
          <a:p>
            <a:r>
              <a:rPr lang="es-CO" dirty="0" smtClean="0"/>
              <a:t>IRL-EML</a:t>
            </a:r>
            <a:endParaRPr lang="es-CO" dirty="0"/>
          </a:p>
        </p:txBody>
      </p:sp>
      <p:sp>
        <p:nvSpPr>
          <p:cNvPr id="7" name="Flecha derecha 6"/>
          <p:cNvSpPr/>
          <p:nvPr/>
        </p:nvSpPr>
        <p:spPr>
          <a:xfrm rot="10800000">
            <a:off x="5523643" y="2404628"/>
            <a:ext cx="681738" cy="805688"/>
          </a:xfrm>
          <a:prstGeom prst="rightArrow">
            <a:avLst/>
          </a:prstGeom>
          <a:solidFill>
            <a:srgbClr val="002060"/>
          </a:solidFill>
          <a:ln>
            <a:solidFill>
              <a:srgbClr val="762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801437" y="6487074"/>
            <a:ext cx="1359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millones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00" y="1086241"/>
            <a:ext cx="4245339" cy="3586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00" y="4989120"/>
            <a:ext cx="4245339" cy="874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433" y="2600654"/>
            <a:ext cx="4905008" cy="609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082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600" b="1" dirty="0"/>
              <a:t>RIESGO DE </a:t>
            </a:r>
            <a:r>
              <a:rPr lang="es-CO" sz="3600" b="1" dirty="0" smtClean="0"/>
              <a:t>CRÉDITO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05945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84059" y="101929"/>
            <a:ext cx="7772400" cy="1325563"/>
          </a:xfrm>
        </p:spPr>
        <p:txBody>
          <a:bodyPr>
            <a:normAutofit/>
          </a:bodyPr>
          <a:lstStyle/>
          <a:p>
            <a:r>
              <a:rPr lang="es-CO" dirty="0" smtClean="0"/>
              <a:t>Límites de Inversión 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784059" y="6060614"/>
            <a:ext cx="4427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Información financiera 31 de julio  2021.</a:t>
            </a:r>
            <a:endParaRPr kumimoji="0" lang="es-CO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84059" y="6368391"/>
            <a:ext cx="1359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Cifras en millones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955" y="1146824"/>
            <a:ext cx="10159006" cy="438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165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583680" y="5355771"/>
            <a:ext cx="5220788" cy="1001894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>Gerencia de Riesgos</a:t>
            </a:r>
          </a:p>
          <a:p>
            <a:r>
              <a:rPr lang="es-ES" dirty="0"/>
              <a:t>Presidencia</a:t>
            </a:r>
          </a:p>
          <a:p>
            <a:r>
              <a:rPr lang="es-ES" dirty="0"/>
              <a:t>30 de Septiembre de 2020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473390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1520"/>
          </a:xfrm>
        </p:spPr>
        <p:txBody>
          <a:bodyPr>
            <a:normAutofit/>
          </a:bodyPr>
          <a:lstStyle/>
          <a:p>
            <a:r>
              <a:rPr lang="es-CO" dirty="0"/>
              <a:t>ACTIVO FONDO DE RIESGOS LABORALES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132805" y="4516817"/>
            <a:ext cx="119823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deudores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están conformados por: 1) $275.634 millones de pesos correspondiente al préstamo al FOME.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2) La cartera presenta registro contable de $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25.381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y un deterioro $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4.049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kumimoji="0" lang="es-MX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Registro seguro inclusivo 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Inversiones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corresponde al valor de mercado de $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171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.206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custodia de DVC y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Deceval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efectivo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corresponde al saldo en bancos así Cuentas de Ahorro de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20.120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otros activos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corresponde al saldo contable del sistema de información del Fondo con valor actual de $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501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3559179" y="4239818"/>
            <a:ext cx="5129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MILLONES DE PESOS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06" y="598065"/>
            <a:ext cx="5891218" cy="36417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24" y="598065"/>
            <a:ext cx="6083101" cy="36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278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8464"/>
          </a:xfrm>
        </p:spPr>
        <p:txBody>
          <a:bodyPr/>
          <a:lstStyle/>
          <a:p>
            <a:r>
              <a:rPr lang="es-CO" dirty="0"/>
              <a:t>PASIVO FONDO DE RIESGOS LABORALES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3702870" y="4411065"/>
            <a:ext cx="5129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CIFRAS EXPRESADAS EN MILLONES DE PESOS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5623D1-AC91-42BA-8E61-1A1A59E7142A}"/>
              </a:ext>
            </a:extLst>
          </p:cNvPr>
          <p:cNvSpPr txBox="1"/>
          <p:nvPr/>
        </p:nvSpPr>
        <p:spPr>
          <a:xfrm>
            <a:off x="104841" y="4999528"/>
            <a:ext cx="11982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Cuentas por Pagar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están conformados por: 1)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noProof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415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de pesos correspondiente a Comisiones Fiduciarias. 2)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$44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en reintegros a terceros, y 3)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milllones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impuestos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causados</a:t>
            </a:r>
            <a:r>
              <a:rPr lang="es-MX" sz="1400" noProof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$230 millones pagos causados.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Otros Pasivos;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 valor de 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388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millones corresponde a la consignaciones pendientes por identificar al cierre del 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MX" sz="1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julio</a:t>
            </a:r>
            <a:r>
              <a:rPr kumimoji="0" lang="es-MX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2021.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40" y="953586"/>
            <a:ext cx="5787335" cy="34574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953585"/>
            <a:ext cx="5775304" cy="345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547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DETALLE REINTEGROS POR PAGAR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05" y="1419781"/>
            <a:ext cx="9282465" cy="30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74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152606" y="5196747"/>
            <a:ext cx="5651862" cy="670956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INVERSIONES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VICEPRESIDENCIA DE ADMINISTRACIÓN FIDUCIARIA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94C3B9A-3C85-4BC9-9891-F0D607AB3F3F}"/>
              </a:ext>
            </a:extLst>
          </p:cNvPr>
          <p:cNvSpPr txBox="1">
            <a:spLocks/>
          </p:cNvSpPr>
          <p:nvPr/>
        </p:nvSpPr>
        <p:spPr>
          <a:xfrm>
            <a:off x="6414052" y="4578847"/>
            <a:ext cx="5390416" cy="433728"/>
          </a:xfrm>
          <a:prstGeom prst="rect">
            <a:avLst/>
          </a:prstGeom>
        </p:spPr>
        <p:txBody>
          <a:bodyPr anchor="b"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Mónica Patricia Mateus Malaver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Gerente del Proyecto – Fondo de Riesgos Laborales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A13F7A-3E86-4937-9408-0E7ABFD6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3414"/>
            <a:ext cx="4486953" cy="9559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292B68-7B3F-47B6-A437-BCBD769F5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85" y="5913414"/>
            <a:ext cx="5098488" cy="94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1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76980" y="173396"/>
            <a:ext cx="7582357" cy="1325563"/>
          </a:xfrm>
        </p:spPr>
        <p:txBody>
          <a:bodyPr/>
          <a:lstStyle/>
          <a:p>
            <a:r>
              <a:rPr lang="es-CO" dirty="0">
                <a:latin typeface="Calibri" panose="020F0502020204030204" pitchFamily="34" charset="0"/>
                <a:ea typeface="MS PGothic" panose="020B0600070205080204" pitchFamily="34" charset="-128"/>
              </a:rPr>
              <a:t>Global: </a:t>
            </a:r>
            <a:r>
              <a:rPr 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Variante delta revive temores de la pandemia</a:t>
            </a:r>
            <a:endParaRPr lang="es-CO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63606" y="1546473"/>
            <a:ext cx="5693055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Tesoros 10Y Vs </a:t>
            </a:r>
            <a:r>
              <a:rPr kumimoji="0" lang="es-E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06" y="1884537"/>
            <a:ext cx="5693055" cy="3366732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744583" y="6322423"/>
            <a:ext cx="35269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b="5141"/>
          <a:stretch/>
        </p:blipFill>
        <p:spPr>
          <a:xfrm>
            <a:off x="176980" y="5435837"/>
            <a:ext cx="5761219" cy="117396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674" y="1934376"/>
            <a:ext cx="5600122" cy="33168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4" name="CuadroTexto 13"/>
          <p:cNvSpPr txBox="1"/>
          <p:nvPr/>
        </p:nvSpPr>
        <p:spPr>
          <a:xfrm>
            <a:off x="6374674" y="1543100"/>
            <a:ext cx="5600122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Dólar (DXY)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167052" y="2682568"/>
            <a:ext cx="1528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Temores por la variante delta 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4898572" y="3279486"/>
            <a:ext cx="542108" cy="41172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V="1">
            <a:off x="11051177" y="4145365"/>
            <a:ext cx="391886" cy="46731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10287000" y="3230869"/>
            <a:ext cx="1528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Temores por la variante delta 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00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4000" dirty="0"/>
              <a:t>Colombia</a:t>
            </a:r>
            <a:r>
              <a:rPr lang="es-C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32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074" y="61587"/>
            <a:ext cx="11782926" cy="1196224"/>
          </a:xfrm>
        </p:spPr>
        <p:txBody>
          <a:bodyPr/>
          <a:lstStyle/>
          <a:p>
            <a:r>
              <a:rPr lang="es-ES" dirty="0"/>
              <a:t>Economía crece </a:t>
            </a:r>
            <a:r>
              <a:rPr lang="es-ES" dirty="0" smtClean="0"/>
              <a:t>17.6% en 2T2021</a:t>
            </a:r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1EE143-3BA4-400B-87F2-F85145EE1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36" y="1762140"/>
            <a:ext cx="5758038" cy="40248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6607CC-512C-438E-AB06-AC91A7833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248" y="1633572"/>
            <a:ext cx="5758038" cy="40248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B46BBA-68F5-4CE3-A59B-F38D4FB84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74" y="1505002"/>
            <a:ext cx="6138185" cy="428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2531" y="299225"/>
            <a:ext cx="8745343" cy="1325563"/>
          </a:xfrm>
        </p:spPr>
        <p:txBody>
          <a:bodyPr/>
          <a:lstStyle/>
          <a:p>
            <a:r>
              <a:rPr lang="es-ES" dirty="0" smtClean="0"/>
              <a:t>Actividades Terciarias se destacan por su contribución al crecimiento 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9A57E6-0D3D-4CDE-B4A8-51D6A047F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97" y="1825854"/>
            <a:ext cx="6352583" cy="40846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148" y="2581499"/>
            <a:ext cx="5125155" cy="257338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714308" y="4558937"/>
            <a:ext cx="5368834" cy="33963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96411" y="1733191"/>
            <a:ext cx="6352583" cy="70788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ISE- Actividades Terciarias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variación mensual a/a 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80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928" y="171450"/>
            <a:ext cx="12198928" cy="1325563"/>
          </a:xfrm>
        </p:spPr>
        <p:txBody>
          <a:bodyPr/>
          <a:lstStyle/>
          <a:p>
            <a:r>
              <a:rPr lang="es-ES" dirty="0"/>
              <a:t>PIB (2T) - Gasto</a:t>
            </a:r>
            <a:endParaRPr lang="es-CO" dirty="0"/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BF7E7680-B210-4D58-BFC2-36AE221F5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62"/>
          <a:stretch/>
        </p:blipFill>
        <p:spPr>
          <a:xfrm>
            <a:off x="1425286" y="1719081"/>
            <a:ext cx="9334500" cy="329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1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4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9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0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8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0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3191</TotalTime>
  <Words>1550</Words>
  <Application>Microsoft Office PowerPoint</Application>
  <PresentationFormat>Panorámica</PresentationFormat>
  <Paragraphs>171</Paragraphs>
  <Slides>48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22</vt:i4>
      </vt:variant>
      <vt:variant>
        <vt:lpstr>Títulos de diapositiva</vt:lpstr>
      </vt:variant>
      <vt:variant>
        <vt:i4>48</vt:i4>
      </vt:variant>
    </vt:vector>
  </HeadingPairs>
  <TitlesOfParts>
    <vt:vector size="79" baseType="lpstr">
      <vt:lpstr>ＭＳ Ｐゴシック</vt:lpstr>
      <vt:lpstr>ＭＳ Ｐゴシック</vt:lpstr>
      <vt:lpstr>Arial</vt:lpstr>
      <vt:lpstr>Baskerville Old Face</vt:lpstr>
      <vt:lpstr>Calibri</vt:lpstr>
      <vt:lpstr>Calibri Light</vt:lpstr>
      <vt:lpstr>Mangal</vt:lpstr>
      <vt:lpstr>Times New Roman</vt:lpstr>
      <vt:lpstr>Verdana</vt:lpstr>
      <vt:lpstr>Diseño personalizado</vt:lpstr>
      <vt:lpstr>7_Diseño personalizado</vt:lpstr>
      <vt:lpstr>4_Diseño personalizado</vt:lpstr>
      <vt:lpstr>12_Diseño personalizado</vt:lpstr>
      <vt:lpstr>16_Diseño personalizado</vt:lpstr>
      <vt:lpstr>52_Diseño personalizado</vt:lpstr>
      <vt:lpstr>58_Diseño personalizado</vt:lpstr>
      <vt:lpstr>82_Diseño personalizado</vt:lpstr>
      <vt:lpstr>140_Diseño personalizado</vt:lpstr>
      <vt:lpstr>141_Diseño personalizado</vt:lpstr>
      <vt:lpstr>146_Diseño personalizado</vt:lpstr>
      <vt:lpstr>147_Diseño personalizado</vt:lpstr>
      <vt:lpstr>148_Diseño personalizado</vt:lpstr>
      <vt:lpstr>Diseño personalizado</vt:lpstr>
      <vt:lpstr>13_Diseño personalizado</vt:lpstr>
      <vt:lpstr>142_Diseño personalizado</vt:lpstr>
      <vt:lpstr>28_Diseño personalizado</vt:lpstr>
      <vt:lpstr>43_Diseño personalizado</vt:lpstr>
      <vt:lpstr>8_Diseño personalizado</vt:lpstr>
      <vt:lpstr>9_Diseño personalizado</vt:lpstr>
      <vt:lpstr>10_Diseño personalizado</vt:lpstr>
      <vt:lpstr>1_Diseño personalizado</vt:lpstr>
      <vt:lpstr>COMITÉ FINANCIERO FONDO DE RIESGOS LABORALES  INFORME DE GESTIÓN  JULIO DE 2021 CONTRATO 375 DE 2019 </vt:lpstr>
      <vt:lpstr>AGENDA DEL COMITÉ</vt:lpstr>
      <vt:lpstr>Presentación Económica FRL</vt:lpstr>
      <vt:lpstr>Global: “Se amplían las brechas en la recuperación mundial” </vt:lpstr>
      <vt:lpstr>Global: Variante delta revive temores de la pandemia</vt:lpstr>
      <vt:lpstr>Colombia </vt:lpstr>
      <vt:lpstr>Economía crece 17.6% en 2T2021</vt:lpstr>
      <vt:lpstr>Actividades Terciarias se destacan por su contribución al crecimiento </vt:lpstr>
      <vt:lpstr>PIB (2T) - Gasto</vt:lpstr>
      <vt:lpstr>Local: Inflación cerca al rango superior del BanRep</vt:lpstr>
      <vt:lpstr>El espacio se esta agotando….</vt:lpstr>
      <vt:lpstr>Mercados </vt:lpstr>
      <vt:lpstr>Apetito de extranjeros por la deuda publica  local  continua  </vt:lpstr>
      <vt:lpstr>Presentación de PowerPoint</vt:lpstr>
      <vt:lpstr>Presentación de Portafolio  E.F. FONDO DE RIESGOS LABORALES JULIO 2021 </vt:lpstr>
      <vt:lpstr>TRASLADO DE PORTAFOLIO  ENTRADA VIGENCIA NUEVO CONTRATO 530 DE 2021</vt:lpstr>
      <vt:lpstr>EVOLUCIÓN DE RECURSOS ADMINISTRADOS FRL Cifras expresadas en millones de pesos</vt:lpstr>
      <vt:lpstr>COMPOSICIÓN POR SECTOR ECONÓMICO FRL Cifras expresadas en millones de pesos</vt:lpstr>
      <vt:lpstr>Presentación de PowerPoint</vt:lpstr>
      <vt:lpstr>COMPOSICIÓN POR SECTOR EMISOR Vs. LINEAMIENTOS FRL </vt:lpstr>
      <vt:lpstr>COMPOSICIÓN PORTAFOLIO POR TIPO DE CALIFICACIÓN FRL Cifras expresadas en millones de pesos </vt:lpstr>
      <vt:lpstr>COMPOSICIÓN PORTAFOLIO POR TIPO DE INVERSIÓN FRL Cifras expresadas en millones de pesos</vt:lpstr>
      <vt:lpstr>COMPOSICIÓN PORTAFOLIO POR PLAZO AL VENCIMIENTO FRL Cifras expresadas en millones de pesos</vt:lpstr>
      <vt:lpstr>COMPOSICIÓN PORTAFOLIO POR INDICADOR FRL Cifras expresadas en millones de pesos</vt:lpstr>
      <vt:lpstr>EVOLUCIÓN RENTABILIDAD &amp; DURACIÓN FRL</vt:lpstr>
      <vt:lpstr>EVOLUCIÓN RENTABILIDAD &amp; DURACIÓN FRL</vt:lpstr>
      <vt:lpstr>OPERACIONES REALIZADAS EN JULIO 2021 FRL Cifras expresadas en millones de pesos</vt:lpstr>
      <vt:lpstr>OPERACIONES REALIZADAS EN JULIO 2021 FRL</vt:lpstr>
      <vt:lpstr>SEGUIMIENTO RENTABILIDAD MINIMA FONDOS DE CESANTIAS PORTAFOLIOS CORTO PLAZO / CIRCULAR 48 DE 2021 – SUPERINTENDENCIA FINANCIERA DE COLOMBIA</vt:lpstr>
      <vt:lpstr>SEGUIMIENTO RENTABILIDAD MINIMA FONDOS DE CESANTIAS PORTAFOLIOS CORTO PLAZO / CIRCULAR 48 DE 2021 – SUPERINTENDENCIA FINANCIERA DE COLOMBIA</vt:lpstr>
      <vt:lpstr>ESTRATEGIA DE INVERSIONES EJECUTADA EN JULIO DE 2021</vt:lpstr>
      <vt:lpstr>ESTRATEGIA DE INVERSIONES PROPUESTA AGOSTO 2021</vt:lpstr>
      <vt:lpstr>Presentación de PowerPoint</vt:lpstr>
      <vt:lpstr>RIESGO DE MERCADO LIQUIDEZ Y CRÉDITO 31 DE JULIO DE 2021</vt:lpstr>
      <vt:lpstr>RIESGO DE MERCADO</vt:lpstr>
      <vt:lpstr>Composición Factores de Riesgo </vt:lpstr>
      <vt:lpstr>Evolución Volatilidades SFC</vt:lpstr>
      <vt:lpstr>Evolución VaR Regulatorio</vt:lpstr>
      <vt:lpstr>Evolución VaR Interno</vt:lpstr>
      <vt:lpstr>Evolución VaR Interno</vt:lpstr>
      <vt:lpstr>IRL-EML</vt:lpstr>
      <vt:lpstr>RIESGO DE CRÉDITO</vt:lpstr>
      <vt:lpstr>Límites de Inversión </vt:lpstr>
      <vt:lpstr>Presentación de PowerPoint</vt:lpstr>
      <vt:lpstr>ACTIVO FONDO DE RIESGOS LABORALES</vt:lpstr>
      <vt:lpstr>PASIVO FONDO DE RIESGOS LABORALES</vt:lpstr>
      <vt:lpstr>DETALLE REINTEGROS POR PAGAR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Cantor Pena Mariana</dc:creator>
  <cp:lastModifiedBy>Poveda Sanabria Leonardo</cp:lastModifiedBy>
  <cp:revision>231</cp:revision>
  <cp:lastPrinted>2019-08-26T15:26:40Z</cp:lastPrinted>
  <dcterms:created xsi:type="dcterms:W3CDTF">2019-08-23T19:32:06Z</dcterms:created>
  <dcterms:modified xsi:type="dcterms:W3CDTF">2021-09-17T14:13:03Z</dcterms:modified>
</cp:coreProperties>
</file>