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theme/theme11.xml" ContentType="application/vnd.openxmlformats-officedocument.theme+xml"/>
  <Override PartName="/ppt/slideLayouts/slideLayout11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slideLayouts/slideLayout113.xml" ContentType="application/vnd.openxmlformats-officedocument.presentationml.slideLayout+xml"/>
  <Override PartName="/ppt/theme/theme16.xml" ContentType="application/vnd.openxmlformats-officedocument.theme+xml"/>
  <Override PartName="/ppt/slideLayouts/slideLayout114.xml" ContentType="application/vnd.openxmlformats-officedocument.presentationml.slideLayout+xml"/>
  <Override PartName="/ppt/theme/theme17.xml" ContentType="application/vnd.openxmlformats-officedocument.theme+xml"/>
  <Override PartName="/ppt/slideLayouts/slideLayout115.xml" ContentType="application/vnd.openxmlformats-officedocument.presentationml.slideLayout+xml"/>
  <Override PartName="/ppt/theme/theme18.xml" ContentType="application/vnd.openxmlformats-officedocument.theme+xml"/>
  <Override PartName="/ppt/slideLayouts/slideLayout116.xml" ContentType="application/vnd.openxmlformats-officedocument.presentationml.slideLayout+xml"/>
  <Override PartName="/ppt/theme/theme19.xml" ContentType="application/vnd.openxmlformats-officedocument.theme+xml"/>
  <Override PartName="/ppt/slideLayouts/slideLayout117.xml" ContentType="application/vnd.openxmlformats-officedocument.presentationml.slideLayout+xml"/>
  <Override PartName="/ppt/theme/theme20.xml" ContentType="application/vnd.openxmlformats-officedocument.theme+xml"/>
  <Override PartName="/ppt/slideLayouts/slideLayout118.xml" ContentType="application/vnd.openxmlformats-officedocument.presentationml.slideLayout+xml"/>
  <Override PartName="/ppt/theme/theme21.xml" ContentType="application/vnd.openxmlformats-officedocument.theme+xml"/>
  <Override PartName="/ppt/slideLayouts/slideLayout119.xml" ContentType="application/vnd.openxmlformats-officedocument.presentationml.slideLayout+xml"/>
  <Override PartName="/ppt/theme/theme22.xml" ContentType="application/vnd.openxmlformats-officedocument.theme+xml"/>
  <Override PartName="/ppt/slideLayouts/slideLayout120.xml" ContentType="application/vnd.openxmlformats-officedocument.presentationml.slideLayout+xml"/>
  <Override PartName="/ppt/theme/theme23.xml" ContentType="application/vnd.openxmlformats-officedocument.theme+xml"/>
  <Override PartName="/ppt/slideLayouts/slideLayout121.xml" ContentType="application/vnd.openxmlformats-officedocument.presentationml.slideLayout+xml"/>
  <Override PartName="/ppt/theme/theme24.xml" ContentType="application/vnd.openxmlformats-officedocument.theme+xml"/>
  <Override PartName="/ppt/slideLayouts/slideLayout122.xml" ContentType="application/vnd.openxmlformats-officedocument.presentationml.slideLayout+xml"/>
  <Override PartName="/ppt/theme/theme25.xml" ContentType="application/vnd.openxmlformats-officedocument.theme+xml"/>
  <Override PartName="/ppt/slideLayouts/slideLayout123.xml" ContentType="application/vnd.openxmlformats-officedocument.presentationml.slideLayout+xml"/>
  <Override PartName="/ppt/theme/theme26.xml" ContentType="application/vnd.openxmlformats-officedocument.theme+xml"/>
  <Override PartName="/ppt/slideLayouts/slideLayout124.xml" ContentType="application/vnd.openxmlformats-officedocument.presentationml.slideLayout+xml"/>
  <Override PartName="/ppt/theme/theme27.xml" ContentType="application/vnd.openxmlformats-officedocument.theme+xml"/>
  <Override PartName="/ppt/slideLayouts/slideLayout125.xml" ContentType="application/vnd.openxmlformats-officedocument.presentationml.slideLayout+xml"/>
  <Override PartName="/ppt/theme/theme28.xml" ContentType="application/vnd.openxmlformats-officedocument.theme+xml"/>
  <Override PartName="/ppt/slideLayouts/slideLayout126.xml" ContentType="application/vnd.openxmlformats-officedocument.presentationml.slideLayout+xml"/>
  <Override PartName="/ppt/theme/theme29.xml" ContentType="application/vnd.openxmlformats-officedocument.theme+xml"/>
  <Override PartName="/ppt/slideLayouts/slideLayout127.xml" ContentType="application/vnd.openxmlformats-officedocument.presentationml.slideLayout+xml"/>
  <Override PartName="/ppt/theme/theme30.xml" ContentType="application/vnd.openxmlformats-officedocument.theme+xml"/>
  <Override PartName="/ppt/theme/theme31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005" r:id="rId2"/>
    <p:sldMasterId id="2147483756" r:id="rId3"/>
    <p:sldMasterId id="2147483672" r:id="rId4"/>
    <p:sldMasterId id="2147483684" r:id="rId5"/>
    <p:sldMasterId id="2147483696" r:id="rId6"/>
    <p:sldMasterId id="2147483720" r:id="rId7"/>
    <p:sldMasterId id="2147483744" r:id="rId8"/>
    <p:sldMasterId id="2147483708" r:id="rId9"/>
    <p:sldMasterId id="2147483732" r:id="rId10"/>
    <p:sldMasterId id="2147483792" r:id="rId11"/>
    <p:sldMasterId id="2147483794" r:id="rId12"/>
    <p:sldMasterId id="2147483796" r:id="rId13"/>
    <p:sldMasterId id="2147483807" r:id="rId14"/>
    <p:sldMasterId id="2147483817" r:id="rId15"/>
    <p:sldMasterId id="2147484001" r:id="rId16"/>
    <p:sldMasterId id="2147484003" r:id="rId17"/>
    <p:sldMasterId id="2147484007" r:id="rId18"/>
    <p:sldMasterId id="2147484009" r:id="rId19"/>
    <p:sldMasterId id="2147484011" r:id="rId20"/>
    <p:sldMasterId id="2147484013" r:id="rId21"/>
    <p:sldMasterId id="2147484015" r:id="rId22"/>
    <p:sldMasterId id="2147484017" r:id="rId23"/>
    <p:sldMasterId id="2147484019" r:id="rId24"/>
    <p:sldMasterId id="2147484021" r:id="rId25"/>
    <p:sldMasterId id="2147484023" r:id="rId26"/>
    <p:sldMasterId id="2147484025" r:id="rId27"/>
    <p:sldMasterId id="2147484027" r:id="rId28"/>
    <p:sldMasterId id="2147484029" r:id="rId29"/>
    <p:sldMasterId id="2147484031" r:id="rId30"/>
  </p:sldMasterIdLst>
  <p:handoutMasterIdLst>
    <p:handoutMasterId r:id="rId84"/>
  </p:handoutMasterIdLst>
  <p:sldIdLst>
    <p:sldId id="258" r:id="rId31"/>
    <p:sldId id="259" r:id="rId32"/>
    <p:sldId id="260" r:id="rId33"/>
    <p:sldId id="275" r:id="rId34"/>
    <p:sldId id="262" r:id="rId35"/>
    <p:sldId id="395" r:id="rId36"/>
    <p:sldId id="505" r:id="rId37"/>
    <p:sldId id="350" r:id="rId38"/>
    <p:sldId id="348" r:id="rId39"/>
    <p:sldId id="490" r:id="rId40"/>
    <p:sldId id="349" r:id="rId41"/>
    <p:sldId id="434" r:id="rId42"/>
    <p:sldId id="436" r:id="rId43"/>
    <p:sldId id="435" r:id="rId44"/>
    <p:sldId id="506" r:id="rId45"/>
    <p:sldId id="314" r:id="rId46"/>
    <p:sldId id="366" r:id="rId47"/>
    <p:sldId id="269" r:id="rId48"/>
    <p:sldId id="270" r:id="rId49"/>
    <p:sldId id="281" r:id="rId50"/>
    <p:sldId id="271" r:id="rId51"/>
    <p:sldId id="311" r:id="rId52"/>
    <p:sldId id="308" r:id="rId53"/>
    <p:sldId id="282" r:id="rId54"/>
    <p:sldId id="283" r:id="rId55"/>
    <p:sldId id="522" r:id="rId56"/>
    <p:sldId id="285" r:id="rId57"/>
    <p:sldId id="288" r:id="rId58"/>
    <p:sldId id="488" r:id="rId59"/>
    <p:sldId id="491" r:id="rId60"/>
    <p:sldId id="363" r:id="rId61"/>
    <p:sldId id="450" r:id="rId62"/>
    <p:sldId id="523" r:id="rId63"/>
    <p:sldId id="276" r:id="rId64"/>
    <p:sldId id="451" r:id="rId65"/>
    <p:sldId id="507" r:id="rId66"/>
    <p:sldId id="508" r:id="rId67"/>
    <p:sldId id="509" r:id="rId68"/>
    <p:sldId id="510" r:id="rId69"/>
    <p:sldId id="511" r:id="rId70"/>
    <p:sldId id="512" r:id="rId71"/>
    <p:sldId id="513" r:id="rId72"/>
    <p:sldId id="514" r:id="rId73"/>
    <p:sldId id="515" r:id="rId74"/>
    <p:sldId id="516" r:id="rId75"/>
    <p:sldId id="517" r:id="rId76"/>
    <p:sldId id="518" r:id="rId77"/>
    <p:sldId id="519" r:id="rId78"/>
    <p:sldId id="520" r:id="rId79"/>
    <p:sldId id="521" r:id="rId80"/>
    <p:sldId id="467" r:id="rId81"/>
    <p:sldId id="468" r:id="rId82"/>
    <p:sldId id="432" r:id="rId83"/>
  </p:sldIdLst>
  <p:sldSz cx="12192000" cy="6858000"/>
  <p:notesSz cx="9296400" cy="70104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814417"/>
    <a:srgbClr val="472214"/>
    <a:srgbClr val="EBCFA1"/>
    <a:srgbClr val="7F8BAD"/>
    <a:srgbClr val="0B0B0B"/>
    <a:srgbClr val="643B27"/>
    <a:srgbClr val="4D4D57"/>
    <a:srgbClr val="2B282F"/>
    <a:srgbClr val="292E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63" Type="http://schemas.openxmlformats.org/officeDocument/2006/relationships/slide" Target="slides/slide33.xml"/><Relationship Id="rId68" Type="http://schemas.openxmlformats.org/officeDocument/2006/relationships/slide" Target="slides/slide38.xml"/><Relationship Id="rId84" Type="http://schemas.openxmlformats.org/officeDocument/2006/relationships/handoutMaster" Target="handoutMasters/handoutMaster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74" Type="http://schemas.openxmlformats.org/officeDocument/2006/relationships/slide" Target="slides/slide44.xml"/><Relationship Id="rId79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64" Type="http://schemas.openxmlformats.org/officeDocument/2006/relationships/slide" Target="slides/slide34.xml"/><Relationship Id="rId69" Type="http://schemas.openxmlformats.org/officeDocument/2006/relationships/slide" Target="slides/slide39.xml"/><Relationship Id="rId77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1.xml"/><Relationship Id="rId72" Type="http://schemas.openxmlformats.org/officeDocument/2006/relationships/slide" Target="slides/slide42.xml"/><Relationship Id="rId80" Type="http://schemas.openxmlformats.org/officeDocument/2006/relationships/slide" Target="slides/slide50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slide" Target="slides/slide3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Relationship Id="rId70" Type="http://schemas.openxmlformats.org/officeDocument/2006/relationships/slide" Target="slides/slide40.xml"/><Relationship Id="rId75" Type="http://schemas.openxmlformats.org/officeDocument/2006/relationships/slide" Target="slides/slide45.xml"/><Relationship Id="rId83" Type="http://schemas.openxmlformats.org/officeDocument/2006/relationships/slide" Target="slides/slide53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73" Type="http://schemas.openxmlformats.org/officeDocument/2006/relationships/slide" Target="slides/slide43.xml"/><Relationship Id="rId78" Type="http://schemas.openxmlformats.org/officeDocument/2006/relationships/slide" Target="slides/slide48.xml"/><Relationship Id="rId81" Type="http://schemas.openxmlformats.org/officeDocument/2006/relationships/slide" Target="slides/slide51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9.xml"/><Relationship Id="rId34" Type="http://schemas.openxmlformats.org/officeDocument/2006/relationships/slide" Target="slides/slide4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76" Type="http://schemas.openxmlformats.org/officeDocument/2006/relationships/slide" Target="slides/slide4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66" Type="http://schemas.openxmlformats.org/officeDocument/2006/relationships/slide" Target="slides/slide36.xml"/><Relationship Id="rId87" Type="http://schemas.openxmlformats.org/officeDocument/2006/relationships/theme" Target="theme/theme1.xml"/><Relationship Id="rId61" Type="http://schemas.openxmlformats.org/officeDocument/2006/relationships/slide" Target="slides/slide31.xml"/><Relationship Id="rId82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Hoja_de_c_lculo_de_Microsoft_Excel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venus\GTI\Direcci&#243;n_Proyectos\zona_comun\Riesgos%20Laborales\Contrato%20375\Presentaciones%20Comites\Grafica%20desarrollos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CO" b="1">
                <a:solidFill>
                  <a:schemeClr val="tx1"/>
                </a:solidFill>
              </a:rPr>
              <a:t>DIPONIBILIDAD DE SERVIDORES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1816922884639421"/>
          <c:y val="0.12798662795148946"/>
          <c:w val="0.8797900262467192"/>
          <c:h val="0.67792618005321525"/>
        </c:manualLayout>
      </c:layout>
      <c:lineChart>
        <c:grouping val="standard"/>
        <c:varyColors val="0"/>
        <c:ser>
          <c:idx val="0"/>
          <c:order val="0"/>
          <c:tx>
            <c:strRef>
              <c:f>Disponibilidad!$A$2</c:f>
              <c:strCache>
                <c:ptCount val="1"/>
                <c:pt idx="0">
                  <c:v>Página WEB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elete val="1"/>
          </c:dLbls>
          <c:cat>
            <c:numRef>
              <c:f>Disponibilidad!$K$1:$AC$1</c:f>
              <c:numCache>
                <c:formatCode>mmm\-yy</c:formatCode>
                <c:ptCount val="6"/>
                <c:pt idx="0">
                  <c:v>44013</c:v>
                </c:pt>
                <c:pt idx="1">
                  <c:v>44044</c:v>
                </c:pt>
                <c:pt idx="2">
                  <c:v>44075</c:v>
                </c:pt>
                <c:pt idx="3">
                  <c:v>44105</c:v>
                </c:pt>
                <c:pt idx="4">
                  <c:v>44136</c:v>
                </c:pt>
                <c:pt idx="5">
                  <c:v>44166</c:v>
                </c:pt>
              </c:numCache>
            </c:numRef>
          </c:cat>
          <c:val>
            <c:numRef>
              <c:f>Disponibilidad!$K$2:$AC$2</c:f>
              <c:numCache>
                <c:formatCode>0.00%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0.93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0AD-4F6F-AB46-44CF49A3500C}"/>
            </c:ext>
          </c:extLst>
        </c:ser>
        <c:ser>
          <c:idx val="1"/>
          <c:order val="1"/>
          <c:tx>
            <c:strRef>
              <c:f>Disponibilidad!$A$3</c:f>
              <c:strCache>
                <c:ptCount val="1"/>
                <c:pt idx="0">
                  <c:v>KOREN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elete val="1"/>
          </c:dLbls>
          <c:cat>
            <c:numRef>
              <c:f>Disponibilidad!$K$1:$AC$1</c:f>
              <c:numCache>
                <c:formatCode>mmm\-yy</c:formatCode>
                <c:ptCount val="6"/>
                <c:pt idx="0">
                  <c:v>44013</c:v>
                </c:pt>
                <c:pt idx="1">
                  <c:v>44044</c:v>
                </c:pt>
                <c:pt idx="2">
                  <c:v>44075</c:v>
                </c:pt>
                <c:pt idx="3">
                  <c:v>44105</c:v>
                </c:pt>
                <c:pt idx="4">
                  <c:v>44136</c:v>
                </c:pt>
                <c:pt idx="5">
                  <c:v>44166</c:v>
                </c:pt>
              </c:numCache>
            </c:numRef>
          </c:cat>
          <c:val>
            <c:numRef>
              <c:f>Disponibilidad!$K$3:$AC$3</c:f>
              <c:numCache>
                <c:formatCode>0.00%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0AD-4F6F-AB46-44CF49A3500C}"/>
            </c:ext>
          </c:extLst>
        </c:ser>
        <c:ser>
          <c:idx val="2"/>
          <c:order val="2"/>
          <c:tx>
            <c:strRef>
              <c:f>Disponibilidad!$A$4</c:f>
              <c:strCache>
                <c:ptCount val="1"/>
                <c:pt idx="0">
                  <c:v>NEOS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cat>
            <c:numRef>
              <c:f>Disponibilidad!$K$1:$AC$1</c:f>
              <c:numCache>
                <c:formatCode>mmm\-yy</c:formatCode>
                <c:ptCount val="6"/>
                <c:pt idx="0">
                  <c:v>44013</c:v>
                </c:pt>
                <c:pt idx="1">
                  <c:v>44044</c:v>
                </c:pt>
                <c:pt idx="2">
                  <c:v>44075</c:v>
                </c:pt>
                <c:pt idx="3">
                  <c:v>44105</c:v>
                </c:pt>
                <c:pt idx="4">
                  <c:v>44136</c:v>
                </c:pt>
                <c:pt idx="5">
                  <c:v>44166</c:v>
                </c:pt>
              </c:numCache>
            </c:numRef>
          </c:cat>
          <c:val>
            <c:numRef>
              <c:f>Disponibilidad!$K$4:$AC$4</c:f>
              <c:numCache>
                <c:formatCode>0.00%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0AD-4F6F-AB46-44CF49A3500C}"/>
            </c:ext>
          </c:extLst>
        </c:ser>
        <c:ser>
          <c:idx val="3"/>
          <c:order val="3"/>
          <c:tx>
            <c:strRef>
              <c:f>Disponibilidad!$A$5</c:f>
              <c:strCache>
                <c:ptCount val="1"/>
                <c:pt idx="0">
                  <c:v>PORTUGAL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elete val="1"/>
          </c:dLbls>
          <c:cat>
            <c:numRef>
              <c:f>Disponibilidad!$K$1:$AC$1</c:f>
              <c:numCache>
                <c:formatCode>mmm\-yy</c:formatCode>
                <c:ptCount val="6"/>
                <c:pt idx="0">
                  <c:v>44013</c:v>
                </c:pt>
                <c:pt idx="1">
                  <c:v>44044</c:v>
                </c:pt>
                <c:pt idx="2">
                  <c:v>44075</c:v>
                </c:pt>
                <c:pt idx="3">
                  <c:v>44105</c:v>
                </c:pt>
                <c:pt idx="4">
                  <c:v>44136</c:v>
                </c:pt>
                <c:pt idx="5">
                  <c:v>44166</c:v>
                </c:pt>
              </c:numCache>
            </c:numRef>
          </c:cat>
          <c:val>
            <c:numRef>
              <c:f>Disponibilidad!$K$5:$AC$5</c:f>
              <c:numCache>
                <c:formatCode>0.00%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0AD-4F6F-AB46-44CF49A3500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9193128"/>
        <c:axId val="329193520"/>
      </c:lineChart>
      <c:dateAx>
        <c:axId val="32919312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29193520"/>
        <c:crosses val="autoZero"/>
        <c:auto val="1"/>
        <c:lblOffset val="100"/>
        <c:baseTimeUnit val="months"/>
      </c:dateAx>
      <c:valAx>
        <c:axId val="329193520"/>
        <c:scaling>
          <c:orientation val="minMax"/>
          <c:max val="1"/>
          <c:min val="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29193128"/>
        <c:crosses val="autoZero"/>
        <c:crossBetween val="between"/>
        <c:minorUnit val="2.0000000000000004E-2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>
                <a:effectLst/>
              </a:rPr>
              <a:t>Avance Fases Desarrollos</a:t>
            </a:r>
            <a:endParaRPr lang="es-CO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060812526553184"/>
          <c:y val="0.14504313035369149"/>
          <c:w val="0.45042413293456418"/>
          <c:h val="0.75850924533309738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FB8-4C4E-9FAE-7D39A2F766D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FB8-4C4E-9FAE-7D39A2F766DA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FB8-4C4E-9FAE-7D39A2F766DA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1-BFB8-4C4E-9FAE-7D39A2F766DA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BFB8-4C4E-9FAE-7D39A2F766DA}"/>
                </c:ext>
              </c:extLst>
            </c:dLbl>
            <c:dLbl>
              <c:idx val="2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5-BFB8-4C4E-9FAE-7D39A2F766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Hoja2!$B$2:$B$4</c:f>
              <c:strCache>
                <c:ptCount val="3"/>
                <c:pt idx="0">
                  <c:v>Análisis</c:v>
                </c:pt>
                <c:pt idx="1">
                  <c:v>Estabilización</c:v>
                </c:pt>
                <c:pt idx="2">
                  <c:v>Cerrado</c:v>
                </c:pt>
              </c:strCache>
            </c:strRef>
          </c:cat>
          <c:val>
            <c:numRef>
              <c:f>Hoja2!$C$2:$C$4</c:f>
              <c:numCache>
                <c:formatCode>General</c:formatCode>
                <c:ptCount val="3"/>
                <c:pt idx="0">
                  <c:v>1</c:v>
                </c:pt>
                <c:pt idx="1">
                  <c:v>14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FB8-4C4E-9FAE-7D39A2F766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14392815150612"/>
          <c:y val="0.22192059803412825"/>
          <c:w val="0.18702375794141426"/>
          <c:h val="0.58994111409426253"/>
        </c:manualLayout>
      </c:layout>
      <c:overlay val="0"/>
      <c:spPr>
        <a:noFill/>
        <a:ln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12E4D57-820E-43CF-9EFE-530261CCB843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1B80984-96AD-4F27-A3DF-4B06653A840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72226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7572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855598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909A-22E9-487B-9ADE-8D8298690648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D55-4861-4AA1-84B1-6CB026E2FB4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209078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909A-22E9-487B-9ADE-8D8298690648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D55-4861-4AA1-84B1-6CB026E2FB4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103228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909A-22E9-487B-9ADE-8D8298690648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D55-4861-4AA1-84B1-6CB026E2FB4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002821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909A-22E9-487B-9ADE-8D8298690648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D55-4861-4AA1-84B1-6CB026E2FB4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344989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909A-22E9-487B-9ADE-8D8298690648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D55-4861-4AA1-84B1-6CB026E2FB4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909858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909A-22E9-487B-9ADE-8D8298690648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D55-4861-4AA1-84B1-6CB026E2FB4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967864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909A-22E9-487B-9ADE-8D8298690648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D55-4861-4AA1-84B1-6CB026E2FB4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450695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909A-22E9-487B-9ADE-8D8298690648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D55-4861-4AA1-84B1-6CB026E2FB4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831904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909A-22E9-487B-9ADE-8D8298690648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D55-4861-4AA1-84B1-6CB026E2FB4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3495678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909A-22E9-487B-9ADE-8D8298690648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D55-4861-4AA1-84B1-6CB026E2FB4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838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4518631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909A-22E9-487B-9ADE-8D8298690648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D55-4861-4AA1-84B1-6CB026E2FB4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611970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1049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76710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EED68-C266-4E5A-A5BA-20B78C5C890E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1ED4A-B504-4E0F-A5A3-100CF290DFC7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3802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25/01/2021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31131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11AACF-7C8E-004F-9CCA-CB1E395A7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7417DD-4FDF-7B4E-8C48-CFEF34EAA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9C9DFC-D62F-0445-9B49-67165C030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90C10F-C909-C748-8375-3014CF842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4614-AE6C-4B98-B8CE-1B3B6507DA56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1F2EE0-955F-0444-B5A4-4773B19DA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C25E6D-F1AD-8F44-B12C-0BA70798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CD0C6-EA88-4E6B-966E-E3402D38DD8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7433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11AACF-7C8E-004F-9CCA-CB1E395A7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7417DD-4FDF-7B4E-8C48-CFEF34EAA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9C9DFC-D62F-0445-9B49-67165C030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90C10F-C909-C748-8375-3014CF842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4614-AE6C-4B98-B8CE-1B3B6507DA56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1F2EE0-955F-0444-B5A4-4773B19DA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C25E6D-F1AD-8F44-B12C-0BA70798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CD0C6-EA88-4E6B-966E-E3402D38DD8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1580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11AACF-7C8E-004F-9CCA-CB1E395A7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7417DD-4FDF-7B4E-8C48-CFEF34EAA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9C9DFC-D62F-0445-9B49-67165C030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90C10F-C909-C748-8375-3014CF842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4614-AE6C-4B98-B8CE-1B3B6507DA56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1F2EE0-955F-0444-B5A4-4773B19DA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C25E6D-F1AD-8F44-B12C-0BA70798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CD0C6-EA88-4E6B-966E-E3402D38DD8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39512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11AACF-7C8E-004F-9CCA-CB1E395A7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7417DD-4FDF-7B4E-8C48-CFEF34EAA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9C9DFC-D62F-0445-9B49-67165C030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90C10F-C909-C748-8375-3014CF842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4614-AE6C-4B98-B8CE-1B3B6507DA56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1F2EE0-955F-0444-B5A4-4773B19DA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C25E6D-F1AD-8F44-B12C-0BA70798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CD0C6-EA88-4E6B-966E-E3402D38DD8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7677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11AACF-7C8E-004F-9CCA-CB1E395A7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7417DD-4FDF-7B4E-8C48-CFEF34EAA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9C9DFC-D62F-0445-9B49-67165C030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90C10F-C909-C748-8375-3014CF842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4614-AE6C-4B98-B8CE-1B3B6507DA56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1F2EE0-955F-0444-B5A4-4773B19DA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C25E6D-F1AD-8F44-B12C-0BA70798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CD0C6-EA88-4E6B-966E-E3402D38DD8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281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98C0-EC82-4E9F-B945-22784634F489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33EB-9D1C-4330-8C4C-6BA8ED98DAA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0502432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11AACF-7C8E-004F-9CCA-CB1E395A7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7417DD-4FDF-7B4E-8C48-CFEF34EAA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9C9DFC-D62F-0445-9B49-67165C030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90C10F-C909-C748-8375-3014CF842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4614-AE6C-4B98-B8CE-1B3B6507DA56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1F2EE0-955F-0444-B5A4-4773B19DA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C25E6D-F1AD-8F44-B12C-0BA70798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CD0C6-EA88-4E6B-966E-E3402D38DD8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9013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11AACF-7C8E-004F-9CCA-CB1E395A7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7417DD-4FDF-7B4E-8C48-CFEF34EAA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9C9DFC-D62F-0445-9B49-67165C030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90C10F-C909-C748-8375-3014CF842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4614-AE6C-4B98-B8CE-1B3B6507DA56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1F2EE0-955F-0444-B5A4-4773B19DA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C25E6D-F1AD-8F44-B12C-0BA70798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CD0C6-EA88-4E6B-966E-E3402D38DD8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0538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11AACF-7C8E-004F-9CCA-CB1E395A7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7417DD-4FDF-7B4E-8C48-CFEF34EAA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9C9DFC-D62F-0445-9B49-67165C030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90C10F-C909-C748-8375-3014CF842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4614-AE6C-4B98-B8CE-1B3B6507DA56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1F2EE0-955F-0444-B5A4-4773B19DA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C25E6D-F1AD-8F44-B12C-0BA70798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CD0C6-EA88-4E6B-966E-E3402D38DD8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7282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11AACF-7C8E-004F-9CCA-CB1E395A7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7417DD-4FDF-7B4E-8C48-CFEF34EAA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9C9DFC-D62F-0445-9B49-67165C030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90C10F-C909-C748-8375-3014CF842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4614-AE6C-4B98-B8CE-1B3B6507DA56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1F2EE0-955F-0444-B5A4-4773B19DA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C25E6D-F1AD-8F44-B12C-0BA70798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CD0C6-EA88-4E6B-966E-E3402D38DD8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6100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11AACF-7C8E-004F-9CCA-CB1E395A7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7417DD-4FDF-7B4E-8C48-CFEF34EAA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9C9DFC-D62F-0445-9B49-67165C030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90C10F-C909-C748-8375-3014CF842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4614-AE6C-4B98-B8CE-1B3B6507DA56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1F2EE0-955F-0444-B5A4-4773B19DA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C25E6D-F1AD-8F44-B12C-0BA70798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CD0C6-EA88-4E6B-966E-E3402D38DD8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0017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11AACF-7C8E-004F-9CCA-CB1E395A7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7417DD-4FDF-7B4E-8C48-CFEF34EAA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9C9DFC-D62F-0445-9B49-67165C030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90C10F-C909-C748-8375-3014CF842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4614-AE6C-4B98-B8CE-1B3B6507DA56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1F2EE0-955F-0444-B5A4-4773B19DA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C25E6D-F1AD-8F44-B12C-0BA70798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CD0C6-EA88-4E6B-966E-E3402D38DD8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9540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11AACF-7C8E-004F-9CCA-CB1E395A7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7417DD-4FDF-7B4E-8C48-CFEF34EAA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9C9DFC-D62F-0445-9B49-67165C030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90C10F-C909-C748-8375-3014CF842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4614-AE6C-4B98-B8CE-1B3B6507DA56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1F2EE0-955F-0444-B5A4-4773B19DA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C25E6D-F1AD-8F44-B12C-0BA70798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CD0C6-EA88-4E6B-966E-E3402D38DD8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524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11AACF-7C8E-004F-9CCA-CB1E395A7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7417DD-4FDF-7B4E-8C48-CFEF34EAA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9C9DFC-D62F-0445-9B49-67165C030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90C10F-C909-C748-8375-3014CF842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4614-AE6C-4B98-B8CE-1B3B6507DA56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1F2EE0-955F-0444-B5A4-4773B19DA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C25E6D-F1AD-8F44-B12C-0BA70798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CD0C6-EA88-4E6B-966E-E3402D38DD8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669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98C0-EC82-4E9F-B945-22784634F489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33EB-9D1C-4330-8C4C-6BA8ED98DAA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71048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98C0-EC82-4E9F-B945-22784634F489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33EB-9D1C-4330-8C4C-6BA8ED98DAA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94804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98C0-EC82-4E9F-B945-22784634F489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33EB-9D1C-4330-8C4C-6BA8ED98DAA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76945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98C0-EC82-4E9F-B945-22784634F489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33EB-9D1C-4330-8C4C-6BA8ED98DAA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63223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98C0-EC82-4E9F-B945-22784634F489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33EB-9D1C-4330-8C4C-6BA8ED98DAA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41351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98C0-EC82-4E9F-B945-22784634F489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33EB-9D1C-4330-8C4C-6BA8ED98DAA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32797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98C0-EC82-4E9F-B945-22784634F489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33EB-9D1C-4330-8C4C-6BA8ED98DAA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67966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66475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98C0-EC82-4E9F-B945-22784634F489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33EB-9D1C-4330-8C4C-6BA8ED98DAA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63035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98C0-EC82-4E9F-B945-22784634F489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33EB-9D1C-4330-8C4C-6BA8ED98DAA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31205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98C0-EC82-4E9F-B945-22784634F489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233EB-9D1C-4330-8C4C-6BA8ED98DAA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00735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48562-B295-4527-8007-B19ABB3E007C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856F-2D83-4503-93D6-11266F4FDA1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69012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48562-B295-4527-8007-B19ABB3E007C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856F-2D83-4503-93D6-11266F4FDA1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39134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48562-B295-4527-8007-B19ABB3E007C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856F-2D83-4503-93D6-11266F4FDA1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44744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48562-B295-4527-8007-B19ABB3E007C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856F-2D83-4503-93D6-11266F4FDA1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790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48562-B295-4527-8007-B19ABB3E007C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856F-2D83-4503-93D6-11266F4FDA1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70817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48562-B295-4527-8007-B19ABB3E007C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856F-2D83-4503-93D6-11266F4FDA1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61731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48562-B295-4527-8007-B19ABB3E007C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856F-2D83-4503-93D6-11266F4FDA1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10357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14122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48562-B295-4527-8007-B19ABB3E007C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856F-2D83-4503-93D6-11266F4FDA1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022009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48562-B295-4527-8007-B19ABB3E007C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856F-2D83-4503-93D6-11266F4FDA1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162441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48562-B295-4527-8007-B19ABB3E007C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856F-2D83-4503-93D6-11266F4FDA1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228542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48562-B295-4527-8007-B19ABB3E007C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856F-2D83-4503-93D6-11266F4FDA1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885246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594614-AE6C-4B98-B8CE-1B3B6507DA56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CD0C6-EA88-4E6B-966E-E3402D38DD8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300759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594614-AE6C-4B98-B8CE-1B3B6507DA56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CD0C6-EA88-4E6B-966E-E3402D38DD8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617810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594614-AE6C-4B98-B8CE-1B3B6507DA56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CD0C6-EA88-4E6B-966E-E3402D38DD8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60117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594614-AE6C-4B98-B8CE-1B3B6507DA56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CD0C6-EA88-4E6B-966E-E3402D38DD8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623431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594614-AE6C-4B98-B8CE-1B3B6507DA56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CD0C6-EA88-4E6B-966E-E3402D38DD8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638602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594614-AE6C-4B98-B8CE-1B3B6507DA56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CD0C6-EA88-4E6B-966E-E3402D38DD8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30541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266998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594614-AE6C-4B98-B8CE-1B3B6507DA56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CD0C6-EA88-4E6B-966E-E3402D38DD8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87483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594614-AE6C-4B98-B8CE-1B3B6507DA56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CD0C6-EA88-4E6B-966E-E3402D38DD8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66154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594614-AE6C-4B98-B8CE-1B3B6507DA56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CD0C6-EA88-4E6B-966E-E3402D38DD8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265597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594614-AE6C-4B98-B8CE-1B3B6507DA56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CD0C6-EA88-4E6B-966E-E3402D38DD8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982259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594614-AE6C-4B98-B8CE-1B3B6507DA56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CD0C6-EA88-4E6B-966E-E3402D38DD8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66597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7BE2-0A7D-4F3E-9F0F-5DE100A50E8E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42E0-7E04-416D-8792-BC180502A68A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16737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7BE2-0A7D-4F3E-9F0F-5DE100A50E8E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42E0-7E04-416D-8792-BC180502A68A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605402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7BE2-0A7D-4F3E-9F0F-5DE100A50E8E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42E0-7E04-416D-8792-BC180502A68A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668019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7BE2-0A7D-4F3E-9F0F-5DE100A50E8E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42E0-7E04-416D-8792-BC180502A68A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99696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7BE2-0A7D-4F3E-9F0F-5DE100A50E8E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42E0-7E04-416D-8792-BC180502A68A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71274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938776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7BE2-0A7D-4F3E-9F0F-5DE100A50E8E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42E0-7E04-416D-8792-BC180502A68A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498944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7BE2-0A7D-4F3E-9F0F-5DE100A50E8E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42E0-7E04-416D-8792-BC180502A68A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098531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7BE2-0A7D-4F3E-9F0F-5DE100A50E8E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42E0-7E04-416D-8792-BC180502A68A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876030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7BE2-0A7D-4F3E-9F0F-5DE100A50E8E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42E0-7E04-416D-8792-BC180502A68A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440658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7BE2-0A7D-4F3E-9F0F-5DE100A50E8E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42E0-7E04-416D-8792-BC180502A68A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896141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7BE2-0A7D-4F3E-9F0F-5DE100A50E8E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542E0-7E04-416D-8792-BC180502A68A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815154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35496-11F1-436B-A4F4-726E1E98F97D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91FCF-35CA-4001-8BC2-6A583006901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574618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762344"/>
                </a:solidFill>
              </a:defRPr>
            </a:lvl1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35496-11F1-436B-A4F4-726E1E98F97D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91FCF-35CA-4001-8BC2-6A583006901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994866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35496-11F1-436B-A4F4-726E1E98F97D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91FCF-35CA-4001-8BC2-6A583006901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04884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35496-11F1-436B-A4F4-726E1E98F97D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91FCF-35CA-4001-8BC2-6A583006901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12824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631131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35496-11F1-436B-A4F4-726E1E98F97D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91FCF-35CA-4001-8BC2-6A583006901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95747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35496-11F1-436B-A4F4-726E1E98F97D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91FCF-35CA-4001-8BC2-6A583006901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52037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35496-11F1-436B-A4F4-726E1E98F97D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91FCF-35CA-4001-8BC2-6A583006901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506232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35496-11F1-436B-A4F4-726E1E98F97D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91FCF-35CA-4001-8BC2-6A583006901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489354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35496-11F1-436B-A4F4-726E1E98F97D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91FCF-35CA-4001-8BC2-6A583006901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048626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35496-11F1-436B-A4F4-726E1E98F97D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91FCF-35CA-4001-8BC2-6A583006901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868912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35496-11F1-436B-A4F4-726E1E98F97D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91FCF-35CA-4001-8BC2-6A583006901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430702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326877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5182" y="1825625"/>
            <a:ext cx="6588617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03723"/>
                </a:solidFill>
              </a:defRPr>
            </a:lvl1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492583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66086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996694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997141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88348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976653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931794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419811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091113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528444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719970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494601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74913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99243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700839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796486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762819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011276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578455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49480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556403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766239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475019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40424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369250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491647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069808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624270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329491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331853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278219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006549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278165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7136069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22376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13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14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15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117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118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119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120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121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122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123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124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125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1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1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052" cy="691957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79890" y="2258494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A533B-F7E6-4598-9F81-90EF74286287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A933A-C3BB-48E6-8F8E-1C1457E9BD2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7869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2D6548-3415-4744-B15C-49F42E56C2A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9" y="5441"/>
            <a:ext cx="12169278" cy="6847117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6909A-22E9-487B-9ADE-8D8298690648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01D55-4861-4AA1-84B1-6CB026E2FB4E}" type="slidenum">
              <a:rPr lang="es-CO" smtClean="0"/>
              <a:t>‹Nº›</a:t>
            </a:fld>
            <a:endParaRPr lang="es-CO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C397556-D9EA-4FFE-AE48-9A5C6D5FA0A0}"/>
              </a:ext>
            </a:extLst>
          </p:cNvPr>
          <p:cNvCxnSpPr/>
          <p:nvPr userDrawn="1"/>
        </p:nvCxnSpPr>
        <p:spPr>
          <a:xfrm>
            <a:off x="6831874" y="5238206"/>
            <a:ext cx="4972594" cy="0"/>
          </a:xfrm>
          <a:prstGeom prst="line">
            <a:avLst/>
          </a:prstGeom>
          <a:ln>
            <a:solidFill>
              <a:srgbClr val="762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99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5D5F448-D73B-4BC0-AFE2-5A47241B31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2"/>
            <a:ext cx="12192000" cy="686355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28375" y="2799405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40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5D5F448-D73B-4BC0-AFE2-5A47241B31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2"/>
            <a:ext cx="12192000" cy="686355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28375" y="2799405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34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5D5F448-D73B-4BC0-AFE2-5A47241B31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2"/>
            <a:ext cx="12192000" cy="686355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28375" y="2799405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27674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D2F0538-9991-40B2-AE08-FFAD646C3B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199" y="1162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1685"/>
            <a:ext cx="10515600" cy="395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9416797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s-CO" sz="3600" b="1" kern="1200" dirty="0" smtClean="0">
          <a:solidFill>
            <a:srgbClr val="A0372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B796E77-7C46-4F29-B326-48304526D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C397556-D9EA-4FFE-AE48-9A5C6D5FA0A0}"/>
              </a:ext>
            </a:extLst>
          </p:cNvPr>
          <p:cNvCxnSpPr/>
          <p:nvPr userDrawn="1"/>
        </p:nvCxnSpPr>
        <p:spPr>
          <a:xfrm>
            <a:off x="6831874" y="5238206"/>
            <a:ext cx="4972594" cy="0"/>
          </a:xfrm>
          <a:prstGeom prst="line">
            <a:avLst/>
          </a:prstGeom>
          <a:ln>
            <a:solidFill>
              <a:srgbClr val="762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 userDrawn="1"/>
        </p:nvSpPr>
        <p:spPr>
          <a:xfrm>
            <a:off x="6583680" y="4520484"/>
            <a:ext cx="5220788" cy="466943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43069963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B796E77-7C46-4F29-B326-48304526DC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C397556-D9EA-4FFE-AE48-9A5C6D5FA0A0}"/>
              </a:ext>
            </a:extLst>
          </p:cNvPr>
          <p:cNvCxnSpPr/>
          <p:nvPr userDrawn="1"/>
        </p:nvCxnSpPr>
        <p:spPr>
          <a:xfrm>
            <a:off x="6831874" y="5238206"/>
            <a:ext cx="4972594" cy="0"/>
          </a:xfrm>
          <a:prstGeom prst="line">
            <a:avLst/>
          </a:prstGeom>
          <a:ln>
            <a:solidFill>
              <a:srgbClr val="762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 userDrawn="1"/>
        </p:nvSpPr>
        <p:spPr>
          <a:xfrm>
            <a:off x="6583680" y="4520484"/>
            <a:ext cx="5220788" cy="466943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18542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5D5F448-D73B-4BC0-AFE2-5A47241B31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2"/>
            <a:ext cx="12192000" cy="686355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28375" y="2799405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A533B-F7E6-4598-9F81-90EF74286287}" type="datetimeFigureOut">
              <a:rPr lang="es-CO" smtClean="0"/>
              <a:t>25/01/2021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869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5E3BBEE-5D45-C947-A814-5B2588312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D99D3B-53D5-B143-B69D-C40F7318F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E06334-0CB9-D542-A7A5-A583D20A88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87EF88-2F31-B04A-AF34-F7FE299A9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8BA6C2-57AF-AD44-AFAA-86EDBB178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EB0118B-43D4-D449-9744-A26BD7720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7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5E3BBEE-5D45-C947-A814-5B2588312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D99D3B-53D5-B143-B69D-C40F7318F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E06334-0CB9-D542-A7A5-A583D20A88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87EF88-2F31-B04A-AF34-F7FE299A9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8BA6C2-57AF-AD44-AFAA-86EDBB178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EB0118B-43D4-D449-9744-A26BD7720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" y="-1"/>
            <a:ext cx="12184907" cy="6861993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2451502"/>
            <a:ext cx="6580031" cy="1450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F98C0-EC82-4E9F-B945-22784634F489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233EB-9D1C-4330-8C4C-6BA8ED98DAA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5667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4006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A0372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5E3BBEE-5D45-C947-A814-5B2588312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D99D3B-53D5-B143-B69D-C40F7318F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E06334-0CB9-D542-A7A5-A583D20A88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87EF88-2F31-B04A-AF34-F7FE299A9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8BA6C2-57AF-AD44-AFAA-86EDBB178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EB0118B-43D4-D449-9744-A26BD7720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5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5E3BBEE-5D45-C947-A814-5B2588312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D99D3B-53D5-B143-B69D-C40F7318F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E06334-0CB9-D542-A7A5-A583D20A88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87EF88-2F31-B04A-AF34-F7FE299A9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8BA6C2-57AF-AD44-AFAA-86EDBB178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EB0118B-43D4-D449-9744-A26BD7720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1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5E3BBEE-5D45-C947-A814-5B2588312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D99D3B-53D5-B143-B69D-C40F7318F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E06334-0CB9-D542-A7A5-A583D20A88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87EF88-2F31-B04A-AF34-F7FE299A9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8BA6C2-57AF-AD44-AFAA-86EDBB178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EB0118B-43D4-D449-9744-A26BD7720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9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5E3BBEE-5D45-C947-A814-5B2588312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D99D3B-53D5-B143-B69D-C40F7318F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E06334-0CB9-D542-A7A5-A583D20A88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87EF88-2F31-B04A-AF34-F7FE299A9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8BA6C2-57AF-AD44-AFAA-86EDBB178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EB0118B-43D4-D449-9744-A26BD7720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0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5E3BBEE-5D45-C947-A814-5B2588312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D99D3B-53D5-B143-B69D-C40F7318F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E06334-0CB9-D542-A7A5-A583D20A88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87EF88-2F31-B04A-AF34-F7FE299A9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8BA6C2-57AF-AD44-AFAA-86EDBB178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EB0118B-43D4-D449-9744-A26BD7720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70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5E3BBEE-5D45-C947-A814-5B2588312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D99D3B-53D5-B143-B69D-C40F7318F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E06334-0CB9-D542-A7A5-A583D20A88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87EF88-2F31-B04A-AF34-F7FE299A9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8BA6C2-57AF-AD44-AFAA-86EDBB178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EB0118B-43D4-D449-9744-A26BD7720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9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5E3BBEE-5D45-C947-A814-5B2588312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D99D3B-53D5-B143-B69D-C40F7318F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E06334-0CB9-D542-A7A5-A583D20A88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87EF88-2F31-B04A-AF34-F7FE299A9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8BA6C2-57AF-AD44-AFAA-86EDBB178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EB0118B-43D4-D449-9744-A26BD7720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9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5E3BBEE-5D45-C947-A814-5B2588312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D99D3B-53D5-B143-B69D-C40F7318F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E06334-0CB9-D542-A7A5-A583D20A88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87EF88-2F31-B04A-AF34-F7FE299A9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8BA6C2-57AF-AD44-AFAA-86EDBB178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EB0118B-43D4-D449-9744-A26BD7720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9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5E3BBEE-5D45-C947-A814-5B2588312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D99D3B-53D5-B143-B69D-C40F7318F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E06334-0CB9-D542-A7A5-A583D20A88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87EF88-2F31-B04A-AF34-F7FE299A9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8BA6C2-57AF-AD44-AFAA-86EDBB178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EB0118B-43D4-D449-9744-A26BD7720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9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5E3BBEE-5D45-C947-A814-5B2588312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D99D3B-53D5-B143-B69D-C40F7318F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E06334-0CB9-D542-A7A5-A583D20A88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87EF88-2F31-B04A-AF34-F7FE299A9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8BA6C2-57AF-AD44-AFAA-86EDBB178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EB0118B-43D4-D449-9744-A26BD7720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99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" y="1548"/>
            <a:ext cx="12178226" cy="685823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48562-B295-4527-8007-B19ABB3E007C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A856F-2D83-4503-93D6-11266F4FDA1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7670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A820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5E3BBEE-5D45-C947-A814-5B2588312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D99D3B-53D5-B143-B69D-C40F7318F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E06334-0CB9-D542-A7A5-A583D20A88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87EF88-2F31-B04A-AF34-F7FE299A9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8BA6C2-57AF-AD44-AFAA-86EDBB178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EB0118B-43D4-D449-9744-A26BD7720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6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D2F0538-9991-40B2-AE08-FFAD646C3B1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0" y="1548"/>
            <a:ext cx="12172317" cy="6854904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199" y="815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1685"/>
            <a:ext cx="10515600" cy="395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77194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s-CO" sz="3600" b="1" kern="1200" dirty="0" smtClean="0">
          <a:solidFill>
            <a:srgbClr val="A0372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0D5A3E0-D200-42E6-8959-B81638B4694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" y="1548"/>
            <a:ext cx="12172315" cy="6854903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37BE2-0A7D-4F3E-9F0F-5DE100A50E8E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42E0-7E04-416D-8792-BC180502A68A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8014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A0372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B159D2-2CE5-415A-9230-9BDFEFE2BF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9" y="1548"/>
            <a:ext cx="12172317" cy="6854904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153400" y="2477405"/>
            <a:ext cx="33742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6269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35496-11F1-436B-A4F4-726E1E98F97D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91FCF-35CA-4001-8BC2-6A583006901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4054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D1DD88B-44FD-48D8-986D-30933E62A2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17" y="1548"/>
            <a:ext cx="12172315" cy="6854903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07295" y="2497540"/>
            <a:ext cx="3347434" cy="186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816B6-CCE2-408C-8368-B8B4C534701D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B432C-EFBB-4ECB-BF0A-210826FDF9E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18069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s-CO" sz="3500" b="1" kern="1200" dirty="0" smtClean="0">
          <a:solidFill>
            <a:srgbClr val="A0372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1055814-4D5D-4F60-8B3D-B84C7D5F91B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" y="1548"/>
            <a:ext cx="12172315" cy="6854903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012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0869A-EB95-41FC-9A57-9271AEB58541}" type="datetimeFigureOut">
              <a:rPr lang="es-CO" smtClean="0"/>
              <a:t>25/01/2021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6CC2D-6FCF-4C2D-B7AB-F63051A351D4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6799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76234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B796E77-7C46-4F29-B326-48304526DC6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" y="1548"/>
            <a:ext cx="12172317" cy="685490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C397556-D9EA-4FFE-AE48-9A5C6D5FA0A0}"/>
              </a:ext>
            </a:extLst>
          </p:cNvPr>
          <p:cNvCxnSpPr/>
          <p:nvPr userDrawn="1"/>
        </p:nvCxnSpPr>
        <p:spPr>
          <a:xfrm>
            <a:off x="6831874" y="5238206"/>
            <a:ext cx="4972594" cy="0"/>
          </a:xfrm>
          <a:prstGeom prst="line">
            <a:avLst/>
          </a:prstGeom>
          <a:ln>
            <a:solidFill>
              <a:srgbClr val="762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 userDrawn="1"/>
        </p:nvSpPr>
        <p:spPr>
          <a:xfrm>
            <a:off x="6583680" y="4520484"/>
            <a:ext cx="5220788" cy="466943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3803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1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1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16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16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1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1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99880" y="1626920"/>
            <a:ext cx="6180786" cy="2776535"/>
          </a:xfrm>
        </p:spPr>
        <p:txBody>
          <a:bodyPr>
            <a:normAutofit fontScale="90000"/>
          </a:bodyPr>
          <a:lstStyle/>
          <a:p>
            <a:r>
              <a:rPr lang="es-MX" b="1" dirty="0"/>
              <a:t>COMITÉ DE COORDINACIÓN</a:t>
            </a:r>
            <a:br>
              <a:rPr lang="es-MX" b="1" dirty="0"/>
            </a:br>
            <a:r>
              <a:rPr lang="es-MX" b="1" dirty="0"/>
              <a:t>FONDO DE RIESGOS LABORALES</a:t>
            </a:r>
            <a:br>
              <a:rPr lang="es-MX" b="1" dirty="0"/>
            </a:br>
            <a:r>
              <a:rPr lang="es-MX" b="1" dirty="0"/>
              <a:t>INFORME DE GESTIÓN </a:t>
            </a:r>
            <a:br>
              <a:rPr lang="es-MX" b="1" dirty="0"/>
            </a:br>
            <a:r>
              <a:rPr lang="es-MX" b="1" dirty="0"/>
              <a:t/>
            </a:r>
            <a:br>
              <a:rPr lang="es-MX" b="1" dirty="0"/>
            </a:br>
            <a:r>
              <a:rPr lang="es-MX" b="1" dirty="0" smtClean="0"/>
              <a:t>DICIEMBRE </a:t>
            </a:r>
            <a:r>
              <a:rPr lang="es-MX" b="1" dirty="0"/>
              <a:t>DE 2020</a:t>
            </a:r>
            <a:br>
              <a:rPr lang="es-MX" b="1" dirty="0"/>
            </a:br>
            <a:r>
              <a:rPr lang="es-MX" b="1" dirty="0"/>
              <a:t>CONTRATO 375 DE 2019 </a:t>
            </a:r>
            <a:endParaRPr lang="es-CO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64CAAB-D091-4604-AA8E-A803EED4A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081" y="123528"/>
            <a:ext cx="3530164" cy="7521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0ED0D5F-2CC4-4FC6-B648-862F0FFF3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340" y="6020714"/>
            <a:ext cx="3511482" cy="65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96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075" y="156120"/>
            <a:ext cx="11353800" cy="732155"/>
          </a:xfrm>
        </p:spPr>
        <p:txBody>
          <a:bodyPr>
            <a:normAutofit fontScale="90000"/>
          </a:bodyPr>
          <a:lstStyle/>
          <a:p>
            <a:r>
              <a:rPr lang="es-CO" dirty="0" smtClean="0"/>
              <a:t>COMPORTAMIENTO EMPLEADOS APORTANES EN EL 2020</a:t>
            </a:r>
            <a:endParaRPr lang="es-C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629207" y="6216572"/>
            <a:ext cx="805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</a:t>
            </a:r>
            <a:r>
              <a:rPr lang="es-MX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MILLONES </a:t>
            </a:r>
            <a:endParaRPr lang="es-MX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MX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*Información sistema general de riesgos cargue ARL</a:t>
            </a:r>
            <a:endParaRPr lang="es-MX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24" y="888275"/>
            <a:ext cx="9248520" cy="522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4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3826" y="115744"/>
            <a:ext cx="10515600" cy="774906"/>
          </a:xfrm>
        </p:spPr>
        <p:txBody>
          <a:bodyPr>
            <a:normAutofit/>
          </a:bodyPr>
          <a:lstStyle/>
          <a:p>
            <a:r>
              <a:rPr lang="es-CO" sz="3200" dirty="0"/>
              <a:t>COMPARATIVO TOTAL EMPRESAS </a:t>
            </a:r>
            <a:r>
              <a:rPr lang="es-CO" sz="3200" dirty="0" smtClean="0"/>
              <a:t>APORTANTES - FRL</a:t>
            </a:r>
            <a:endParaRPr lang="es-CO" sz="32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8478982" y="1480641"/>
            <a:ext cx="347947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total de empresas aportantes para el mes de </a:t>
            </a:r>
            <a:r>
              <a:rPr lang="es-MX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noviembre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2020, es </a:t>
            </a:r>
            <a:r>
              <a:rPr lang="es-MX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1.260.906,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 respecto al mes </a:t>
            </a:r>
            <a:r>
              <a:rPr lang="es-MX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octubre de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2020, se presenta </a:t>
            </a:r>
            <a:r>
              <a:rPr lang="es-MX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disminución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 </a:t>
            </a:r>
            <a:r>
              <a:rPr lang="es-MX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2%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 total de empresas correspondiente a </a:t>
            </a:r>
            <a:r>
              <a:rPr lang="es-MX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23.473</a:t>
            </a:r>
            <a:endParaRPr lang="es-MX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s-MX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77" y="702173"/>
            <a:ext cx="8196205" cy="550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8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/>
              <a:t>VARIACIÓN EMPLEADOS POR NIVEL DE RIESGOS Y ACTIVIDADES </a:t>
            </a:r>
            <a:r>
              <a:rPr lang="es-CO" sz="3200" dirty="0" smtClean="0"/>
              <a:t>ECONÓMICAS - FRL</a:t>
            </a:r>
            <a:endParaRPr lang="es-CO" sz="32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975522" y="5660967"/>
            <a:ext cx="3872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acuerdo con lo definido en el Decreto 1607 de 2002 y el artículo 2.2.4.2.5.9 del Decreto 1072 de 2015.</a:t>
            </a:r>
            <a:endParaRPr lang="es-CO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22" y="2001967"/>
            <a:ext cx="10528722" cy="334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9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49721"/>
          </a:xfrm>
        </p:spPr>
        <p:txBody>
          <a:bodyPr>
            <a:normAutofit/>
          </a:bodyPr>
          <a:lstStyle/>
          <a:p>
            <a:r>
              <a:rPr lang="es-CO" sz="3200" dirty="0"/>
              <a:t>VARIACIÓN POSITIVA EMPLEADOS </a:t>
            </a:r>
            <a:r>
              <a:rPr lang="es-CO" sz="3200" dirty="0" smtClean="0"/>
              <a:t>APORTANTES - FRL</a:t>
            </a:r>
            <a:endParaRPr lang="es-CO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22" y="976055"/>
            <a:ext cx="10093356" cy="444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1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00727"/>
            <a:ext cx="10515600" cy="732155"/>
          </a:xfrm>
        </p:spPr>
        <p:txBody>
          <a:bodyPr>
            <a:normAutofit/>
          </a:bodyPr>
          <a:lstStyle/>
          <a:p>
            <a:r>
              <a:rPr lang="es-CO" sz="3200" dirty="0">
                <a:solidFill>
                  <a:srgbClr val="660033"/>
                </a:solidFill>
              </a:rPr>
              <a:t>VARIACIÓN NEGATIVA EMPLEADOS </a:t>
            </a:r>
            <a:r>
              <a:rPr lang="es-CO" sz="3200" dirty="0" smtClean="0">
                <a:solidFill>
                  <a:srgbClr val="660033"/>
                </a:solidFill>
              </a:rPr>
              <a:t>APORTANTES - FRL</a:t>
            </a:r>
            <a:endParaRPr lang="es-CO" sz="3200" dirty="0">
              <a:solidFill>
                <a:srgbClr val="660033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550" y="932882"/>
            <a:ext cx="10214250" cy="472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8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50166"/>
          </a:xfrm>
        </p:spPr>
        <p:txBody>
          <a:bodyPr>
            <a:normAutofit fontScale="90000"/>
          </a:bodyPr>
          <a:lstStyle/>
          <a:p>
            <a:r>
              <a:rPr lang="es-MX" dirty="0"/>
              <a:t>PRESUPUESTO </a:t>
            </a:r>
            <a:r>
              <a:rPr lang="es-MX" dirty="0" smtClean="0"/>
              <a:t>2021 </a:t>
            </a:r>
            <a:r>
              <a:rPr lang="es-MX" dirty="0"/>
              <a:t>FONDO DE RIESGOS LABORALES A DICIEMBRE 2020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97102"/>
            <a:ext cx="10725150" cy="31337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694808" y="5435721"/>
            <a:ext cx="3872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PESOS</a:t>
            </a:r>
            <a:endParaRPr lang="es-CO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7666834" y="5458805"/>
            <a:ext cx="40956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i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Fuente: Módulo de indicadores presupuesto ejecutado </a:t>
            </a:r>
            <a:r>
              <a:rPr lang="es-MX" sz="900" b="1" i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</a:t>
            </a:r>
            <a:endParaRPr lang="es-CO" sz="900" b="1" i="1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100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295019"/>
            <a:ext cx="10515600" cy="1325563"/>
          </a:xfrm>
        </p:spPr>
        <p:txBody>
          <a:bodyPr>
            <a:normAutofit/>
          </a:bodyPr>
          <a:lstStyle/>
          <a:p>
            <a:r>
              <a:rPr lang="es-MX" sz="3200" dirty="0"/>
              <a:t>PRESUPUESTO 2020 FONDO DE RIESGOS LABORALES A </a:t>
            </a:r>
            <a:r>
              <a:rPr lang="es-MX" sz="3200" dirty="0" smtClean="0"/>
              <a:t>DICIEMBRE </a:t>
            </a:r>
            <a:r>
              <a:rPr lang="es-MX" sz="3200" dirty="0"/>
              <a:t>2020</a:t>
            </a:r>
            <a:endParaRPr lang="es-CO" sz="32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694808" y="5574222"/>
            <a:ext cx="3872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PESOS</a:t>
            </a:r>
            <a:endParaRPr lang="es-CO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7849714" y="5597305"/>
            <a:ext cx="40956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i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Fuente: Módulo de indicadores presupuesto ejecutado 2020</a:t>
            </a:r>
            <a:endParaRPr lang="es-CO" sz="900" b="1" i="1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" y="1733550"/>
            <a:ext cx="10734675" cy="33909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2214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22263"/>
            <a:ext cx="10515600" cy="1325563"/>
          </a:xfrm>
        </p:spPr>
        <p:txBody>
          <a:bodyPr>
            <a:normAutofit/>
          </a:bodyPr>
          <a:lstStyle/>
          <a:p>
            <a:r>
              <a:rPr lang="es-MX" sz="3200" dirty="0"/>
              <a:t>PRESUPUESTO 2020 FONDO DE RIESGOS LABORALES</a:t>
            </a:r>
            <a:br>
              <a:rPr lang="es-MX" sz="3200" dirty="0"/>
            </a:br>
            <a:r>
              <a:rPr lang="es-MX" sz="3200" dirty="0"/>
              <a:t>SALDO </a:t>
            </a:r>
            <a:r>
              <a:rPr lang="es-MX" sz="3200" dirty="0" smtClean="0"/>
              <a:t>CANCELADO A DICIEMBRE 2020 </a:t>
            </a:r>
            <a:endParaRPr lang="es-CO" sz="32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590305" y="5299342"/>
            <a:ext cx="3872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PESOS</a:t>
            </a:r>
            <a:endParaRPr lang="es-CO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7679898" y="5579240"/>
            <a:ext cx="40956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i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Fuente: Módulo de indicadores presupuesto ejecutado 2020</a:t>
            </a:r>
            <a:endParaRPr lang="es-CO" sz="900" b="1" i="1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2696583" y="6074673"/>
            <a:ext cx="4357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i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Valor cancelado a diciembre por contratación $9.821 millones</a:t>
            </a:r>
            <a:endParaRPr lang="es-CO" sz="900" b="1" i="1" u="sng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747" y="1757043"/>
            <a:ext cx="9612505" cy="31531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3263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8481" y="326525"/>
            <a:ext cx="11179629" cy="732182"/>
          </a:xfrm>
        </p:spPr>
        <p:txBody>
          <a:bodyPr>
            <a:normAutofit/>
          </a:bodyPr>
          <a:lstStyle/>
          <a:p>
            <a:r>
              <a:rPr lang="es-MX" sz="3200" dirty="0"/>
              <a:t>EJECUCIÓN EGRESOS VS PROYECCIÓN </a:t>
            </a:r>
            <a:r>
              <a:rPr lang="es-MX" sz="3200" dirty="0" smtClean="0"/>
              <a:t>2020 - FRL</a:t>
            </a:r>
            <a:endParaRPr lang="es-CO" sz="32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380683" y="6221957"/>
            <a:ext cx="3872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MILES DE PESOS</a:t>
            </a:r>
            <a:endParaRPr lang="es-CO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0241280" y="2101509"/>
            <a:ext cx="1619794" cy="2875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/>
            <a:r>
              <a:rPr lang="es-MX" sz="1600" b="0" dirty="0">
                <a:solidFill>
                  <a:schemeClr val="tx1"/>
                </a:solidFill>
              </a:rPr>
              <a:t>En el mes de </a:t>
            </a:r>
            <a:r>
              <a:rPr lang="es-MX" sz="1600" b="0" dirty="0" smtClean="0">
                <a:solidFill>
                  <a:schemeClr val="tx1"/>
                </a:solidFill>
              </a:rPr>
              <a:t>diciembre se </a:t>
            </a:r>
            <a:r>
              <a:rPr lang="es-MX" sz="1600" b="0" dirty="0">
                <a:solidFill>
                  <a:schemeClr val="tx1"/>
                </a:solidFill>
              </a:rPr>
              <a:t>realizaron </a:t>
            </a:r>
            <a:r>
              <a:rPr lang="es-MX" sz="1600" b="0" dirty="0" smtClean="0">
                <a:solidFill>
                  <a:schemeClr val="tx1"/>
                </a:solidFill>
              </a:rPr>
              <a:t>140 </a:t>
            </a:r>
            <a:r>
              <a:rPr lang="es-MX" sz="1600" b="0" dirty="0">
                <a:solidFill>
                  <a:schemeClr val="tx1"/>
                </a:solidFill>
              </a:rPr>
              <a:t>pagos por valor de </a:t>
            </a:r>
            <a:r>
              <a:rPr lang="es-MX" sz="1600" b="0" dirty="0" smtClean="0">
                <a:solidFill>
                  <a:schemeClr val="tx1"/>
                </a:solidFill>
              </a:rPr>
              <a:t>$5.429 </a:t>
            </a:r>
            <a:r>
              <a:rPr lang="es-MX" sz="1600" b="0" dirty="0">
                <a:solidFill>
                  <a:schemeClr val="tx1"/>
                </a:solidFill>
              </a:rPr>
              <a:t>mm por  contratación del Fondo de </a:t>
            </a:r>
            <a:r>
              <a:rPr lang="es-MX" sz="1600" b="0" dirty="0" smtClean="0">
                <a:solidFill>
                  <a:schemeClr val="tx1"/>
                </a:solidFill>
              </a:rPr>
              <a:t>Riesgos.</a:t>
            </a:r>
          </a:p>
          <a:p>
            <a:pPr algn="just"/>
            <a:endParaRPr lang="es-MX" sz="1600" b="0" dirty="0">
              <a:solidFill>
                <a:schemeClr val="tx1"/>
              </a:solidFill>
            </a:endParaRPr>
          </a:p>
          <a:p>
            <a:pPr algn="just"/>
            <a:r>
              <a:rPr lang="es-MX" sz="1600" b="0" dirty="0" smtClean="0">
                <a:solidFill>
                  <a:schemeClr val="tx1"/>
                </a:solidFill>
              </a:rPr>
              <a:t>Así mismo, se trasladaron $10.000 millones al </a:t>
            </a:r>
            <a:r>
              <a:rPr lang="es-MX" sz="1600" b="0" dirty="0" err="1" smtClean="0">
                <a:solidFill>
                  <a:schemeClr val="tx1"/>
                </a:solidFill>
              </a:rPr>
              <a:t>Fome</a:t>
            </a:r>
            <a:endParaRPr lang="es-CO" sz="1600" b="0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02" y="1214348"/>
            <a:ext cx="9860678" cy="464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5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6560" y="81745"/>
            <a:ext cx="10972000" cy="779215"/>
          </a:xfrm>
        </p:spPr>
        <p:txBody>
          <a:bodyPr>
            <a:normAutofit fontScale="90000"/>
          </a:bodyPr>
          <a:lstStyle/>
          <a:p>
            <a:r>
              <a:rPr lang="es-CO" sz="3200" dirty="0"/>
              <a:t>PARTICIPACIÓN </a:t>
            </a:r>
            <a:r>
              <a:rPr lang="es-CO" sz="3200" dirty="0" smtClean="0"/>
              <a:t>INGRESOS RECIBIDOS </a:t>
            </a:r>
            <a:r>
              <a:rPr lang="es-CO" sz="3200" dirty="0"/>
              <a:t>VS </a:t>
            </a:r>
            <a:r>
              <a:rPr lang="es-CO" sz="3200" dirty="0" smtClean="0"/>
              <a:t>EGRESOS EJECUTADOS - FRL</a:t>
            </a:r>
            <a:endParaRPr lang="es-CO" sz="32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810887" y="6109648"/>
            <a:ext cx="3872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MILES DE PESOS</a:t>
            </a:r>
            <a:endParaRPr lang="es-CO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23" y="826884"/>
            <a:ext cx="10975091" cy="528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1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277587" y="3080896"/>
            <a:ext cx="8947068" cy="2496944"/>
          </a:xfrm>
        </p:spPr>
        <p:txBody>
          <a:bodyPr>
            <a:normAutofit fontScale="90000"/>
          </a:bodyPr>
          <a:lstStyle/>
          <a:p>
            <a:r>
              <a:rPr lang="es-CO" b="1" dirty="0">
                <a:solidFill>
                  <a:srgbClr val="660033"/>
                </a:solidFill>
              </a:rPr>
              <a:t>ORDEN DEL DÍA</a:t>
            </a:r>
            <a:r>
              <a:rPr lang="es-CO" dirty="0"/>
              <a:t/>
            </a:r>
            <a:br>
              <a:rPr lang="es-CO" dirty="0"/>
            </a:br>
            <a:r>
              <a:rPr lang="es-MX" sz="3100" b="1" dirty="0">
                <a:solidFill>
                  <a:srgbClr val="660033"/>
                </a:solidFill>
              </a:rPr>
              <a:t>Verificación del quórum</a:t>
            </a:r>
            <a:br>
              <a:rPr lang="es-MX" sz="3100" b="1" dirty="0">
                <a:solidFill>
                  <a:srgbClr val="660033"/>
                </a:solidFill>
              </a:rPr>
            </a:br>
            <a:r>
              <a:rPr lang="es-MX" sz="3100" b="1" dirty="0">
                <a:solidFill>
                  <a:srgbClr val="660033"/>
                </a:solidFill>
              </a:rPr>
              <a:t>Temas pendientes</a:t>
            </a:r>
            <a:br>
              <a:rPr lang="es-MX" sz="3100" b="1" dirty="0">
                <a:solidFill>
                  <a:srgbClr val="660033"/>
                </a:solidFill>
              </a:rPr>
            </a:br>
            <a:r>
              <a:rPr lang="es-MX" sz="3100" b="1" dirty="0">
                <a:solidFill>
                  <a:srgbClr val="660033"/>
                </a:solidFill>
              </a:rPr>
              <a:t>Presentación informe de gestión de </a:t>
            </a:r>
            <a:r>
              <a:rPr lang="es-MX" sz="3100" b="1" dirty="0" smtClean="0">
                <a:solidFill>
                  <a:srgbClr val="660033"/>
                </a:solidFill>
              </a:rPr>
              <a:t>diciembre </a:t>
            </a:r>
            <a:r>
              <a:rPr lang="es-MX" sz="3100" b="1" dirty="0">
                <a:solidFill>
                  <a:srgbClr val="660033"/>
                </a:solidFill>
              </a:rPr>
              <a:t>de 2020</a:t>
            </a:r>
            <a:br>
              <a:rPr lang="es-MX" sz="3100" b="1" dirty="0">
                <a:solidFill>
                  <a:srgbClr val="660033"/>
                </a:solidFill>
              </a:rPr>
            </a:br>
            <a:r>
              <a:rPr lang="es-MX" sz="3100" b="1" dirty="0">
                <a:solidFill>
                  <a:srgbClr val="660033"/>
                </a:solidFill>
              </a:rPr>
              <a:t>Presentación Interventoría Amézquita</a:t>
            </a:r>
            <a:r>
              <a:rPr lang="es-MX" dirty="0"/>
              <a:t/>
            </a:r>
            <a:br>
              <a:rPr lang="es-MX" dirty="0"/>
            </a:br>
            <a:r>
              <a:rPr lang="es-MX" sz="3100" b="1" dirty="0">
                <a:solidFill>
                  <a:srgbClr val="660033"/>
                </a:solidFill>
              </a:rPr>
              <a:t>Proposiciones varios</a:t>
            </a:r>
            <a:endParaRPr lang="es-CO" sz="3100" dirty="0"/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2134533" y="1360358"/>
            <a:ext cx="6580031" cy="934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CO" sz="4400" b="1" dirty="0">
                <a:solidFill>
                  <a:srgbClr val="660033"/>
                </a:solidFill>
              </a:rPr>
              <a:t>AGENDA DEL COMITÉ</a:t>
            </a:r>
          </a:p>
        </p:txBody>
      </p:sp>
    </p:spTree>
    <p:extLst>
      <p:ext uri="{BB962C8B-B14F-4D97-AF65-F5344CB8AC3E}">
        <p14:creationId xmlns:p14="http://schemas.microsoft.com/office/powerpoint/2010/main" val="2062349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b="1" dirty="0">
                <a:solidFill>
                  <a:prstClr val="white"/>
                </a:solidFill>
                <a:latin typeface="Calibri Light" panose="020F0302020204030204"/>
              </a:rPr>
              <a:t>OBLIGACIONES DE GESTIÓN Y ADMINISTRATIVAS</a:t>
            </a:r>
            <a:endParaRPr lang="es-CO" sz="40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64CAAB-D091-4604-AA8E-A803EED4A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602" y="5854327"/>
            <a:ext cx="3029161" cy="64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0363" y="0"/>
            <a:ext cx="11091553" cy="872504"/>
          </a:xfrm>
        </p:spPr>
        <p:txBody>
          <a:bodyPr>
            <a:normAutofit/>
          </a:bodyPr>
          <a:lstStyle/>
          <a:p>
            <a:r>
              <a:rPr lang="es-MX" sz="2400" dirty="0" smtClean="0"/>
              <a:t>DISTRIBUCIÓN </a:t>
            </a:r>
            <a:r>
              <a:rPr lang="es-MX" sz="2400" dirty="0"/>
              <a:t>ANUAL DE LA CARTERA VS </a:t>
            </a:r>
            <a:r>
              <a:rPr lang="es-MX" sz="2400" dirty="0" smtClean="0"/>
              <a:t>PARTIDAS PENDIENTES POR IDENTIFICAR FONDO </a:t>
            </a:r>
            <a:r>
              <a:rPr lang="es-MX" sz="2400" dirty="0"/>
              <a:t>DE RIESGOS LABORALES </a:t>
            </a:r>
            <a:r>
              <a:rPr lang="es-MX" sz="2400" dirty="0" smtClean="0"/>
              <a:t>A DICIEMBRE </a:t>
            </a:r>
            <a:r>
              <a:rPr lang="es-MX" sz="2400" dirty="0"/>
              <a:t>DE 2020</a:t>
            </a:r>
            <a:endParaRPr lang="es-CO" sz="24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1CCCF6-E630-464A-90BC-5A2066D85616}"/>
              </a:ext>
            </a:extLst>
          </p:cNvPr>
          <p:cNvSpPr txBox="1"/>
          <p:nvPr/>
        </p:nvSpPr>
        <p:spPr>
          <a:xfrm>
            <a:off x="9072748" y="3464596"/>
            <a:ext cx="2422913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CO" sz="1400" dirty="0">
                <a:solidFill>
                  <a:schemeClr val="tx1"/>
                </a:solidFill>
              </a:rPr>
              <a:t>La cartera </a:t>
            </a:r>
            <a:r>
              <a:rPr lang="es-CO" sz="1400" dirty="0" smtClean="0">
                <a:solidFill>
                  <a:schemeClr val="tx1"/>
                </a:solidFill>
              </a:rPr>
              <a:t>aumentó </a:t>
            </a:r>
            <a:r>
              <a:rPr lang="es-CO" sz="1400" dirty="0">
                <a:solidFill>
                  <a:schemeClr val="tx1"/>
                </a:solidFill>
              </a:rPr>
              <a:t>un </a:t>
            </a:r>
            <a:r>
              <a:rPr lang="es-CO" sz="1400" dirty="0" smtClean="0">
                <a:solidFill>
                  <a:schemeClr val="tx1"/>
                </a:solidFill>
              </a:rPr>
              <a:t>1,32% </a:t>
            </a:r>
            <a:r>
              <a:rPr lang="es-CO" sz="1400" dirty="0">
                <a:solidFill>
                  <a:schemeClr val="tx1"/>
                </a:solidFill>
              </a:rPr>
              <a:t>con respecto al mes anterior y las partidas pendientes por identificar  </a:t>
            </a:r>
            <a:r>
              <a:rPr lang="es-CO" sz="1400" dirty="0" smtClean="0">
                <a:solidFill>
                  <a:schemeClr val="tx1"/>
                </a:solidFill>
              </a:rPr>
              <a:t>disminuyeron </a:t>
            </a:r>
            <a:r>
              <a:rPr lang="es-CO" sz="1400" dirty="0">
                <a:solidFill>
                  <a:schemeClr val="tx1"/>
                </a:solidFill>
              </a:rPr>
              <a:t>en  un </a:t>
            </a:r>
            <a:r>
              <a:rPr lang="es-CO" sz="1400" dirty="0" smtClean="0">
                <a:solidFill>
                  <a:schemeClr val="tx1"/>
                </a:solidFill>
              </a:rPr>
              <a:t>24% </a:t>
            </a:r>
            <a:r>
              <a:rPr lang="es-CO" sz="1400" dirty="0">
                <a:solidFill>
                  <a:schemeClr val="tx1"/>
                </a:solidFill>
              </a:rPr>
              <a:t>respecto del saldo de </a:t>
            </a:r>
            <a:r>
              <a:rPr lang="es-CO" sz="1400" dirty="0" smtClean="0">
                <a:solidFill>
                  <a:schemeClr val="tx1"/>
                </a:solidFill>
              </a:rPr>
              <a:t>noviembre </a:t>
            </a:r>
            <a:r>
              <a:rPr lang="es-CO" sz="1400" dirty="0">
                <a:solidFill>
                  <a:schemeClr val="tx1"/>
                </a:solidFill>
              </a:rPr>
              <a:t>de 2020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3E759D7-416D-4B77-8114-D05179769CB3}"/>
              </a:ext>
            </a:extLst>
          </p:cNvPr>
          <p:cNvSpPr txBox="1"/>
          <p:nvPr/>
        </p:nvSpPr>
        <p:spPr>
          <a:xfrm>
            <a:off x="9072748" y="1289840"/>
            <a:ext cx="2422913" cy="11695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CO" sz="1400" dirty="0">
                <a:solidFill>
                  <a:schemeClr val="tx1"/>
                </a:solidFill>
              </a:rPr>
              <a:t>La cartera al corte al </a:t>
            </a:r>
            <a:r>
              <a:rPr lang="es-CO" sz="1400" dirty="0" smtClean="0">
                <a:solidFill>
                  <a:schemeClr val="tx1"/>
                </a:solidFill>
              </a:rPr>
              <a:t>31 </a:t>
            </a:r>
            <a:r>
              <a:rPr lang="es-CO" sz="1400" dirty="0">
                <a:solidFill>
                  <a:schemeClr val="tx1"/>
                </a:solidFill>
              </a:rPr>
              <a:t>de </a:t>
            </a:r>
            <a:r>
              <a:rPr lang="es-CO" sz="1400" dirty="0" smtClean="0">
                <a:solidFill>
                  <a:schemeClr val="tx1"/>
                </a:solidFill>
              </a:rPr>
              <a:t>diciembre de </a:t>
            </a:r>
            <a:r>
              <a:rPr lang="es-CO" sz="1400" dirty="0">
                <a:solidFill>
                  <a:schemeClr val="tx1"/>
                </a:solidFill>
              </a:rPr>
              <a:t>2020 asciende a $</a:t>
            </a:r>
            <a:r>
              <a:rPr lang="es-CO" sz="1400" dirty="0" smtClean="0">
                <a:solidFill>
                  <a:schemeClr val="tx1"/>
                </a:solidFill>
              </a:rPr>
              <a:t>28.568 </a:t>
            </a:r>
            <a:r>
              <a:rPr lang="es-CO" sz="1400" dirty="0">
                <a:solidFill>
                  <a:schemeClr val="tx1"/>
                </a:solidFill>
              </a:rPr>
              <a:t>millones y partidas pendientes por identificar por valor de </a:t>
            </a:r>
            <a:r>
              <a:rPr lang="es-CO" sz="1400" dirty="0" smtClean="0">
                <a:solidFill>
                  <a:schemeClr val="tx1"/>
                </a:solidFill>
              </a:rPr>
              <a:t>$884 </a:t>
            </a:r>
            <a:r>
              <a:rPr lang="es-CO" sz="1400" dirty="0">
                <a:solidFill>
                  <a:schemeClr val="tx1"/>
                </a:solidFill>
              </a:rPr>
              <a:t>millones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570363" y="6483091"/>
            <a:ext cx="3872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MILES DE PESOS</a:t>
            </a:r>
            <a:endParaRPr lang="es-CO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31" y="829048"/>
            <a:ext cx="8120832" cy="553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2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137" y="142866"/>
            <a:ext cx="10515600" cy="911703"/>
          </a:xfrm>
        </p:spPr>
        <p:txBody>
          <a:bodyPr>
            <a:normAutofit fontScale="90000"/>
          </a:bodyPr>
          <a:lstStyle/>
          <a:p>
            <a:r>
              <a:rPr lang="es-CO" dirty="0"/>
              <a:t>MOVIMIENTOS DE </a:t>
            </a:r>
            <a:r>
              <a:rPr lang="es-CO" dirty="0" smtClean="0"/>
              <a:t>CARTERA MULTAS Y SANCIONES </a:t>
            </a:r>
            <a:r>
              <a:rPr lang="es-CO" dirty="0"/>
              <a:t>EN </a:t>
            </a:r>
            <a:r>
              <a:rPr lang="es-CO" dirty="0" smtClean="0"/>
              <a:t>DICIEMBRE 2020 - FRL</a:t>
            </a:r>
            <a:endParaRPr lang="es-C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694317" y="5785506"/>
            <a:ext cx="3872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MILES DE PESOS</a:t>
            </a:r>
            <a:endParaRPr lang="es-CO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9040487" y="1523927"/>
            <a:ext cx="26507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sanciones recibidas durante el mes de </a:t>
            </a:r>
            <a:r>
              <a:rPr lang="es-MX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diciembre </a:t>
            </a:r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2020, corresponden al </a:t>
            </a:r>
            <a:r>
              <a:rPr lang="es-MX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4% </a:t>
            </a:r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 total de la cartera del mes anterior.</a:t>
            </a:r>
          </a:p>
          <a:p>
            <a:pPr algn="just"/>
            <a:endParaRPr lang="es-MX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el mes de </a:t>
            </a:r>
            <a:r>
              <a:rPr lang="es-MX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diciembre de </a:t>
            </a:r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2020, se aplicó recaudo en cartera por </a:t>
            </a:r>
            <a:r>
              <a:rPr lang="es-MX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$637 </a:t>
            </a:r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 correspondiente al </a:t>
            </a:r>
            <a:r>
              <a:rPr lang="es-MX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2,26% </a:t>
            </a:r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 total de la cartera del mes anterior (sin contar con los terminados de Coactiva y revocados).</a:t>
            </a:r>
          </a:p>
          <a:p>
            <a:pPr algn="just"/>
            <a:endParaRPr lang="es-MX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variación neta </a:t>
            </a:r>
            <a:r>
              <a:rPr lang="es-MX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positiva de </a:t>
            </a:r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cartera es de </a:t>
            </a:r>
            <a:r>
              <a:rPr lang="es-MX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$371 </a:t>
            </a:r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millones.</a:t>
            </a:r>
          </a:p>
          <a:p>
            <a:pPr algn="just"/>
            <a:endParaRPr lang="es-MX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es-CO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55" y="1272284"/>
            <a:ext cx="8712658" cy="451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3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7829" y="38278"/>
            <a:ext cx="10515600" cy="733568"/>
          </a:xfrm>
        </p:spPr>
        <p:txBody>
          <a:bodyPr>
            <a:normAutofit/>
          </a:bodyPr>
          <a:lstStyle/>
          <a:p>
            <a:r>
              <a:rPr lang="es-CO" sz="3200" dirty="0"/>
              <a:t>GESTIÓN PARTIDAS PENDIENTES POR </a:t>
            </a:r>
            <a:r>
              <a:rPr lang="es-CO" sz="3200" dirty="0" smtClean="0"/>
              <a:t>IDENTIFICAR - FRL</a:t>
            </a:r>
            <a:endParaRPr lang="es-CO" sz="32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9643065" y="2387868"/>
            <a:ext cx="205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MILES DE PESOS</a:t>
            </a:r>
            <a:endParaRPr lang="es-CO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1438275" y="5660790"/>
            <a:ext cx="6420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Durante el mes de </a:t>
            </a:r>
            <a:r>
              <a:rPr lang="es-MX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diciembre </a:t>
            </a:r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2020, se recibió recaudo efectivo por valor de </a:t>
            </a:r>
            <a:r>
              <a:rPr lang="es-MX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$363 </a:t>
            </a:r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millones, de los cuales se identificó y aplicó el </a:t>
            </a:r>
            <a:r>
              <a:rPr lang="es-MX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85%</a:t>
            </a:r>
            <a:endParaRPr lang="es-MX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s-MX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Así mismo se identificó recaudo de meses anteriores por valor de </a:t>
            </a:r>
            <a:r>
              <a:rPr lang="es-MX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$329 </a:t>
            </a:r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millones.</a:t>
            </a:r>
          </a:p>
          <a:p>
            <a:pPr algn="just"/>
            <a:endParaRPr lang="es-MX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587829" y="4927222"/>
            <a:ext cx="10515600" cy="733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CO" dirty="0"/>
              <a:t>GESTIÓN PARTIDAS IDENTIFICADAS EN EL MES </a:t>
            </a:r>
            <a:r>
              <a:rPr lang="es-CO" dirty="0" smtClean="0"/>
              <a:t>INFORMADO - FRL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18" y="658262"/>
            <a:ext cx="8822447" cy="435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5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130" y="88431"/>
            <a:ext cx="11353800" cy="774906"/>
          </a:xfrm>
        </p:spPr>
        <p:txBody>
          <a:bodyPr>
            <a:noAutofit/>
          </a:bodyPr>
          <a:lstStyle/>
          <a:p>
            <a:r>
              <a:rPr lang="es-MX" sz="2800" dirty="0"/>
              <a:t>GESTIÓN RECAUDO PENDIENTE POR IDENTIFICAR AÑO </a:t>
            </a:r>
            <a:r>
              <a:rPr lang="es-MX" sz="2800" dirty="0" smtClean="0"/>
              <a:t>2020 - FRL</a:t>
            </a:r>
            <a:endParaRPr lang="es-CO" sz="28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784809" y="6035893"/>
            <a:ext cx="7497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MILES DE PESOS </a:t>
            </a:r>
          </a:p>
          <a:p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Recibido 2020 </a:t>
            </a:r>
            <a:r>
              <a:rPr lang="es-MX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$4.690 </a:t>
            </a:r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Pend x identificar </a:t>
            </a:r>
            <a:r>
              <a:rPr lang="es-MX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339 </a:t>
            </a:r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  <a:r>
              <a:rPr lang="es-MX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correspondiente </a:t>
            </a:r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 </a:t>
            </a:r>
            <a:r>
              <a:rPr lang="es-MX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7%</a:t>
            </a:r>
            <a:endParaRPr lang="es-CO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46" y="769265"/>
            <a:ext cx="11127191" cy="514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6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7507" y="436789"/>
            <a:ext cx="11686309" cy="601002"/>
          </a:xfrm>
        </p:spPr>
        <p:txBody>
          <a:bodyPr>
            <a:noAutofit/>
          </a:bodyPr>
          <a:lstStyle/>
          <a:p>
            <a:r>
              <a:rPr lang="es-MX" sz="2800" dirty="0"/>
              <a:t>GESTIÓN RECAUDO PENDIENTE POR IDENTIFICAR AÑO 2010 A </a:t>
            </a:r>
            <a:r>
              <a:rPr lang="es-MX" sz="2800" dirty="0" smtClean="0"/>
              <a:t>2019 - FRL</a:t>
            </a:r>
            <a:endParaRPr lang="es-CO" sz="28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489176" y="5733543"/>
            <a:ext cx="7104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MILES DE PESOS </a:t>
            </a:r>
          </a:p>
          <a:p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Recibido $30.390 m Pend x identificar </a:t>
            </a:r>
            <a:r>
              <a:rPr lang="es-MX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545 </a:t>
            </a:r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correspondiente al 2% </a:t>
            </a:r>
            <a:endParaRPr lang="es-CO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36" y="1350248"/>
            <a:ext cx="11158454" cy="438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3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1161"/>
          </a:xfrm>
        </p:spPr>
        <p:txBody>
          <a:bodyPr/>
          <a:lstStyle/>
          <a:p>
            <a:r>
              <a:rPr lang="es-CO" dirty="0" smtClean="0"/>
              <a:t>INGRESOS MULTAS ÚLTIMOS SEIS MESES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540" y="1175657"/>
            <a:ext cx="7840920" cy="493485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2001688" y="6044160"/>
            <a:ext cx="4490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</a:t>
            </a:r>
            <a:r>
              <a:rPr lang="es-MX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MILLLONES </a:t>
            </a:r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PESOS </a:t>
            </a:r>
          </a:p>
        </p:txBody>
      </p:sp>
    </p:spTree>
    <p:extLst>
      <p:ext uri="{BB962C8B-B14F-4D97-AF65-F5344CB8AC3E}">
        <p14:creationId xmlns:p14="http://schemas.microsoft.com/office/powerpoint/2010/main" val="3726506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7576" y="198870"/>
            <a:ext cx="10515600" cy="454273"/>
          </a:xfrm>
        </p:spPr>
        <p:txBody>
          <a:bodyPr>
            <a:noAutofit/>
          </a:bodyPr>
          <a:lstStyle/>
          <a:p>
            <a:r>
              <a:rPr lang="es-CO" sz="3200" dirty="0"/>
              <a:t>GESTIÓN DE COBRO </a:t>
            </a:r>
            <a:r>
              <a:rPr lang="es-CO" sz="3200" dirty="0" smtClean="0"/>
              <a:t>PERSUASIVO - FRL</a:t>
            </a:r>
            <a:endParaRPr lang="es-CO" sz="32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2801514" y="4151671"/>
            <a:ext cx="3872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PESOS</a:t>
            </a:r>
            <a:endParaRPr lang="es-CO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883" y="653142"/>
            <a:ext cx="7834460" cy="363702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3541" r="22780" b="6694"/>
          <a:stretch/>
        </p:blipFill>
        <p:spPr>
          <a:xfrm>
            <a:off x="1755883" y="4640931"/>
            <a:ext cx="4646733" cy="16814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3333" r="22781" b="10742"/>
          <a:stretch/>
        </p:blipFill>
        <p:spPr>
          <a:xfrm>
            <a:off x="6674266" y="4797686"/>
            <a:ext cx="4518057" cy="136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0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5075" y="396051"/>
            <a:ext cx="10515600" cy="691779"/>
          </a:xfrm>
        </p:spPr>
        <p:txBody>
          <a:bodyPr>
            <a:normAutofit/>
          </a:bodyPr>
          <a:lstStyle/>
          <a:p>
            <a:r>
              <a:rPr lang="es-MX" sz="3200" dirty="0"/>
              <a:t>RESOLUCIONES RECIBIDAS EN </a:t>
            </a:r>
            <a:r>
              <a:rPr lang="es-MX" sz="3200" dirty="0" smtClean="0"/>
              <a:t>DICIEMBRE 2020 - FRL</a:t>
            </a:r>
            <a:endParaRPr lang="es-CO" sz="32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D74B663-D060-439D-BFDD-97FB96809CFE}"/>
              </a:ext>
            </a:extLst>
          </p:cNvPr>
          <p:cNvSpPr/>
          <p:nvPr/>
        </p:nvSpPr>
        <p:spPr>
          <a:xfrm>
            <a:off x="1272975" y="4227468"/>
            <a:ext cx="9490817" cy="1815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 hangingPunct="0">
              <a:buFont typeface="Wingdings" panose="05000000000000000000" pitchFamily="2" charset="2"/>
              <a:buChar char="ü"/>
            </a:pPr>
            <a:r>
              <a:rPr lang="es-MX" sz="1600" dirty="0"/>
              <a:t>En el mes de </a:t>
            </a:r>
            <a:r>
              <a:rPr lang="es-MX" sz="1600" dirty="0" smtClean="0"/>
              <a:t>noviembre </a:t>
            </a:r>
            <a:r>
              <a:rPr lang="es-MX" sz="1600" dirty="0"/>
              <a:t>se recibieron </a:t>
            </a:r>
            <a:r>
              <a:rPr lang="es-MX" sz="1600" dirty="0" smtClean="0"/>
              <a:t>55 (cincuenta y cinco) </a:t>
            </a:r>
            <a:r>
              <a:rPr lang="es-MX" sz="1600" dirty="0"/>
              <a:t>sanciones por valor de $ </a:t>
            </a:r>
            <a:r>
              <a:rPr lang="es-MX" sz="1600" dirty="0" smtClean="0"/>
              <a:t>1.089.087.166.</a:t>
            </a:r>
          </a:p>
          <a:p>
            <a:pPr marL="285750" indent="-285750" algn="just" hangingPunct="0">
              <a:buFont typeface="Wingdings" panose="05000000000000000000" pitchFamily="2" charset="2"/>
              <a:buChar char="ü"/>
            </a:pPr>
            <a:r>
              <a:rPr lang="es-MX" sz="1600" dirty="0"/>
              <a:t>F</a:t>
            </a:r>
            <a:r>
              <a:rPr lang="es-MX" sz="1600" dirty="0" smtClean="0"/>
              <a:t>ueron registradas 47 (cuarenta y siete) adecuadamente </a:t>
            </a:r>
            <a:r>
              <a:rPr lang="es-MX" sz="1600" dirty="0"/>
              <a:t>en los Estados Financieros del Fondo de Riesgos </a:t>
            </a:r>
            <a:r>
              <a:rPr lang="es-MX" sz="1600" dirty="0" smtClean="0"/>
              <a:t>Laborales por </a:t>
            </a:r>
            <a:r>
              <a:rPr lang="es-MX" sz="1600" dirty="0"/>
              <a:t>valor de $1.007.766.172.</a:t>
            </a:r>
            <a:endParaRPr lang="es-MX" sz="1600" dirty="0" smtClean="0"/>
          </a:p>
          <a:p>
            <a:pPr marL="285750" indent="-285750" algn="just" hangingPunct="0">
              <a:buFont typeface="Wingdings" panose="05000000000000000000" pitchFamily="2" charset="2"/>
              <a:buChar char="ü"/>
            </a:pPr>
            <a:r>
              <a:rPr lang="es-MX" sz="1600" dirty="0" smtClean="0"/>
              <a:t>De las 47 (cuarenta y siete) sanciones recibidas fueron canceladas </a:t>
            </a:r>
            <a:r>
              <a:rPr lang="es-MX" sz="1600" dirty="0"/>
              <a:t>$ </a:t>
            </a:r>
            <a:r>
              <a:rPr lang="es-MX" sz="1600" dirty="0" smtClean="0"/>
              <a:t>267.266.156, incluidas las cancelaciones parciales. </a:t>
            </a:r>
            <a:endParaRPr lang="es-MX" sz="1600" dirty="0"/>
          </a:p>
          <a:p>
            <a:pPr marL="285750" indent="-285750" algn="just" hangingPunct="0">
              <a:buFont typeface="Wingdings" panose="05000000000000000000" pitchFamily="2" charset="2"/>
              <a:buChar char="ü"/>
            </a:pPr>
            <a:r>
              <a:rPr lang="es-MX" sz="1600" dirty="0" smtClean="0"/>
              <a:t>Se realizaron 6 (seis) devoluciones de Resoluciones por valor $44.618.892.</a:t>
            </a:r>
          </a:p>
          <a:p>
            <a:pPr marL="285750" indent="-285750" algn="just" hangingPunct="0">
              <a:buFont typeface="Wingdings" panose="05000000000000000000" pitchFamily="2" charset="2"/>
              <a:buChar char="ü"/>
            </a:pPr>
            <a:r>
              <a:rPr lang="es-MX" sz="1600" dirty="0" smtClean="0">
                <a:solidFill>
                  <a:schemeClr val="tx1"/>
                </a:solidFill>
              </a:rPr>
              <a:t>Se presentaron 2 (dos) Resoluciones Revocadas por valor de $36.702.102.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1912820" y="3950469"/>
            <a:ext cx="4290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DE PESOS</a:t>
            </a:r>
            <a:endParaRPr lang="es-CO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778" y="1008499"/>
            <a:ext cx="9217014" cy="294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137" y="138351"/>
            <a:ext cx="10515600" cy="1325563"/>
          </a:xfrm>
        </p:spPr>
        <p:txBody>
          <a:bodyPr/>
          <a:lstStyle/>
          <a:p>
            <a:r>
              <a:rPr lang="es-CO" dirty="0" smtClean="0"/>
              <a:t>RESOLUCIONES RECIBIDAS POR DIRECCIÓN TERRITORIAL EN RECIBIDAS 2020</a:t>
            </a:r>
            <a:endParaRPr lang="es-C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1377243" y="6014400"/>
            <a:ext cx="4290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DE PESOS</a:t>
            </a:r>
            <a:endParaRPr lang="es-CO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033" y="1463914"/>
            <a:ext cx="9196513" cy="437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1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957947" y="851158"/>
            <a:ext cx="10515600" cy="675154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rgbClr val="660033"/>
                </a:solidFill>
              </a:rPr>
              <a:t>SEGUIMIENTO TEMAS PENDIENTES DE </a:t>
            </a:r>
            <a:r>
              <a:rPr lang="pt-BR" dirty="0" smtClean="0">
                <a:solidFill>
                  <a:srgbClr val="660033"/>
                </a:solidFill>
              </a:rPr>
              <a:t>DICIEMBRE 2020 FONDO DE RIESGOS LABORALES </a:t>
            </a:r>
            <a:endParaRPr lang="es-CO" dirty="0">
              <a:solidFill>
                <a:srgbClr val="660033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91" y="2130981"/>
            <a:ext cx="10986511" cy="245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13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92777"/>
            <a:ext cx="10515600" cy="697911"/>
          </a:xfrm>
        </p:spPr>
        <p:txBody>
          <a:bodyPr/>
          <a:lstStyle/>
          <a:p>
            <a:r>
              <a:rPr lang="es-CO" dirty="0" smtClean="0"/>
              <a:t>SANCIONES REVOCADAS </a:t>
            </a:r>
            <a:endParaRPr lang="es-C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548132" y="4702629"/>
            <a:ext cx="4290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DE PESOS</a:t>
            </a:r>
            <a:endParaRPr lang="es-CO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17" y="2456833"/>
            <a:ext cx="10892566" cy="20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6389" y="223707"/>
            <a:ext cx="11221984" cy="822407"/>
          </a:xfrm>
        </p:spPr>
        <p:txBody>
          <a:bodyPr>
            <a:normAutofit fontScale="90000"/>
          </a:bodyPr>
          <a:lstStyle/>
          <a:p>
            <a:r>
              <a:rPr lang="es-CO" sz="3600" dirty="0"/>
              <a:t>RESOLUCIONES DEVUELTAS EN EL MES </a:t>
            </a:r>
            <a:r>
              <a:rPr lang="es-CO" sz="3600" dirty="0" smtClean="0"/>
              <a:t>DE DICIEMBRE 2020 - FRL</a:t>
            </a:r>
            <a:endParaRPr lang="es-CO" sz="3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1990760" y="2439926"/>
            <a:ext cx="4290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PESOS</a:t>
            </a:r>
            <a:endParaRPr lang="es-CO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1364251" y="6073274"/>
            <a:ext cx="4290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PESOS</a:t>
            </a:r>
            <a:endParaRPr lang="es-CO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737" y="812708"/>
            <a:ext cx="9385385" cy="16272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107" y="2716925"/>
            <a:ext cx="8492643" cy="323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9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FF45D8-2DC3-4ADD-A08A-EC56A5896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273" y="447240"/>
            <a:ext cx="9233263" cy="1325563"/>
          </a:xfrm>
        </p:spPr>
        <p:txBody>
          <a:bodyPr>
            <a:normAutofit/>
          </a:bodyPr>
          <a:lstStyle/>
          <a:p>
            <a:r>
              <a:rPr lang="es-ES" sz="3200" dirty="0"/>
              <a:t>RESOLUCIONES SUBSANADAS EN EL MES DE </a:t>
            </a:r>
            <a:r>
              <a:rPr lang="es-ES" sz="3200" dirty="0" smtClean="0"/>
              <a:t>DICIEMBRE 2020 - FRL</a:t>
            </a:r>
            <a:endParaRPr lang="es-CO" sz="32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673697" y="5474642"/>
            <a:ext cx="4290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PESOS</a:t>
            </a:r>
            <a:endParaRPr lang="es-CO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39" y="1955660"/>
            <a:ext cx="9670397" cy="351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5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728351"/>
            <a:ext cx="10515600" cy="1325563"/>
          </a:xfrm>
        </p:spPr>
        <p:txBody>
          <a:bodyPr/>
          <a:lstStyle/>
          <a:p>
            <a:r>
              <a:rPr lang="es-CO" dirty="0" smtClean="0"/>
              <a:t>MULTAS RECIBIDAS ÚLTIMOS 6 AÑOS</a:t>
            </a:r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838200" y="5080000"/>
            <a:ext cx="42900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</a:t>
            </a:r>
            <a:r>
              <a:rPr lang="es-MX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PESOS</a:t>
            </a:r>
          </a:p>
          <a:p>
            <a:r>
              <a:rPr lang="es-CO" dirty="0"/>
              <a:t> </a:t>
            </a:r>
            <a:r>
              <a:rPr lang="es-CO" sz="1400" dirty="0" smtClean="0"/>
              <a:t>10 sanciones revocadas en el 2020 por $321.255.420 </a:t>
            </a:r>
            <a:endParaRPr lang="es-CO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84543"/>
            <a:ext cx="10711555" cy="289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744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4A3F4DB-666F-4E46-A967-381107968EBF}"/>
              </a:ext>
            </a:extLst>
          </p:cNvPr>
          <p:cNvSpPr>
            <a:spLocks noGrp="1"/>
          </p:cNvSpPr>
          <p:nvPr/>
        </p:nvSpPr>
        <p:spPr>
          <a:xfrm>
            <a:off x="1219200" y="1922004"/>
            <a:ext cx="9753600" cy="19460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2600" b="1" kern="1200" baseline="0" dirty="0">
                <a:solidFill>
                  <a:schemeClr val="bg1"/>
                </a:solidFill>
                <a:latin typeface="Baskerville Old Face"/>
                <a:ea typeface="+mj-ea"/>
                <a:cs typeface="Baskerville Old Face"/>
              </a:defRPr>
            </a:lvl1pPr>
          </a:lstStyle>
          <a:p>
            <a:pPr marL="0" marR="0" lvl="0" indent="0" algn="r" defTabSz="9143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/>
                <a:ea typeface="+mj-ea"/>
              </a:rPr>
              <a:t>Mónica Patricia Mateus Malaver</a:t>
            </a:r>
            <a:br>
              <a:rPr kumimoji="0" lang="es-CO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/>
                <a:ea typeface="+mj-ea"/>
              </a:rPr>
            </a:br>
            <a:r>
              <a:rPr kumimoji="0" lang="es-CO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/>
                <a:ea typeface="+mj-ea"/>
              </a:rPr>
              <a:t>Gerencia de Negocios</a:t>
            </a:r>
            <a:br>
              <a:rPr kumimoji="0" lang="es-CO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/>
                <a:ea typeface="+mj-ea"/>
              </a:rPr>
            </a:br>
            <a:r>
              <a:rPr kumimoji="0" lang="es-CO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/>
                <a:ea typeface="+mj-ea"/>
              </a:rPr>
              <a:t>Vicepresidencia de Administración Fiduciaria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A1C41845-0F5B-4675-8197-2F62F24635CC}"/>
              </a:ext>
            </a:extLst>
          </p:cNvPr>
          <p:cNvSpPr>
            <a:spLocks noGrp="1"/>
          </p:cNvSpPr>
          <p:nvPr/>
        </p:nvSpPr>
        <p:spPr>
          <a:xfrm>
            <a:off x="1219200" y="3895024"/>
            <a:ext cx="9753600" cy="10409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800" b="0" i="0" kern="1200" dirty="0" smtClean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Calle 72 No 10 – 03 Piso 5.</a:t>
            </a:r>
            <a:b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PBX: +57 (1) 594 5111 Ext. 1239</a:t>
            </a:r>
            <a:b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Celular: +57 (300) 567 1915</a:t>
            </a:r>
            <a:b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Bogotá – Colombia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7CE0ED8-9FD0-453D-B376-954E6A3F7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799" y="5851060"/>
            <a:ext cx="3782405" cy="8058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1F4BDE-4D06-43AA-97AE-FF7CD4247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204" y="5851060"/>
            <a:ext cx="4325744" cy="80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6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7CE0ED8-9FD0-453D-B376-954E6A3F7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799" y="5851060"/>
            <a:ext cx="3782405" cy="8058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1F4BDE-4D06-43AA-97AE-FF7CD4247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204" y="5851060"/>
            <a:ext cx="4325744" cy="801421"/>
          </a:xfrm>
          <a:prstGeom prst="rect">
            <a:avLst/>
          </a:prstGeom>
        </p:spPr>
      </p:pic>
      <p:sp>
        <p:nvSpPr>
          <p:cNvPr id="8" name="Título 2">
            <a:extLst>
              <a:ext uri="{FF2B5EF4-FFF2-40B4-BE49-F238E27FC236}">
                <a16:creationId xmlns:a16="http://schemas.microsoft.com/office/drawing/2014/main" id="{E9AD7A3C-322C-4EAE-8FD6-D866A67E2A2F}"/>
              </a:ext>
            </a:extLst>
          </p:cNvPr>
          <p:cNvSpPr txBox="1">
            <a:spLocks/>
          </p:cNvSpPr>
          <p:nvPr/>
        </p:nvSpPr>
        <p:spPr>
          <a:xfrm>
            <a:off x="3975652" y="2168854"/>
            <a:ext cx="6021063" cy="20867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s-CO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es-CO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lang="es-MX" dirty="0">
                <a:solidFill>
                  <a:prstClr val="white"/>
                </a:solidFill>
                <a:latin typeface="Calibri Light" panose="020F0302020204030204"/>
              </a:rPr>
              <a:t>PRESENTACIÓN TECNOLÓGICA</a:t>
            </a:r>
            <a:r>
              <a:rPr kumimoji="0" lang="es-CO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es-CO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s-ES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3723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E22DA4F-6282-4C63-AC51-F89CE38E0A24}"/>
              </a:ext>
            </a:extLst>
          </p:cNvPr>
          <p:cNvSpPr txBox="1">
            <a:spLocks/>
          </p:cNvSpPr>
          <p:nvPr/>
        </p:nvSpPr>
        <p:spPr>
          <a:xfrm>
            <a:off x="1035731" y="404949"/>
            <a:ext cx="10315892" cy="888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1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A03723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133702" y="849086"/>
            <a:ext cx="8931229" cy="1502227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dirty="0">
                <a:solidFill>
                  <a:srgbClr val="A03723"/>
                </a:solidFill>
                <a:latin typeface="+mn-lt"/>
              </a:rPr>
              <a:t>Informe cumplimiento obligaciones tecnológicas contrato encargo fiduciario </a:t>
            </a:r>
            <a:r>
              <a:rPr lang="es-ES" sz="3600" b="1" dirty="0" smtClean="0">
                <a:solidFill>
                  <a:srgbClr val="A03723"/>
                </a:solidFill>
                <a:latin typeface="+mn-lt"/>
              </a:rPr>
              <a:t>corte Diciembre </a:t>
            </a:r>
            <a:r>
              <a:rPr lang="es-ES" sz="3600" b="1" dirty="0">
                <a:solidFill>
                  <a:srgbClr val="A03723"/>
                </a:solidFill>
                <a:latin typeface="+mn-lt"/>
              </a:rPr>
              <a:t>2020</a:t>
            </a:r>
            <a:r>
              <a:rPr lang="es-ES" dirty="0"/>
              <a:t/>
            </a:r>
            <a:br>
              <a:rPr lang="es-ES" dirty="0"/>
            </a:br>
            <a:endParaRPr lang="es-CO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1477925" y="2103120"/>
            <a:ext cx="8684977" cy="4362993"/>
          </a:xfrm>
        </p:spPr>
        <p:txBody>
          <a:bodyPr>
            <a:normAutofit fontScale="92500" lnSpcReduction="10000"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900" dirty="0"/>
              <a:t>Se garantiza la operación de la plataforma, sistemas de información, infraestructura y redes de comunicaciones que soporta el Fondo de Riesgos Laborales.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900" dirty="0"/>
              <a:t>Se garantiza la operación del sistema de información de Riesgos Laborales y la Pagina Web del Fondo.</a:t>
            </a:r>
          </a:p>
          <a:p>
            <a:pPr algn="just"/>
            <a:endParaRPr lang="es-ES" sz="19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900" dirty="0"/>
              <a:t>Se asiste a la firma interventora en las auditorias </a:t>
            </a:r>
            <a:r>
              <a:rPr lang="es-CO" sz="1900" dirty="0"/>
              <a:t>auditoria de seguridad de desarrollos </a:t>
            </a:r>
            <a:r>
              <a:rPr lang="es-ES" sz="1900" dirty="0" smtClean="0"/>
              <a:t>del </a:t>
            </a:r>
            <a:r>
              <a:rPr lang="es-ES" sz="1900" dirty="0"/>
              <a:t>sistema de información </a:t>
            </a:r>
            <a:r>
              <a:rPr lang="es-ES" sz="1900" dirty="0" smtClean="0"/>
              <a:t>de </a:t>
            </a:r>
            <a:r>
              <a:rPr lang="es-ES" sz="1900" dirty="0"/>
              <a:t>Riesgos Laborales.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dirty="0"/>
              <a:t>Se genera atención a </a:t>
            </a:r>
            <a:r>
              <a:rPr lang="es-ES" sz="1900" dirty="0" smtClean="0"/>
              <a:t>siete (7) </a:t>
            </a:r>
            <a:r>
              <a:rPr lang="es-ES" sz="1900" dirty="0"/>
              <a:t>solicitudes de soporte técnico.</a:t>
            </a:r>
          </a:p>
          <a:p>
            <a:pPr algn="just"/>
            <a:endParaRPr lang="es-ES" sz="19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900" dirty="0"/>
              <a:t>Se realiza el seguimiento y cumplimiento a las obligaciones tecnológicas y al anexo tecnológico para el mes de </a:t>
            </a:r>
            <a:r>
              <a:rPr lang="es-ES" sz="1900" dirty="0" smtClean="0"/>
              <a:t>Diciembre </a:t>
            </a:r>
            <a:r>
              <a:rPr lang="es-ES" sz="1900" dirty="0"/>
              <a:t>2020 el cual se detalla a continuación.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900" dirty="0"/>
          </a:p>
        </p:txBody>
      </p:sp>
    </p:spTree>
    <p:extLst>
      <p:ext uri="{BB962C8B-B14F-4D97-AF65-F5344CB8AC3E}">
        <p14:creationId xmlns:p14="http://schemas.microsoft.com/office/powerpoint/2010/main" val="397293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E22DA4F-6282-4C63-AC51-F89CE38E0A24}"/>
              </a:ext>
            </a:extLst>
          </p:cNvPr>
          <p:cNvSpPr txBox="1">
            <a:spLocks/>
          </p:cNvSpPr>
          <p:nvPr/>
        </p:nvSpPr>
        <p:spPr>
          <a:xfrm>
            <a:off x="1035731" y="404949"/>
            <a:ext cx="10315892" cy="888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1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A03723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28062" y="898612"/>
            <a:ext cx="8931229" cy="1502227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dirty="0">
                <a:solidFill>
                  <a:srgbClr val="A03723"/>
                </a:solidFill>
                <a:latin typeface="+mn-lt"/>
              </a:rPr>
              <a:t>Informe cumplimiento obligaciones tecnológicas contrato encargo fiduciario </a:t>
            </a:r>
            <a:r>
              <a:rPr lang="es-ES" sz="3600" b="1" dirty="0" smtClean="0">
                <a:solidFill>
                  <a:srgbClr val="A03723"/>
                </a:solidFill>
                <a:latin typeface="+mn-lt"/>
              </a:rPr>
              <a:t>corte Diciembre </a:t>
            </a:r>
            <a:r>
              <a:rPr lang="es-ES" sz="3600" b="1" dirty="0">
                <a:solidFill>
                  <a:srgbClr val="A03723"/>
                </a:solidFill>
                <a:latin typeface="+mn-lt"/>
              </a:rPr>
              <a:t>2020</a:t>
            </a:r>
            <a:r>
              <a:rPr lang="es-ES" dirty="0"/>
              <a:t/>
            </a:r>
            <a:br>
              <a:rPr lang="es-ES" dirty="0"/>
            </a:br>
            <a:endParaRPr lang="es-CO" dirty="0"/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id="{8403C977-5DFA-49ED-8A22-6CFF996BFD88}"/>
              </a:ext>
            </a:extLst>
          </p:cNvPr>
          <p:cNvSpPr txBox="1">
            <a:spLocks/>
          </p:cNvSpPr>
          <p:nvPr/>
        </p:nvSpPr>
        <p:spPr>
          <a:xfrm>
            <a:off x="462718" y="2571221"/>
            <a:ext cx="6094836" cy="408267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Cuatro (4)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requerimientos presentaron avance de etapa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Verificación 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Concurrencia usuarios </a:t>
            </a:r>
            <a:r>
              <a:rPr kumimoji="0" lang="es-CO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Presupuesto</a:t>
            </a:r>
          </a:p>
          <a:p>
            <a:pPr marL="285750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Creación 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ODP con varios </a:t>
            </a:r>
            <a:r>
              <a:rPr kumimoji="0" lang="es-CO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objetos</a:t>
            </a:r>
          </a:p>
          <a:p>
            <a:pPr marL="285750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Ajustes Reportes 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modulo de </a:t>
            </a:r>
            <a:r>
              <a:rPr kumimoji="0" lang="es-CO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multas</a:t>
            </a:r>
          </a:p>
          <a:p>
            <a:pPr marL="285750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 Service Registro </a:t>
            </a:r>
            <a:r>
              <a:rPr kumimoji="0" lang="es-CO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Consignación</a:t>
            </a:r>
            <a:endParaRPr kumimoji="0" lang="es-E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 siguientes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Requerimiento se encuentra en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producción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Creación ODP con varias objetos.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Cargue masivo Ordenes de pago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Ajuste Tipo Proceso de Contratación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Validación Caracteres Especiales Solicitud CDP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Mensajes de Ayuda y Cambio Apuntador del Mouse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Realizar prorroga de contrato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Inclusión Cobro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Persuasivo 1,2,3 y coactivo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texto 5">
            <a:extLst>
              <a:ext uri="{FF2B5EF4-FFF2-40B4-BE49-F238E27FC236}">
                <a16:creationId xmlns:a16="http://schemas.microsoft.com/office/drawing/2014/main" id="{8125F2CB-18DC-467A-9207-5029795C3219}"/>
              </a:ext>
            </a:extLst>
          </p:cNvPr>
          <p:cNvSpPr txBox="1">
            <a:spLocks/>
          </p:cNvSpPr>
          <p:nvPr/>
        </p:nvSpPr>
        <p:spPr>
          <a:xfrm>
            <a:off x="333205" y="2118376"/>
            <a:ext cx="9136567" cy="90569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realizan actividades en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Requerimientos donde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 que:</a:t>
            </a:r>
          </a:p>
        </p:txBody>
      </p:sp>
      <p:sp>
        <p:nvSpPr>
          <p:cNvPr id="2" name="Rectángulo 1"/>
          <p:cNvSpPr/>
          <p:nvPr/>
        </p:nvSpPr>
        <p:spPr>
          <a:xfrm>
            <a:off x="6193676" y="3812221"/>
            <a:ext cx="5506141" cy="3187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Reporte Registro Presupuestal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Reporte Certificado de disponibilidad Presupuestal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Reporte Presupuesto Ejecutado Agregado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Modulo seguimiento de llamadas telefónicas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Exportar Plan de adquisiciones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Ajuste plan de 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adquisiciones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Contrato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varias 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vigencias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Creación ODP con varias objetos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20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7CE0ED8-9FD0-453D-B376-954E6A3F7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799" y="5851060"/>
            <a:ext cx="3782405" cy="8058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1F4BDE-4D06-43AA-97AE-FF7CD4247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204" y="5851060"/>
            <a:ext cx="4325744" cy="801421"/>
          </a:xfrm>
          <a:prstGeom prst="rect">
            <a:avLst/>
          </a:prstGeom>
        </p:spPr>
      </p:pic>
      <p:sp>
        <p:nvSpPr>
          <p:cNvPr id="9" name="Título 3">
            <a:extLst>
              <a:ext uri="{FF2B5EF4-FFF2-40B4-BE49-F238E27FC236}">
                <a16:creationId xmlns:a16="http://schemas.microsoft.com/office/drawing/2014/main" id="{C4C0BC8F-BB57-47C2-900B-164DBD0DAEE6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Disponibilidad Servidores Fondo de Riesgos Laborales</a:t>
            </a:r>
            <a:endParaRPr kumimoji="0" lang="es-CO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1" name="Subtítulo 4">
            <a:extLst>
              <a:ext uri="{FF2B5EF4-FFF2-40B4-BE49-F238E27FC236}">
                <a16:creationId xmlns:a16="http://schemas.microsoft.com/office/drawing/2014/main" id="{C78D2749-B940-4870-9E60-08870D3F1C13}"/>
              </a:ext>
            </a:extLst>
          </p:cNvPr>
          <p:cNvSpPr txBox="1">
            <a:spLocks/>
          </p:cNvSpPr>
          <p:nvPr/>
        </p:nvSpPr>
        <p:spPr>
          <a:xfrm>
            <a:off x="2372139" y="4079875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presenta la disponibilidad de cada uno de los servidores que componen la Plataforma Tecnológica del Fondo de Riesgos Laborales para los últimos 6 meses.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014C9CA7-E31A-43E1-94FB-A26104F9C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415" y="1059543"/>
            <a:ext cx="8269441" cy="698965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rgbClr val="A03723"/>
                </a:solidFill>
                <a:latin typeface="+mn-lt"/>
              </a:rPr>
              <a:t>Disponibilidad Servidores SFRL </a:t>
            </a:r>
            <a:r>
              <a:rPr lang="es-MX" b="1" dirty="0" smtClean="0">
                <a:solidFill>
                  <a:srgbClr val="A03723"/>
                </a:solidFill>
                <a:latin typeface="+mn-lt"/>
              </a:rPr>
              <a:t>Diciembre </a:t>
            </a:r>
            <a:r>
              <a:rPr lang="es-CO" b="1" dirty="0">
                <a:solidFill>
                  <a:srgbClr val="A03723"/>
                </a:solidFill>
                <a:latin typeface="+mn-lt"/>
              </a:rPr>
              <a:t>2020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318625"/>
              </p:ext>
            </p:extLst>
          </p:nvPr>
        </p:nvGraphicFramePr>
        <p:xfrm>
          <a:off x="1593670" y="2677883"/>
          <a:ext cx="8830489" cy="2377444"/>
        </p:xfrm>
        <a:graphic>
          <a:graphicData uri="http://schemas.openxmlformats.org/drawingml/2006/table">
            <a:tbl>
              <a:tblPr/>
              <a:tblGrid>
                <a:gridCol w="1712173">
                  <a:extLst>
                    <a:ext uri="{9D8B030D-6E8A-4147-A177-3AD203B41FA5}">
                      <a16:colId xmlns:a16="http://schemas.microsoft.com/office/drawing/2014/main" val="3833596342"/>
                    </a:ext>
                  </a:extLst>
                </a:gridCol>
                <a:gridCol w="1186386">
                  <a:extLst>
                    <a:ext uri="{9D8B030D-6E8A-4147-A177-3AD203B41FA5}">
                      <a16:colId xmlns:a16="http://schemas.microsoft.com/office/drawing/2014/main" val="2127551926"/>
                    </a:ext>
                  </a:extLst>
                </a:gridCol>
                <a:gridCol w="1186386">
                  <a:extLst>
                    <a:ext uri="{9D8B030D-6E8A-4147-A177-3AD203B41FA5}">
                      <a16:colId xmlns:a16="http://schemas.microsoft.com/office/drawing/2014/main" val="3366527471"/>
                    </a:ext>
                  </a:extLst>
                </a:gridCol>
                <a:gridCol w="1186386">
                  <a:extLst>
                    <a:ext uri="{9D8B030D-6E8A-4147-A177-3AD203B41FA5}">
                      <a16:colId xmlns:a16="http://schemas.microsoft.com/office/drawing/2014/main" val="2701424041"/>
                    </a:ext>
                  </a:extLst>
                </a:gridCol>
                <a:gridCol w="1186386">
                  <a:extLst>
                    <a:ext uri="{9D8B030D-6E8A-4147-A177-3AD203B41FA5}">
                      <a16:colId xmlns:a16="http://schemas.microsoft.com/office/drawing/2014/main" val="2667803897"/>
                    </a:ext>
                  </a:extLst>
                </a:gridCol>
                <a:gridCol w="1186386">
                  <a:extLst>
                    <a:ext uri="{9D8B030D-6E8A-4147-A177-3AD203B41FA5}">
                      <a16:colId xmlns:a16="http://schemas.microsoft.com/office/drawing/2014/main" val="3608794039"/>
                    </a:ext>
                  </a:extLst>
                </a:gridCol>
                <a:gridCol w="1186386">
                  <a:extLst>
                    <a:ext uri="{9D8B030D-6E8A-4147-A177-3AD203B41FA5}">
                      <a16:colId xmlns:a16="http://schemas.microsoft.com/office/drawing/2014/main" val="730708913"/>
                    </a:ext>
                  </a:extLst>
                </a:gridCol>
              </a:tblGrid>
              <a:tr h="6267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SERVIDOR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jul-20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ago-20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sep-20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oct-20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nov-20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dic-20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114295"/>
                  </a:ext>
                </a:extLst>
              </a:tr>
              <a:tr h="45387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Página WEB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705832"/>
                  </a:ext>
                </a:extLst>
              </a:tr>
              <a:tr h="43226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KOREN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519889"/>
                  </a:ext>
                </a:extLst>
              </a:tr>
              <a:tr h="43226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8240722"/>
                  </a:ext>
                </a:extLst>
              </a:tr>
              <a:tr h="43226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PORTUGAL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9505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591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 txBox="1">
            <a:spLocks/>
          </p:cNvSpPr>
          <p:nvPr/>
        </p:nvSpPr>
        <p:spPr>
          <a:xfrm>
            <a:off x="3975652" y="1891855"/>
            <a:ext cx="6021063" cy="26407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lang="es-MX" dirty="0"/>
              <a:t>OBLIGACIONES FINANCIERAS Y DE INVERSIÓN </a:t>
            </a: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D64CAAB-D091-4604-AA8E-A803EED4A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602" y="5854327"/>
            <a:ext cx="3029161" cy="64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2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014C9CA7-E31A-43E1-94FB-A26104F9C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415" y="1059543"/>
            <a:ext cx="8269441" cy="698965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rgbClr val="A03723"/>
                </a:solidFill>
                <a:latin typeface="+mn-lt"/>
              </a:rPr>
              <a:t>Disponibilidad Servidores SFRL </a:t>
            </a:r>
            <a:r>
              <a:rPr lang="es-MX" b="1" dirty="0" smtClean="0">
                <a:solidFill>
                  <a:srgbClr val="A03723"/>
                </a:solidFill>
                <a:latin typeface="+mn-lt"/>
              </a:rPr>
              <a:t>Diciembre </a:t>
            </a:r>
            <a:r>
              <a:rPr lang="es-CO" b="1" dirty="0">
                <a:solidFill>
                  <a:srgbClr val="A03723"/>
                </a:solidFill>
                <a:latin typeface="+mn-lt"/>
              </a:rPr>
              <a:t>2020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6830668"/>
              </p:ext>
            </p:extLst>
          </p:nvPr>
        </p:nvGraphicFramePr>
        <p:xfrm>
          <a:off x="1745416" y="1998617"/>
          <a:ext cx="8269440" cy="4323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934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7CE0ED8-9FD0-453D-B376-954E6A3F7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799" y="5851060"/>
            <a:ext cx="3782405" cy="8058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1F4BDE-4D06-43AA-97AE-FF7CD4247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204" y="5851060"/>
            <a:ext cx="4325744" cy="801421"/>
          </a:xfrm>
          <a:prstGeom prst="rect">
            <a:avLst/>
          </a:prstGeom>
        </p:spPr>
      </p:pic>
      <p:sp>
        <p:nvSpPr>
          <p:cNvPr id="8" name="Título 3">
            <a:extLst>
              <a:ext uri="{FF2B5EF4-FFF2-40B4-BE49-F238E27FC236}">
                <a16:creationId xmlns:a16="http://schemas.microsoft.com/office/drawing/2014/main" id="{55EE336A-5955-4D30-BEE8-817220CAA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5426"/>
            <a:ext cx="10515600" cy="1601498"/>
          </a:xfrm>
        </p:spPr>
        <p:txBody>
          <a:bodyPr>
            <a:normAutofit/>
          </a:bodyPr>
          <a:lstStyle/>
          <a:p>
            <a:r>
              <a:rPr lang="es-MX" sz="4800" dirty="0"/>
              <a:t>Soporte a la plataforma Tecnológica</a:t>
            </a:r>
            <a:endParaRPr lang="es-CO" sz="4800" dirty="0"/>
          </a:p>
        </p:txBody>
      </p:sp>
      <p:sp>
        <p:nvSpPr>
          <p:cNvPr id="10" name="Subtítulo 4">
            <a:extLst>
              <a:ext uri="{FF2B5EF4-FFF2-40B4-BE49-F238E27FC236}">
                <a16:creationId xmlns:a16="http://schemas.microsoft.com/office/drawing/2014/main" id="{2691A367-21C8-4385-816C-1420E09622E6}"/>
              </a:ext>
            </a:extLst>
          </p:cNvPr>
          <p:cNvSpPr txBox="1">
            <a:spLocks/>
          </p:cNvSpPr>
          <p:nvPr/>
        </p:nvSpPr>
        <p:spPr>
          <a:xfrm>
            <a:off x="838200" y="4237076"/>
            <a:ext cx="10515600" cy="1500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presenta la cantidad y tipo de solicitudes sobre la Plataforma Tecnológica del Fondo de Riesgos Laborales atendidas en el mes de </a:t>
            </a:r>
            <a:r>
              <a:rPr kumimoji="0" lang="es-MX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Diciembre 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2020.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59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E22DA4F-6282-4C63-AC51-F89CE38E0A24}"/>
              </a:ext>
            </a:extLst>
          </p:cNvPr>
          <p:cNvSpPr txBox="1">
            <a:spLocks/>
          </p:cNvSpPr>
          <p:nvPr/>
        </p:nvSpPr>
        <p:spPr>
          <a:xfrm>
            <a:off x="2209800" y="617945"/>
            <a:ext cx="77724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1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Soporte Plataforma Tecnológica</a:t>
            </a:r>
            <a:b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Diciembre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2020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254680"/>
              </p:ext>
            </p:extLst>
          </p:nvPr>
        </p:nvGraphicFramePr>
        <p:xfrm>
          <a:off x="1042783" y="1904375"/>
          <a:ext cx="3441700" cy="1714035"/>
        </p:xfrm>
        <a:graphic>
          <a:graphicData uri="http://schemas.openxmlformats.org/drawingml/2006/table">
            <a:tbl>
              <a:tblPr/>
              <a:tblGrid>
                <a:gridCol w="2109429">
                  <a:extLst>
                    <a:ext uri="{9D8B030D-6E8A-4147-A177-3AD203B41FA5}">
                      <a16:colId xmlns:a16="http://schemas.microsoft.com/office/drawing/2014/main" val="2950015881"/>
                    </a:ext>
                  </a:extLst>
                </a:gridCol>
                <a:gridCol w="1332271">
                  <a:extLst>
                    <a:ext uri="{9D8B030D-6E8A-4147-A177-3AD203B41FA5}">
                      <a16:colId xmlns:a16="http://schemas.microsoft.com/office/drawing/2014/main" val="1493939833"/>
                    </a:ext>
                  </a:extLst>
                </a:gridCol>
              </a:tblGrid>
              <a:tr h="3768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Solicitudes por Entidad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301098"/>
                  </a:ext>
                </a:extLst>
              </a:tr>
              <a:tr h="26743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Ministerio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504419"/>
                  </a:ext>
                </a:extLst>
              </a:tr>
              <a:tr h="26743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Operación Fiduprevisora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4990469"/>
                  </a:ext>
                </a:extLst>
              </a:tr>
              <a:tr h="26743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Territoriales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7192882"/>
                  </a:ext>
                </a:extLst>
              </a:tr>
              <a:tr h="26743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Entidad ARL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4009884"/>
                  </a:ext>
                </a:extLst>
              </a:tr>
              <a:tr h="26743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717291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014547"/>
              </p:ext>
            </p:extLst>
          </p:nvPr>
        </p:nvGraphicFramePr>
        <p:xfrm>
          <a:off x="1042783" y="3940878"/>
          <a:ext cx="3441700" cy="1906044"/>
        </p:xfrm>
        <a:graphic>
          <a:graphicData uri="http://schemas.openxmlformats.org/drawingml/2006/table">
            <a:tbl>
              <a:tblPr/>
              <a:tblGrid>
                <a:gridCol w="2413000">
                  <a:extLst>
                    <a:ext uri="{9D8B030D-6E8A-4147-A177-3AD203B41FA5}">
                      <a16:colId xmlns:a16="http://schemas.microsoft.com/office/drawing/2014/main" val="4204199187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80928354"/>
                    </a:ext>
                  </a:extLst>
                </a:gridCol>
              </a:tblGrid>
              <a:tr h="33885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Tipo de Solicitud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93039"/>
                  </a:ext>
                </a:extLst>
              </a:tr>
              <a:tr h="33885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Funcionalidad SFRL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859388"/>
                  </a:ext>
                </a:extLst>
              </a:tr>
              <a:tr h="30708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Funcionalidad Presupuesto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162854"/>
                  </a:ext>
                </a:extLst>
              </a:tr>
              <a:tr h="30708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Funcionalidad Pagina WEB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4603762"/>
                  </a:ext>
                </a:extLst>
              </a:tr>
              <a:tr h="30708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Funcionalidad Prevalidador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0271023"/>
                  </a:ext>
                </a:extLst>
              </a:tr>
              <a:tr h="30708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890785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426" y="2090057"/>
            <a:ext cx="6546522" cy="39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E22DA4F-6282-4C63-AC51-F89CE38E0A24}"/>
              </a:ext>
            </a:extLst>
          </p:cNvPr>
          <p:cNvSpPr txBox="1">
            <a:spLocks/>
          </p:cNvSpPr>
          <p:nvPr/>
        </p:nvSpPr>
        <p:spPr>
          <a:xfrm>
            <a:off x="1035731" y="574765"/>
            <a:ext cx="10315892" cy="10711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1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Soporte Plataforma Tecnológica 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Diciembre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2020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5806" y="3083172"/>
            <a:ext cx="2531863" cy="177632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940" y="2134105"/>
            <a:ext cx="6690401" cy="408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E22DA4F-6282-4C63-AC51-F89CE38E0A24}"/>
              </a:ext>
            </a:extLst>
          </p:cNvPr>
          <p:cNvSpPr txBox="1">
            <a:spLocks/>
          </p:cNvSpPr>
          <p:nvPr/>
        </p:nvSpPr>
        <p:spPr>
          <a:xfrm>
            <a:off x="1035731" y="404949"/>
            <a:ext cx="10315892" cy="10972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1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Soporte Plataforma Tecnológica 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Diciembre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2020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1035731" y="1828800"/>
            <a:ext cx="8304213" cy="4715691"/>
          </a:xfrm>
        </p:spPr>
        <p:txBody>
          <a:bodyPr>
            <a:normAutofit fontScale="92500" lnSpcReduction="10000"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900" dirty="0"/>
              <a:t>El administrador Fiduciario garantiza la funcionalidad de la infraestructura y  la operación del Sistema de información SFRL.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9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900" dirty="0"/>
              <a:t>Se garantiza la operatividad de la Pagina Web de Riesgos Laborales y se realiza la publicación de </a:t>
            </a:r>
            <a:r>
              <a:rPr lang="es-CO" sz="1900" dirty="0" smtClean="0"/>
              <a:t>dos (2) contenidos nuevos en </a:t>
            </a:r>
            <a:r>
              <a:rPr lang="es-CO" sz="1900" dirty="0"/>
              <a:t>la pagina Web</a:t>
            </a:r>
            <a:r>
              <a:rPr lang="es-CO" sz="19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9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900" dirty="0" smtClean="0"/>
              <a:t>Se realizo por parte de la firma interventora la ejecución del hacking ético al sistema de información y se recibe el informe correspondiente, así mismo en la tercera semana del mes de diciembre el administrador fiduciario inicia el hacking conforme a las obligaciones contractuales. </a:t>
            </a:r>
            <a:endParaRPr lang="es-CO" sz="19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9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900" dirty="0"/>
              <a:t>Se recibe a la firma interventora para la </a:t>
            </a:r>
            <a:r>
              <a:rPr lang="es-ES" sz="1900" dirty="0" smtClean="0"/>
              <a:t>auditoria </a:t>
            </a:r>
            <a:r>
              <a:rPr lang="es-CO" sz="1900" dirty="0" smtClean="0"/>
              <a:t>de </a:t>
            </a:r>
            <a:r>
              <a:rPr lang="es-CO" sz="1900" dirty="0"/>
              <a:t>seguridad de </a:t>
            </a:r>
            <a:r>
              <a:rPr lang="es-CO" sz="1900" dirty="0" smtClean="0"/>
              <a:t>desarrollo </a:t>
            </a:r>
            <a:r>
              <a:rPr lang="es-ES" sz="1900" dirty="0" smtClean="0"/>
              <a:t>del sistema de información y se suministra la actualización de la documentación del plan anual de sistemas de información V0.7, conforme a los compromisos adquiridos en las auditorias realizadas por parte de la firma interventora y la documentación técnica de los desarrollos implementados en producción. </a:t>
            </a:r>
          </a:p>
          <a:p>
            <a:pPr algn="just"/>
            <a:endParaRPr lang="es-ES" sz="19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900" dirty="0" smtClean="0"/>
          </a:p>
          <a:p>
            <a:pPr algn="just"/>
            <a:endParaRPr lang="es-ES" sz="17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7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509" y="3520551"/>
            <a:ext cx="2531863" cy="177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0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E22DA4F-6282-4C63-AC51-F89CE38E0A24}"/>
              </a:ext>
            </a:extLst>
          </p:cNvPr>
          <p:cNvSpPr txBox="1">
            <a:spLocks/>
          </p:cNvSpPr>
          <p:nvPr/>
        </p:nvSpPr>
        <p:spPr>
          <a:xfrm>
            <a:off x="1035731" y="404949"/>
            <a:ext cx="10315892" cy="10972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1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Soporte Plataforma Tecnológica 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Diciembre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2020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1035731" y="1841863"/>
            <a:ext cx="8304213" cy="4468176"/>
          </a:xfrm>
        </p:spPr>
        <p:txBody>
          <a:bodyPr>
            <a:normAutofit lnSpcReduction="10000"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/>
              <a:t>Se realiza la restauración Backup del </a:t>
            </a:r>
            <a:r>
              <a:rPr lang="es-ES" sz="1800" dirty="0" smtClean="0"/>
              <a:t>01122020 </a:t>
            </a:r>
            <a:r>
              <a:rPr lang="es-ES" sz="1800" dirty="0"/>
              <a:t>correspondiente al mes de </a:t>
            </a:r>
            <a:r>
              <a:rPr lang="es-ES" sz="1800" dirty="0" smtClean="0"/>
              <a:t>noviembre </a:t>
            </a:r>
            <a:r>
              <a:rPr lang="es-ES" sz="1800" dirty="0"/>
              <a:t>2020 del sistema de información con resultado </a:t>
            </a:r>
            <a:r>
              <a:rPr lang="es-ES" sz="1800" dirty="0" smtClean="0"/>
              <a:t>satisfactorio.</a:t>
            </a:r>
          </a:p>
          <a:p>
            <a:pPr algn="just"/>
            <a:endParaRPr lang="es-ES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 smtClean="0"/>
              <a:t>Se finalizan las pruebas funcionales del desarrollo de vulnerabilidades </a:t>
            </a:r>
            <a:r>
              <a:rPr lang="es-ES" sz="1800" dirty="0"/>
              <a:t>al sistema de información de Riesgos Laborales </a:t>
            </a:r>
            <a:r>
              <a:rPr lang="es-ES" sz="1800" dirty="0" smtClean="0"/>
              <a:t>y se implementa en producción la solución.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/>
              <a:t>Se envían reportes con </a:t>
            </a:r>
            <a:r>
              <a:rPr lang="es-ES" sz="1800" dirty="0" smtClean="0"/>
              <a:t>corte </a:t>
            </a:r>
            <a:r>
              <a:rPr lang="es-ES" sz="1800" dirty="0"/>
              <a:t>al mes de </a:t>
            </a:r>
            <a:r>
              <a:rPr lang="es-ES" sz="1800" dirty="0" smtClean="0"/>
              <a:t>Noviembre 2020 </a:t>
            </a:r>
            <a:r>
              <a:rPr lang="es-ES" sz="1800" dirty="0"/>
              <a:t>de la información </a:t>
            </a:r>
            <a:r>
              <a:rPr lang="es-ES" sz="1800" dirty="0" smtClean="0"/>
              <a:t>de los </a:t>
            </a:r>
            <a:r>
              <a:rPr lang="es-ES" sz="1800" dirty="0"/>
              <a:t>módulos del sistema de </a:t>
            </a:r>
            <a:r>
              <a:rPr lang="es-ES" sz="1800" dirty="0" smtClean="0"/>
              <a:t>información de Riesgos Laborales a la </a:t>
            </a:r>
            <a:r>
              <a:rPr lang="es-ES" sz="1800" dirty="0"/>
              <a:t>Contraloría</a:t>
            </a:r>
            <a:r>
              <a:rPr lang="es-ES" sz="18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 smtClean="0"/>
              <a:t>Se encuentra en fase de implementación el Ajuste </a:t>
            </a:r>
            <a:r>
              <a:rPr lang="es-ES" sz="1800" dirty="0"/>
              <a:t>resolución 736 Planilla </a:t>
            </a:r>
            <a:r>
              <a:rPr lang="es-ES" sz="1800" dirty="0" smtClean="0"/>
              <a:t>“</a:t>
            </a:r>
            <a:r>
              <a:rPr lang="es-ES" sz="1800" dirty="0"/>
              <a:t>O</a:t>
            </a:r>
            <a:r>
              <a:rPr lang="es-ES" sz="1800" dirty="0" smtClean="0"/>
              <a:t>”, pendiente publicación de la resolución por parte del Ministerio de Trabajo para el despliegue en ambiente de producción.</a:t>
            </a:r>
          </a:p>
          <a:p>
            <a:pPr algn="just"/>
            <a:endParaRPr lang="es-ES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/>
              <a:t>Avance de los desarrollos del modulo de Presupuesto y SFRL se detalla a continuación: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447" y="3233397"/>
            <a:ext cx="2531863" cy="177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1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upo 89">
            <a:extLst>
              <a:ext uri="{FF2B5EF4-FFF2-40B4-BE49-F238E27FC236}">
                <a16:creationId xmlns:a16="http://schemas.microsoft.com/office/drawing/2014/main" id="{C533A943-D429-AB4C-B89C-DDFDCD79587C}"/>
              </a:ext>
            </a:extLst>
          </p:cNvPr>
          <p:cNvGrpSpPr/>
          <p:nvPr/>
        </p:nvGrpSpPr>
        <p:grpSpPr>
          <a:xfrm>
            <a:off x="1779907" y="6069951"/>
            <a:ext cx="8010525" cy="219075"/>
            <a:chOff x="1594884" y="4906932"/>
            <a:chExt cx="8010525" cy="219075"/>
          </a:xfrm>
        </p:grpSpPr>
        <p:sp>
          <p:nvSpPr>
            <p:cNvPr id="91" name="Rectángulo: esquinas redondeadas 27">
              <a:extLst>
                <a:ext uri="{FF2B5EF4-FFF2-40B4-BE49-F238E27FC236}">
                  <a16:creationId xmlns:a16="http://schemas.microsoft.com/office/drawing/2014/main" id="{C083E67E-8257-FA41-A31E-C024A1B628A7}"/>
                </a:ext>
              </a:extLst>
            </p:cNvPr>
            <p:cNvSpPr/>
            <p:nvPr/>
          </p:nvSpPr>
          <p:spPr>
            <a:xfrm>
              <a:off x="259500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ángulo: esquinas redondeadas 28">
              <a:extLst>
                <a:ext uri="{FF2B5EF4-FFF2-40B4-BE49-F238E27FC236}">
                  <a16:creationId xmlns:a16="http://schemas.microsoft.com/office/drawing/2014/main" id="{DD48EA90-621B-844D-B746-D422F7E859CA}"/>
                </a:ext>
              </a:extLst>
            </p:cNvPr>
            <p:cNvSpPr/>
            <p:nvPr/>
          </p:nvSpPr>
          <p:spPr>
            <a:xfrm>
              <a:off x="359513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Rectángulo: esquinas redondeadas 29">
              <a:extLst>
                <a:ext uri="{FF2B5EF4-FFF2-40B4-BE49-F238E27FC236}">
                  <a16:creationId xmlns:a16="http://schemas.microsoft.com/office/drawing/2014/main" id="{FC9E5DCE-7C82-BB45-BCE3-4491600535E2}"/>
                </a:ext>
              </a:extLst>
            </p:cNvPr>
            <p:cNvSpPr/>
            <p:nvPr/>
          </p:nvSpPr>
          <p:spPr>
            <a:xfrm>
              <a:off x="459525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Rectángulo: esquinas redondeadas 30">
              <a:extLst>
                <a:ext uri="{FF2B5EF4-FFF2-40B4-BE49-F238E27FC236}">
                  <a16:creationId xmlns:a16="http://schemas.microsoft.com/office/drawing/2014/main" id="{0DD0F2AC-009B-2548-ABA2-234D92DE28BA}"/>
                </a:ext>
              </a:extLst>
            </p:cNvPr>
            <p:cNvSpPr/>
            <p:nvPr/>
          </p:nvSpPr>
          <p:spPr>
            <a:xfrm>
              <a:off x="559538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ángulo: esquinas redondeadas 31">
              <a:extLst>
                <a:ext uri="{FF2B5EF4-FFF2-40B4-BE49-F238E27FC236}">
                  <a16:creationId xmlns:a16="http://schemas.microsoft.com/office/drawing/2014/main" id="{47699322-33A1-6F48-901D-36E19556A74E}"/>
                </a:ext>
              </a:extLst>
            </p:cNvPr>
            <p:cNvSpPr/>
            <p:nvPr/>
          </p:nvSpPr>
          <p:spPr>
            <a:xfrm>
              <a:off x="659550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ángulo: esquinas redondeadas 32">
              <a:extLst>
                <a:ext uri="{FF2B5EF4-FFF2-40B4-BE49-F238E27FC236}">
                  <a16:creationId xmlns:a16="http://schemas.microsoft.com/office/drawing/2014/main" id="{671BA3D2-36D0-E445-90AB-3A224D7C0AE1}"/>
                </a:ext>
              </a:extLst>
            </p:cNvPr>
            <p:cNvSpPr/>
            <p:nvPr/>
          </p:nvSpPr>
          <p:spPr>
            <a:xfrm>
              <a:off x="759563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Rectángulo: esquinas redondeadas 33">
              <a:extLst>
                <a:ext uri="{FF2B5EF4-FFF2-40B4-BE49-F238E27FC236}">
                  <a16:creationId xmlns:a16="http://schemas.microsoft.com/office/drawing/2014/main" id="{DAD7A62F-4CE4-2243-8DC5-770AE6678A21}"/>
                </a:ext>
              </a:extLst>
            </p:cNvPr>
            <p:cNvSpPr/>
            <p:nvPr/>
          </p:nvSpPr>
          <p:spPr>
            <a:xfrm>
              <a:off x="859575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Rectángulo: esquinas redondeadas 35">
              <a:extLst>
                <a:ext uri="{FF2B5EF4-FFF2-40B4-BE49-F238E27FC236}">
                  <a16:creationId xmlns:a16="http://schemas.microsoft.com/office/drawing/2014/main" id="{7E25F1C9-4880-334F-B0DB-9B3072738B34}"/>
                </a:ext>
              </a:extLst>
            </p:cNvPr>
            <p:cNvSpPr/>
            <p:nvPr/>
          </p:nvSpPr>
          <p:spPr>
            <a:xfrm>
              <a:off x="159488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2DA2F41D-2926-4564-B273-948C9B47ADA5}"/>
              </a:ext>
            </a:extLst>
          </p:cNvPr>
          <p:cNvCxnSpPr>
            <a:cxnSpLocks/>
          </p:cNvCxnSpPr>
          <p:nvPr/>
        </p:nvCxnSpPr>
        <p:spPr>
          <a:xfrm>
            <a:off x="2795397" y="1939197"/>
            <a:ext cx="0" cy="438061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Conector recto de flecha 63">
            <a:extLst>
              <a:ext uri="{FF2B5EF4-FFF2-40B4-BE49-F238E27FC236}">
                <a16:creationId xmlns:a16="http://schemas.microsoft.com/office/drawing/2014/main" id="{6E71A387-E8BF-43DE-B5C8-3A2CAAE74E7A}"/>
              </a:ext>
            </a:extLst>
          </p:cNvPr>
          <p:cNvCxnSpPr>
            <a:cxnSpLocks/>
          </p:cNvCxnSpPr>
          <p:nvPr/>
        </p:nvCxnSpPr>
        <p:spPr>
          <a:xfrm>
            <a:off x="9790432" y="1939197"/>
            <a:ext cx="0" cy="438061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C62E8479-D9F7-47D8-BF4B-7250A2AEA361}"/>
              </a:ext>
            </a:extLst>
          </p:cNvPr>
          <p:cNvCxnSpPr>
            <a:cxnSpLocks/>
          </p:cNvCxnSpPr>
          <p:nvPr/>
        </p:nvCxnSpPr>
        <p:spPr>
          <a:xfrm>
            <a:off x="3784889" y="1939197"/>
            <a:ext cx="0" cy="438061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1C02FE36-B69B-44D6-9485-6AEB95275001}"/>
              </a:ext>
            </a:extLst>
          </p:cNvPr>
          <p:cNvCxnSpPr>
            <a:cxnSpLocks/>
          </p:cNvCxnSpPr>
          <p:nvPr/>
        </p:nvCxnSpPr>
        <p:spPr>
          <a:xfrm>
            <a:off x="4786122" y="1939197"/>
            <a:ext cx="0" cy="438061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CB95DAC4-57C6-4865-A696-7BA6D622389B}"/>
              </a:ext>
            </a:extLst>
          </p:cNvPr>
          <p:cNvCxnSpPr>
            <a:cxnSpLocks/>
          </p:cNvCxnSpPr>
          <p:nvPr/>
        </p:nvCxnSpPr>
        <p:spPr>
          <a:xfrm>
            <a:off x="5776944" y="1939197"/>
            <a:ext cx="0" cy="438061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5695E01C-9D90-440E-AD35-444BD89B7D53}"/>
              </a:ext>
            </a:extLst>
          </p:cNvPr>
          <p:cNvCxnSpPr>
            <a:cxnSpLocks/>
          </p:cNvCxnSpPr>
          <p:nvPr/>
        </p:nvCxnSpPr>
        <p:spPr>
          <a:xfrm>
            <a:off x="6785264" y="1939197"/>
            <a:ext cx="0" cy="438061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03E32C5B-6425-4B24-8502-E5EA7652F619}"/>
              </a:ext>
            </a:extLst>
          </p:cNvPr>
          <p:cNvCxnSpPr>
            <a:cxnSpLocks/>
          </p:cNvCxnSpPr>
          <p:nvPr/>
        </p:nvCxnSpPr>
        <p:spPr>
          <a:xfrm>
            <a:off x="7786497" y="1939197"/>
            <a:ext cx="0" cy="438061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94006D48-F7EC-4B64-B166-B9CC8FFCEE3B}"/>
              </a:ext>
            </a:extLst>
          </p:cNvPr>
          <p:cNvCxnSpPr>
            <a:cxnSpLocks/>
          </p:cNvCxnSpPr>
          <p:nvPr/>
        </p:nvCxnSpPr>
        <p:spPr>
          <a:xfrm>
            <a:off x="8788837" y="1939197"/>
            <a:ext cx="0" cy="438061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62" name="Grupo 61">
            <a:extLst>
              <a:ext uri="{FF2B5EF4-FFF2-40B4-BE49-F238E27FC236}">
                <a16:creationId xmlns:a16="http://schemas.microsoft.com/office/drawing/2014/main" id="{5DFD0AD5-2476-4141-A849-C60D15C9FDA0}"/>
              </a:ext>
            </a:extLst>
          </p:cNvPr>
          <p:cNvGrpSpPr/>
          <p:nvPr/>
        </p:nvGrpSpPr>
        <p:grpSpPr>
          <a:xfrm>
            <a:off x="1785747" y="2536646"/>
            <a:ext cx="8010525" cy="219075"/>
            <a:chOff x="1590675" y="3126786"/>
            <a:chExt cx="8010525" cy="219075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BC7C4482-64E0-4999-BB64-B9E1F325D83A}"/>
                </a:ext>
              </a:extLst>
            </p:cNvPr>
            <p:cNvSpPr/>
            <p:nvPr/>
          </p:nvSpPr>
          <p:spPr>
            <a:xfrm>
              <a:off x="2590800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DCC0C41C-56C6-41D6-A393-457F07492E79}"/>
                </a:ext>
              </a:extLst>
            </p:cNvPr>
            <p:cNvSpPr/>
            <p:nvPr/>
          </p:nvSpPr>
          <p:spPr>
            <a:xfrm>
              <a:off x="3590925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4EFF160B-0630-4D31-A4A6-FDB8746BFA42}"/>
                </a:ext>
              </a:extLst>
            </p:cNvPr>
            <p:cNvSpPr/>
            <p:nvPr/>
          </p:nvSpPr>
          <p:spPr>
            <a:xfrm>
              <a:off x="4591050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4D440195-59EF-48C6-A1F8-61ECFB78A86B}"/>
                </a:ext>
              </a:extLst>
            </p:cNvPr>
            <p:cNvSpPr/>
            <p:nvPr/>
          </p:nvSpPr>
          <p:spPr>
            <a:xfrm>
              <a:off x="5591175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3C4E7EC7-2DBA-4356-A4D9-D5EA19EE90CA}"/>
                </a:ext>
              </a:extLst>
            </p:cNvPr>
            <p:cNvSpPr/>
            <p:nvPr/>
          </p:nvSpPr>
          <p:spPr>
            <a:xfrm>
              <a:off x="6591300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FD2F4354-DC9D-4042-AC97-931DE2D3590F}"/>
                </a:ext>
              </a:extLst>
            </p:cNvPr>
            <p:cNvSpPr/>
            <p:nvPr/>
          </p:nvSpPr>
          <p:spPr>
            <a:xfrm>
              <a:off x="7591425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BFFF9373-8E89-43F7-B67A-8AC48B7A7F85}"/>
                </a:ext>
              </a:extLst>
            </p:cNvPr>
            <p:cNvSpPr/>
            <p:nvPr/>
          </p:nvSpPr>
          <p:spPr>
            <a:xfrm>
              <a:off x="8591550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A09C8D9C-9354-4ADA-8CF4-FD76E95290EA}"/>
                </a:ext>
              </a:extLst>
            </p:cNvPr>
            <p:cNvSpPr/>
            <p:nvPr/>
          </p:nvSpPr>
          <p:spPr>
            <a:xfrm>
              <a:off x="1590675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Título 1">
            <a:extLst>
              <a:ext uri="{FF2B5EF4-FFF2-40B4-BE49-F238E27FC236}">
                <a16:creationId xmlns:a16="http://schemas.microsoft.com/office/drawing/2014/main" id="{59F98591-C227-44C4-97AC-F578F83FAD57}"/>
              </a:ext>
            </a:extLst>
          </p:cNvPr>
          <p:cNvSpPr txBox="1">
            <a:spLocks/>
          </p:cNvSpPr>
          <p:nvPr/>
        </p:nvSpPr>
        <p:spPr>
          <a:xfrm>
            <a:off x="637826" y="489397"/>
            <a:ext cx="10315892" cy="8693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1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Estado Requerimentos 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Diciembre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2020</a:t>
            </a:r>
          </a:p>
        </p:txBody>
      </p:sp>
      <p:grpSp>
        <p:nvGrpSpPr>
          <p:cNvPr id="63" name="Grupo 62">
            <a:extLst>
              <a:ext uri="{FF2B5EF4-FFF2-40B4-BE49-F238E27FC236}">
                <a16:creationId xmlns:a16="http://schemas.microsoft.com/office/drawing/2014/main" id="{CF1CEC66-56F2-4645-A8B0-39A614D7DEC9}"/>
              </a:ext>
            </a:extLst>
          </p:cNvPr>
          <p:cNvGrpSpPr/>
          <p:nvPr/>
        </p:nvGrpSpPr>
        <p:grpSpPr>
          <a:xfrm>
            <a:off x="1789956" y="3735290"/>
            <a:ext cx="8010525" cy="219075"/>
            <a:chOff x="1594884" y="4906932"/>
            <a:chExt cx="8010525" cy="219075"/>
          </a:xfrm>
        </p:grpSpPr>
        <p:sp>
          <p:nvSpPr>
            <p:cNvPr id="28" name="Rectángulo: esquinas redondeadas 27">
              <a:extLst>
                <a:ext uri="{FF2B5EF4-FFF2-40B4-BE49-F238E27FC236}">
                  <a16:creationId xmlns:a16="http://schemas.microsoft.com/office/drawing/2014/main" id="{62DE443A-7B2C-4548-B930-12BBC2A6BAE1}"/>
                </a:ext>
              </a:extLst>
            </p:cNvPr>
            <p:cNvSpPr/>
            <p:nvPr/>
          </p:nvSpPr>
          <p:spPr>
            <a:xfrm>
              <a:off x="259500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ángulo: esquinas redondeadas 28">
              <a:extLst>
                <a:ext uri="{FF2B5EF4-FFF2-40B4-BE49-F238E27FC236}">
                  <a16:creationId xmlns:a16="http://schemas.microsoft.com/office/drawing/2014/main" id="{756402BC-33E6-4DD1-81E7-CED20A552A05}"/>
                </a:ext>
              </a:extLst>
            </p:cNvPr>
            <p:cNvSpPr/>
            <p:nvPr/>
          </p:nvSpPr>
          <p:spPr>
            <a:xfrm>
              <a:off x="359513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id="{29E92D13-B8BF-4973-ADBD-E9C2649CB72B}"/>
                </a:ext>
              </a:extLst>
            </p:cNvPr>
            <p:cNvSpPr/>
            <p:nvPr/>
          </p:nvSpPr>
          <p:spPr>
            <a:xfrm>
              <a:off x="459525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ángulo: esquinas redondeadas 30">
              <a:extLst>
                <a:ext uri="{FF2B5EF4-FFF2-40B4-BE49-F238E27FC236}">
                  <a16:creationId xmlns:a16="http://schemas.microsoft.com/office/drawing/2014/main" id="{6A502007-E48E-4564-9401-1EC4399DBF79}"/>
                </a:ext>
              </a:extLst>
            </p:cNvPr>
            <p:cNvSpPr/>
            <p:nvPr/>
          </p:nvSpPr>
          <p:spPr>
            <a:xfrm>
              <a:off x="559538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ángulo: esquinas redondeadas 31">
              <a:extLst>
                <a:ext uri="{FF2B5EF4-FFF2-40B4-BE49-F238E27FC236}">
                  <a16:creationId xmlns:a16="http://schemas.microsoft.com/office/drawing/2014/main" id="{A56AA247-E7AB-457B-89F5-B73DBF8B2AC6}"/>
                </a:ext>
              </a:extLst>
            </p:cNvPr>
            <p:cNvSpPr/>
            <p:nvPr/>
          </p:nvSpPr>
          <p:spPr>
            <a:xfrm>
              <a:off x="659550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id="{8D90F56C-39DC-4D28-9756-E67D28E51515}"/>
                </a:ext>
              </a:extLst>
            </p:cNvPr>
            <p:cNvSpPr/>
            <p:nvPr/>
          </p:nvSpPr>
          <p:spPr>
            <a:xfrm>
              <a:off x="759563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ángulo: esquinas redondeadas 33">
              <a:extLst>
                <a:ext uri="{FF2B5EF4-FFF2-40B4-BE49-F238E27FC236}">
                  <a16:creationId xmlns:a16="http://schemas.microsoft.com/office/drawing/2014/main" id="{45B98AEA-198C-48A8-BB2D-41AC1CC08237}"/>
                </a:ext>
              </a:extLst>
            </p:cNvPr>
            <p:cNvSpPr/>
            <p:nvPr/>
          </p:nvSpPr>
          <p:spPr>
            <a:xfrm>
              <a:off x="859575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ángulo: esquinas redondeadas 35">
              <a:extLst>
                <a:ext uri="{FF2B5EF4-FFF2-40B4-BE49-F238E27FC236}">
                  <a16:creationId xmlns:a16="http://schemas.microsoft.com/office/drawing/2014/main" id="{B9FAE24F-9D21-465E-9695-8EDD4D0F9311}"/>
                </a:ext>
              </a:extLst>
            </p:cNvPr>
            <p:cNvSpPr/>
            <p:nvPr/>
          </p:nvSpPr>
          <p:spPr>
            <a:xfrm>
              <a:off x="159488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Título 2">
            <a:extLst>
              <a:ext uri="{FF2B5EF4-FFF2-40B4-BE49-F238E27FC236}">
                <a16:creationId xmlns:a16="http://schemas.microsoft.com/office/drawing/2014/main" id="{0BDEA559-F48E-4578-B4C3-D8032311D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8678" y="3112402"/>
            <a:ext cx="8076865" cy="437787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s-ES" sz="2400" dirty="0">
                <a:solidFill>
                  <a:srgbClr val="A03723"/>
                </a:solidFill>
                <a:latin typeface="+mn-lt"/>
              </a:rPr>
              <a:t>Reporte Presupuesto Ejecutado Agregado</a:t>
            </a:r>
            <a:endParaRPr lang="es-CO" sz="2400" dirty="0">
              <a:solidFill>
                <a:srgbClr val="A03723"/>
              </a:solidFill>
              <a:latin typeface="+mn-lt"/>
            </a:endParaRPr>
          </a:p>
        </p:txBody>
      </p:sp>
      <p:sp>
        <p:nvSpPr>
          <p:cNvPr id="39" name="Título 2">
            <a:extLst>
              <a:ext uri="{FF2B5EF4-FFF2-40B4-BE49-F238E27FC236}">
                <a16:creationId xmlns:a16="http://schemas.microsoft.com/office/drawing/2014/main" id="{9889F694-C256-4A45-B661-247F3CE86770}"/>
              </a:ext>
            </a:extLst>
          </p:cNvPr>
          <p:cNvSpPr txBox="1">
            <a:spLocks/>
          </p:cNvSpPr>
          <p:nvPr/>
        </p:nvSpPr>
        <p:spPr>
          <a:xfrm>
            <a:off x="1772686" y="2017530"/>
            <a:ext cx="7942622" cy="4388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1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Reporte Registro Presupuestal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0CD3F832-47E1-421E-BD9D-98CDFF1BB490}"/>
              </a:ext>
            </a:extLst>
          </p:cNvPr>
          <p:cNvSpPr/>
          <p:nvPr/>
        </p:nvSpPr>
        <p:spPr>
          <a:xfrm>
            <a:off x="1893183" y="1604312"/>
            <a:ext cx="8791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SOLICITUD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CD44A812-1B30-4883-91E4-B01407008CC5}"/>
              </a:ext>
            </a:extLst>
          </p:cNvPr>
          <p:cNvSpPr/>
          <p:nvPr/>
        </p:nvSpPr>
        <p:spPr>
          <a:xfrm>
            <a:off x="2870271" y="1604312"/>
            <a:ext cx="8791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ANÁLISIS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99010D4C-D11A-4048-8409-9B2261157FE0}"/>
              </a:ext>
            </a:extLst>
          </p:cNvPr>
          <p:cNvSpPr/>
          <p:nvPr/>
        </p:nvSpPr>
        <p:spPr>
          <a:xfrm>
            <a:off x="3676186" y="1618316"/>
            <a:ext cx="12292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PLANIFICACIÓN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D799E60D-FC6F-4B82-A3E0-9191D4463BD0}"/>
              </a:ext>
            </a:extLst>
          </p:cNvPr>
          <p:cNvSpPr/>
          <p:nvPr/>
        </p:nvSpPr>
        <p:spPr>
          <a:xfrm>
            <a:off x="4905457" y="1608175"/>
            <a:ext cx="8059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DISEÑO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A7995AD9-FD49-4391-977C-D49D37208802}"/>
              </a:ext>
            </a:extLst>
          </p:cNvPr>
          <p:cNvSpPr/>
          <p:nvPr/>
        </p:nvSpPr>
        <p:spPr>
          <a:xfrm>
            <a:off x="5650652" y="1606255"/>
            <a:ext cx="12808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CONSTRUCCIÓN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946DFFDB-15F2-46AD-BED7-AC7EBBA1644A}"/>
              </a:ext>
            </a:extLst>
          </p:cNvPr>
          <p:cNvSpPr/>
          <p:nvPr/>
        </p:nvSpPr>
        <p:spPr>
          <a:xfrm>
            <a:off x="6657200" y="1604312"/>
            <a:ext cx="12808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PRUEBAS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80588E38-52FE-4C4A-B0AD-A6AC0C80C947}"/>
              </a:ext>
            </a:extLst>
          </p:cNvPr>
          <p:cNvSpPr/>
          <p:nvPr/>
        </p:nvSpPr>
        <p:spPr>
          <a:xfrm>
            <a:off x="7650902" y="1602369"/>
            <a:ext cx="12808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IMPLANTACIÓN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EDA54EC2-2F79-4CBA-B168-8CA32166F5F0}"/>
              </a:ext>
            </a:extLst>
          </p:cNvPr>
          <p:cNvSpPr/>
          <p:nvPr/>
        </p:nvSpPr>
        <p:spPr>
          <a:xfrm>
            <a:off x="8666974" y="1609893"/>
            <a:ext cx="12808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ESTABILIZACIÓN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37044BD3-EDC4-4E5A-851B-4F3724DA4268}"/>
              </a:ext>
            </a:extLst>
          </p:cNvPr>
          <p:cNvSpPr/>
          <p:nvPr/>
        </p:nvSpPr>
        <p:spPr>
          <a:xfrm>
            <a:off x="9777444" y="4073753"/>
            <a:ext cx="12808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CIERRE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AC59AC6F-B33C-6541-A7D6-76B7BA738785}"/>
              </a:ext>
            </a:extLst>
          </p:cNvPr>
          <p:cNvGrpSpPr/>
          <p:nvPr/>
        </p:nvGrpSpPr>
        <p:grpSpPr>
          <a:xfrm>
            <a:off x="1789956" y="4867317"/>
            <a:ext cx="8010525" cy="219075"/>
            <a:chOff x="1594884" y="4906932"/>
            <a:chExt cx="8010525" cy="219075"/>
          </a:xfrm>
        </p:grpSpPr>
        <p:sp>
          <p:nvSpPr>
            <p:cNvPr id="52" name="Rectángulo: esquinas redondeadas 27">
              <a:extLst>
                <a:ext uri="{FF2B5EF4-FFF2-40B4-BE49-F238E27FC236}">
                  <a16:creationId xmlns:a16="http://schemas.microsoft.com/office/drawing/2014/main" id="{FDA025C5-07F2-B04D-8C5B-0D1440B60FF2}"/>
                </a:ext>
              </a:extLst>
            </p:cNvPr>
            <p:cNvSpPr/>
            <p:nvPr/>
          </p:nvSpPr>
          <p:spPr>
            <a:xfrm>
              <a:off x="259500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ángulo: esquinas redondeadas 28">
              <a:extLst>
                <a:ext uri="{FF2B5EF4-FFF2-40B4-BE49-F238E27FC236}">
                  <a16:creationId xmlns:a16="http://schemas.microsoft.com/office/drawing/2014/main" id="{C617B05A-359F-A340-8BAC-AE0CAAA51BCB}"/>
                </a:ext>
              </a:extLst>
            </p:cNvPr>
            <p:cNvSpPr/>
            <p:nvPr/>
          </p:nvSpPr>
          <p:spPr>
            <a:xfrm>
              <a:off x="359513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ángulo: esquinas redondeadas 29">
              <a:extLst>
                <a:ext uri="{FF2B5EF4-FFF2-40B4-BE49-F238E27FC236}">
                  <a16:creationId xmlns:a16="http://schemas.microsoft.com/office/drawing/2014/main" id="{CFFBF72E-7D20-994C-B15F-D4E68253B740}"/>
                </a:ext>
              </a:extLst>
            </p:cNvPr>
            <p:cNvSpPr/>
            <p:nvPr/>
          </p:nvSpPr>
          <p:spPr>
            <a:xfrm>
              <a:off x="459525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ángulo: esquinas redondeadas 30">
              <a:extLst>
                <a:ext uri="{FF2B5EF4-FFF2-40B4-BE49-F238E27FC236}">
                  <a16:creationId xmlns:a16="http://schemas.microsoft.com/office/drawing/2014/main" id="{8CC88B17-C3D7-444C-BA54-C09575E28B8C}"/>
                </a:ext>
              </a:extLst>
            </p:cNvPr>
            <p:cNvSpPr/>
            <p:nvPr/>
          </p:nvSpPr>
          <p:spPr>
            <a:xfrm>
              <a:off x="559538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ectángulo: esquinas redondeadas 31">
              <a:extLst>
                <a:ext uri="{FF2B5EF4-FFF2-40B4-BE49-F238E27FC236}">
                  <a16:creationId xmlns:a16="http://schemas.microsoft.com/office/drawing/2014/main" id="{31C71ABC-3C52-2447-939E-8CB428CEACF1}"/>
                </a:ext>
              </a:extLst>
            </p:cNvPr>
            <p:cNvSpPr/>
            <p:nvPr/>
          </p:nvSpPr>
          <p:spPr>
            <a:xfrm>
              <a:off x="659550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Rectángulo: esquinas redondeadas 32">
              <a:extLst>
                <a:ext uri="{FF2B5EF4-FFF2-40B4-BE49-F238E27FC236}">
                  <a16:creationId xmlns:a16="http://schemas.microsoft.com/office/drawing/2014/main" id="{72958B0C-8161-5543-967E-5B26E80A701D}"/>
                </a:ext>
              </a:extLst>
            </p:cNvPr>
            <p:cNvSpPr/>
            <p:nvPr/>
          </p:nvSpPr>
          <p:spPr>
            <a:xfrm>
              <a:off x="759563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ctángulo: esquinas redondeadas 33">
              <a:extLst>
                <a:ext uri="{FF2B5EF4-FFF2-40B4-BE49-F238E27FC236}">
                  <a16:creationId xmlns:a16="http://schemas.microsoft.com/office/drawing/2014/main" id="{51A5288A-DE52-754A-A9D1-27E002089C81}"/>
                </a:ext>
              </a:extLst>
            </p:cNvPr>
            <p:cNvSpPr/>
            <p:nvPr/>
          </p:nvSpPr>
          <p:spPr>
            <a:xfrm>
              <a:off x="859575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ángulo: esquinas redondeadas 35">
              <a:extLst>
                <a:ext uri="{FF2B5EF4-FFF2-40B4-BE49-F238E27FC236}">
                  <a16:creationId xmlns:a16="http://schemas.microsoft.com/office/drawing/2014/main" id="{4F8F78B2-D79C-FD40-8F2A-966621A582D1}"/>
                </a:ext>
              </a:extLst>
            </p:cNvPr>
            <p:cNvSpPr/>
            <p:nvPr/>
          </p:nvSpPr>
          <p:spPr>
            <a:xfrm>
              <a:off x="159488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3" name="Título 2">
            <a:extLst>
              <a:ext uri="{FF2B5EF4-FFF2-40B4-BE49-F238E27FC236}">
                <a16:creationId xmlns:a16="http://schemas.microsoft.com/office/drawing/2014/main" id="{2DEF5CD6-AAB5-1C4F-893A-730E5BD3BA65}"/>
              </a:ext>
            </a:extLst>
          </p:cNvPr>
          <p:cNvSpPr txBox="1">
            <a:spLocks/>
          </p:cNvSpPr>
          <p:nvPr/>
        </p:nvSpPr>
        <p:spPr>
          <a:xfrm>
            <a:off x="1785746" y="4296984"/>
            <a:ext cx="8162068" cy="4377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1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Reporte Certificado de Disponibilidad Presupuestal</a:t>
            </a:r>
          </a:p>
        </p:txBody>
      </p:sp>
      <p:sp>
        <p:nvSpPr>
          <p:cNvPr id="74" name="Título 2">
            <a:extLst>
              <a:ext uri="{FF2B5EF4-FFF2-40B4-BE49-F238E27FC236}">
                <a16:creationId xmlns:a16="http://schemas.microsoft.com/office/drawing/2014/main" id="{9889F694-C256-4A45-B661-247F3CE86770}"/>
              </a:ext>
            </a:extLst>
          </p:cNvPr>
          <p:cNvSpPr txBox="1">
            <a:spLocks/>
          </p:cNvSpPr>
          <p:nvPr/>
        </p:nvSpPr>
        <p:spPr>
          <a:xfrm>
            <a:off x="1779907" y="5342354"/>
            <a:ext cx="8085650" cy="43881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1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Contratos con varias vigencias</a:t>
            </a:r>
          </a:p>
        </p:txBody>
      </p:sp>
      <p:sp>
        <p:nvSpPr>
          <p:cNvPr id="75" name="Rectángulo: esquinas redondeadas 36">
            <a:extLst>
              <a:ext uri="{FF2B5EF4-FFF2-40B4-BE49-F238E27FC236}">
                <a16:creationId xmlns:a16="http://schemas.microsoft.com/office/drawing/2014/main" id="{C507049C-8F4F-0744-9228-4C95E11A6937}"/>
              </a:ext>
            </a:extLst>
          </p:cNvPr>
          <p:cNvSpPr/>
          <p:nvPr/>
        </p:nvSpPr>
        <p:spPr>
          <a:xfrm>
            <a:off x="1766390" y="2603555"/>
            <a:ext cx="8027870" cy="83557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ángulo: esquinas redondeadas 36">
            <a:extLst>
              <a:ext uri="{FF2B5EF4-FFF2-40B4-BE49-F238E27FC236}">
                <a16:creationId xmlns:a16="http://schemas.microsoft.com/office/drawing/2014/main" id="{C507049C-8F4F-0744-9228-4C95E11A6937}"/>
              </a:ext>
            </a:extLst>
          </p:cNvPr>
          <p:cNvSpPr/>
          <p:nvPr/>
        </p:nvSpPr>
        <p:spPr>
          <a:xfrm>
            <a:off x="1762034" y="3807889"/>
            <a:ext cx="8027870" cy="69746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ángulo: esquinas redondeadas 36">
            <a:extLst>
              <a:ext uri="{FF2B5EF4-FFF2-40B4-BE49-F238E27FC236}">
                <a16:creationId xmlns:a16="http://schemas.microsoft.com/office/drawing/2014/main" id="{C507049C-8F4F-0744-9228-4C95E11A6937}"/>
              </a:ext>
            </a:extLst>
          </p:cNvPr>
          <p:cNvSpPr/>
          <p:nvPr/>
        </p:nvSpPr>
        <p:spPr>
          <a:xfrm>
            <a:off x="1775097" y="4934784"/>
            <a:ext cx="8027870" cy="62777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ctángulo: esquinas redondeadas 36">
            <a:extLst>
              <a:ext uri="{FF2B5EF4-FFF2-40B4-BE49-F238E27FC236}">
                <a16:creationId xmlns:a16="http://schemas.microsoft.com/office/drawing/2014/main" id="{C507049C-8F4F-0744-9228-4C95E11A6937}"/>
              </a:ext>
            </a:extLst>
          </p:cNvPr>
          <p:cNvSpPr/>
          <p:nvPr/>
        </p:nvSpPr>
        <p:spPr>
          <a:xfrm>
            <a:off x="1744615" y="6134882"/>
            <a:ext cx="8027870" cy="83557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44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ítulo 2">
            <a:extLst>
              <a:ext uri="{FF2B5EF4-FFF2-40B4-BE49-F238E27FC236}">
                <a16:creationId xmlns:a16="http://schemas.microsoft.com/office/drawing/2014/main" id="{9889F694-C256-4A45-B661-247F3CE86770}"/>
              </a:ext>
            </a:extLst>
          </p:cNvPr>
          <p:cNvSpPr txBox="1">
            <a:spLocks/>
          </p:cNvSpPr>
          <p:nvPr/>
        </p:nvSpPr>
        <p:spPr>
          <a:xfrm>
            <a:off x="1755553" y="5317475"/>
            <a:ext cx="8094847" cy="43881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1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Cargue masivo Ordenes de Pago</a:t>
            </a:r>
          </a:p>
        </p:txBody>
      </p: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2DA2F41D-2926-4564-B273-948C9B47ADA5}"/>
              </a:ext>
            </a:extLst>
          </p:cNvPr>
          <p:cNvCxnSpPr>
            <a:cxnSpLocks/>
          </p:cNvCxnSpPr>
          <p:nvPr/>
        </p:nvCxnSpPr>
        <p:spPr>
          <a:xfrm>
            <a:off x="2795397" y="1939197"/>
            <a:ext cx="0" cy="438061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Conector recto de flecha 63">
            <a:extLst>
              <a:ext uri="{FF2B5EF4-FFF2-40B4-BE49-F238E27FC236}">
                <a16:creationId xmlns:a16="http://schemas.microsoft.com/office/drawing/2014/main" id="{6E71A387-E8BF-43DE-B5C8-3A2CAAE74E7A}"/>
              </a:ext>
            </a:extLst>
          </p:cNvPr>
          <p:cNvCxnSpPr>
            <a:cxnSpLocks/>
          </p:cNvCxnSpPr>
          <p:nvPr/>
        </p:nvCxnSpPr>
        <p:spPr>
          <a:xfrm>
            <a:off x="9790432" y="1939197"/>
            <a:ext cx="0" cy="438061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C62E8479-D9F7-47D8-BF4B-7250A2AEA361}"/>
              </a:ext>
            </a:extLst>
          </p:cNvPr>
          <p:cNvCxnSpPr>
            <a:cxnSpLocks/>
          </p:cNvCxnSpPr>
          <p:nvPr/>
        </p:nvCxnSpPr>
        <p:spPr>
          <a:xfrm>
            <a:off x="3784889" y="1939197"/>
            <a:ext cx="0" cy="438061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1C02FE36-B69B-44D6-9485-6AEB95275001}"/>
              </a:ext>
            </a:extLst>
          </p:cNvPr>
          <p:cNvCxnSpPr>
            <a:cxnSpLocks/>
          </p:cNvCxnSpPr>
          <p:nvPr/>
        </p:nvCxnSpPr>
        <p:spPr>
          <a:xfrm>
            <a:off x="4786122" y="1939197"/>
            <a:ext cx="0" cy="438061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CB95DAC4-57C6-4865-A696-7BA6D622389B}"/>
              </a:ext>
            </a:extLst>
          </p:cNvPr>
          <p:cNvCxnSpPr>
            <a:cxnSpLocks/>
          </p:cNvCxnSpPr>
          <p:nvPr/>
        </p:nvCxnSpPr>
        <p:spPr>
          <a:xfrm>
            <a:off x="5776944" y="1939197"/>
            <a:ext cx="0" cy="438061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5695E01C-9D90-440E-AD35-444BD89B7D53}"/>
              </a:ext>
            </a:extLst>
          </p:cNvPr>
          <p:cNvCxnSpPr>
            <a:cxnSpLocks/>
          </p:cNvCxnSpPr>
          <p:nvPr/>
        </p:nvCxnSpPr>
        <p:spPr>
          <a:xfrm>
            <a:off x="6785264" y="1939197"/>
            <a:ext cx="0" cy="438061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03E32C5B-6425-4B24-8502-E5EA7652F619}"/>
              </a:ext>
            </a:extLst>
          </p:cNvPr>
          <p:cNvCxnSpPr>
            <a:cxnSpLocks/>
          </p:cNvCxnSpPr>
          <p:nvPr/>
        </p:nvCxnSpPr>
        <p:spPr>
          <a:xfrm>
            <a:off x="7786497" y="1939197"/>
            <a:ext cx="0" cy="438061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94006D48-F7EC-4B64-B166-B9CC8FFCEE3B}"/>
              </a:ext>
            </a:extLst>
          </p:cNvPr>
          <p:cNvCxnSpPr>
            <a:cxnSpLocks/>
          </p:cNvCxnSpPr>
          <p:nvPr/>
        </p:nvCxnSpPr>
        <p:spPr>
          <a:xfrm>
            <a:off x="8796147" y="2017530"/>
            <a:ext cx="0" cy="438061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62" name="Grupo 61">
            <a:extLst>
              <a:ext uri="{FF2B5EF4-FFF2-40B4-BE49-F238E27FC236}">
                <a16:creationId xmlns:a16="http://schemas.microsoft.com/office/drawing/2014/main" id="{5DFD0AD5-2476-4141-A849-C60D15C9FDA0}"/>
              </a:ext>
            </a:extLst>
          </p:cNvPr>
          <p:cNvGrpSpPr/>
          <p:nvPr/>
        </p:nvGrpSpPr>
        <p:grpSpPr>
          <a:xfrm>
            <a:off x="1785747" y="2536646"/>
            <a:ext cx="8010525" cy="219075"/>
            <a:chOff x="1590675" y="3126786"/>
            <a:chExt cx="8010525" cy="219075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BC7C4482-64E0-4999-BB64-B9E1F325D83A}"/>
                </a:ext>
              </a:extLst>
            </p:cNvPr>
            <p:cNvSpPr/>
            <p:nvPr/>
          </p:nvSpPr>
          <p:spPr>
            <a:xfrm>
              <a:off x="2590800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DCC0C41C-56C6-41D6-A393-457F07492E79}"/>
                </a:ext>
              </a:extLst>
            </p:cNvPr>
            <p:cNvSpPr/>
            <p:nvPr/>
          </p:nvSpPr>
          <p:spPr>
            <a:xfrm>
              <a:off x="3590925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4EFF160B-0630-4D31-A4A6-FDB8746BFA42}"/>
                </a:ext>
              </a:extLst>
            </p:cNvPr>
            <p:cNvSpPr/>
            <p:nvPr/>
          </p:nvSpPr>
          <p:spPr>
            <a:xfrm>
              <a:off x="4591050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4D440195-59EF-48C6-A1F8-61ECFB78A86B}"/>
                </a:ext>
              </a:extLst>
            </p:cNvPr>
            <p:cNvSpPr/>
            <p:nvPr/>
          </p:nvSpPr>
          <p:spPr>
            <a:xfrm>
              <a:off x="5591175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3C4E7EC7-2DBA-4356-A4D9-D5EA19EE90CA}"/>
                </a:ext>
              </a:extLst>
            </p:cNvPr>
            <p:cNvSpPr/>
            <p:nvPr/>
          </p:nvSpPr>
          <p:spPr>
            <a:xfrm>
              <a:off x="6591300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FD2F4354-DC9D-4042-AC97-931DE2D3590F}"/>
                </a:ext>
              </a:extLst>
            </p:cNvPr>
            <p:cNvSpPr/>
            <p:nvPr/>
          </p:nvSpPr>
          <p:spPr>
            <a:xfrm>
              <a:off x="7591425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BFFF9373-8E89-43F7-B67A-8AC48B7A7F85}"/>
                </a:ext>
              </a:extLst>
            </p:cNvPr>
            <p:cNvSpPr/>
            <p:nvPr/>
          </p:nvSpPr>
          <p:spPr>
            <a:xfrm>
              <a:off x="8591550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A09C8D9C-9354-4ADA-8CF4-FD76E95290EA}"/>
                </a:ext>
              </a:extLst>
            </p:cNvPr>
            <p:cNvSpPr/>
            <p:nvPr/>
          </p:nvSpPr>
          <p:spPr>
            <a:xfrm>
              <a:off x="1590675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Título 1">
            <a:extLst>
              <a:ext uri="{FF2B5EF4-FFF2-40B4-BE49-F238E27FC236}">
                <a16:creationId xmlns:a16="http://schemas.microsoft.com/office/drawing/2014/main" id="{59F98591-C227-44C4-97AC-F578F83FAD57}"/>
              </a:ext>
            </a:extLst>
          </p:cNvPr>
          <p:cNvSpPr txBox="1">
            <a:spLocks/>
          </p:cNvSpPr>
          <p:nvPr/>
        </p:nvSpPr>
        <p:spPr>
          <a:xfrm>
            <a:off x="637826" y="489397"/>
            <a:ext cx="10315892" cy="8693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1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Estado Requerimentos 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Diciembre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2020</a:t>
            </a:r>
          </a:p>
        </p:txBody>
      </p:sp>
      <p:grpSp>
        <p:nvGrpSpPr>
          <p:cNvPr id="63" name="Grupo 62">
            <a:extLst>
              <a:ext uri="{FF2B5EF4-FFF2-40B4-BE49-F238E27FC236}">
                <a16:creationId xmlns:a16="http://schemas.microsoft.com/office/drawing/2014/main" id="{CF1CEC66-56F2-4645-A8B0-39A614D7DEC9}"/>
              </a:ext>
            </a:extLst>
          </p:cNvPr>
          <p:cNvGrpSpPr/>
          <p:nvPr/>
        </p:nvGrpSpPr>
        <p:grpSpPr>
          <a:xfrm>
            <a:off x="1789956" y="3735290"/>
            <a:ext cx="8010525" cy="219075"/>
            <a:chOff x="1594884" y="4906932"/>
            <a:chExt cx="8010525" cy="219075"/>
          </a:xfrm>
        </p:grpSpPr>
        <p:sp>
          <p:nvSpPr>
            <p:cNvPr id="28" name="Rectángulo: esquinas redondeadas 27">
              <a:extLst>
                <a:ext uri="{FF2B5EF4-FFF2-40B4-BE49-F238E27FC236}">
                  <a16:creationId xmlns:a16="http://schemas.microsoft.com/office/drawing/2014/main" id="{62DE443A-7B2C-4548-B930-12BBC2A6BAE1}"/>
                </a:ext>
              </a:extLst>
            </p:cNvPr>
            <p:cNvSpPr/>
            <p:nvPr/>
          </p:nvSpPr>
          <p:spPr>
            <a:xfrm>
              <a:off x="259500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ángulo: esquinas redondeadas 28">
              <a:extLst>
                <a:ext uri="{FF2B5EF4-FFF2-40B4-BE49-F238E27FC236}">
                  <a16:creationId xmlns:a16="http://schemas.microsoft.com/office/drawing/2014/main" id="{756402BC-33E6-4DD1-81E7-CED20A552A05}"/>
                </a:ext>
              </a:extLst>
            </p:cNvPr>
            <p:cNvSpPr/>
            <p:nvPr/>
          </p:nvSpPr>
          <p:spPr>
            <a:xfrm>
              <a:off x="359513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id="{29E92D13-B8BF-4973-ADBD-E9C2649CB72B}"/>
                </a:ext>
              </a:extLst>
            </p:cNvPr>
            <p:cNvSpPr/>
            <p:nvPr/>
          </p:nvSpPr>
          <p:spPr>
            <a:xfrm>
              <a:off x="459525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ángulo: esquinas redondeadas 30">
              <a:extLst>
                <a:ext uri="{FF2B5EF4-FFF2-40B4-BE49-F238E27FC236}">
                  <a16:creationId xmlns:a16="http://schemas.microsoft.com/office/drawing/2014/main" id="{6A502007-E48E-4564-9401-1EC4399DBF79}"/>
                </a:ext>
              </a:extLst>
            </p:cNvPr>
            <p:cNvSpPr/>
            <p:nvPr/>
          </p:nvSpPr>
          <p:spPr>
            <a:xfrm>
              <a:off x="559538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ángulo: esquinas redondeadas 31">
              <a:extLst>
                <a:ext uri="{FF2B5EF4-FFF2-40B4-BE49-F238E27FC236}">
                  <a16:creationId xmlns:a16="http://schemas.microsoft.com/office/drawing/2014/main" id="{A56AA247-E7AB-457B-89F5-B73DBF8B2AC6}"/>
                </a:ext>
              </a:extLst>
            </p:cNvPr>
            <p:cNvSpPr/>
            <p:nvPr/>
          </p:nvSpPr>
          <p:spPr>
            <a:xfrm>
              <a:off x="659550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id="{8D90F56C-39DC-4D28-9756-E67D28E51515}"/>
                </a:ext>
              </a:extLst>
            </p:cNvPr>
            <p:cNvSpPr/>
            <p:nvPr/>
          </p:nvSpPr>
          <p:spPr>
            <a:xfrm>
              <a:off x="759563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ángulo: esquinas redondeadas 33">
              <a:extLst>
                <a:ext uri="{FF2B5EF4-FFF2-40B4-BE49-F238E27FC236}">
                  <a16:creationId xmlns:a16="http://schemas.microsoft.com/office/drawing/2014/main" id="{45B98AEA-198C-48A8-BB2D-41AC1CC08237}"/>
                </a:ext>
              </a:extLst>
            </p:cNvPr>
            <p:cNvSpPr/>
            <p:nvPr/>
          </p:nvSpPr>
          <p:spPr>
            <a:xfrm>
              <a:off x="859575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ángulo: esquinas redondeadas 35">
              <a:extLst>
                <a:ext uri="{FF2B5EF4-FFF2-40B4-BE49-F238E27FC236}">
                  <a16:creationId xmlns:a16="http://schemas.microsoft.com/office/drawing/2014/main" id="{B9FAE24F-9D21-465E-9695-8EDD4D0F9311}"/>
                </a:ext>
              </a:extLst>
            </p:cNvPr>
            <p:cNvSpPr/>
            <p:nvPr/>
          </p:nvSpPr>
          <p:spPr>
            <a:xfrm>
              <a:off x="159488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Título 2">
            <a:extLst>
              <a:ext uri="{FF2B5EF4-FFF2-40B4-BE49-F238E27FC236}">
                <a16:creationId xmlns:a16="http://schemas.microsoft.com/office/drawing/2014/main" id="{0BDEA559-F48E-4578-B4C3-D8032311D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2966" y="3177817"/>
            <a:ext cx="8094848" cy="437787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s-ES" sz="2400" dirty="0">
                <a:solidFill>
                  <a:srgbClr val="A03723"/>
                </a:solidFill>
                <a:latin typeface="+mn-lt"/>
              </a:rPr>
              <a:t>Módulo seguimiento llamadas telefónicas</a:t>
            </a:r>
            <a:endParaRPr lang="es-CO" sz="2400" dirty="0">
              <a:solidFill>
                <a:srgbClr val="A03723"/>
              </a:solidFill>
              <a:latin typeface="+mn-lt"/>
            </a:endParaRPr>
          </a:p>
        </p:txBody>
      </p:sp>
      <p:sp>
        <p:nvSpPr>
          <p:cNvPr id="39" name="Título 2">
            <a:extLst>
              <a:ext uri="{FF2B5EF4-FFF2-40B4-BE49-F238E27FC236}">
                <a16:creationId xmlns:a16="http://schemas.microsoft.com/office/drawing/2014/main" id="{9889F694-C256-4A45-B661-247F3CE86770}"/>
              </a:ext>
            </a:extLst>
          </p:cNvPr>
          <p:cNvSpPr txBox="1">
            <a:spLocks/>
          </p:cNvSpPr>
          <p:nvPr/>
        </p:nvSpPr>
        <p:spPr>
          <a:xfrm>
            <a:off x="1772685" y="2017530"/>
            <a:ext cx="8094847" cy="4388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1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Exportar Plan de adquisiciones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0CD3F832-47E1-421E-BD9D-98CDFF1BB490}"/>
              </a:ext>
            </a:extLst>
          </p:cNvPr>
          <p:cNvSpPr/>
          <p:nvPr/>
        </p:nvSpPr>
        <p:spPr>
          <a:xfrm>
            <a:off x="1893183" y="1604312"/>
            <a:ext cx="8791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SOLICITUD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CD44A812-1B30-4883-91E4-B01407008CC5}"/>
              </a:ext>
            </a:extLst>
          </p:cNvPr>
          <p:cNvSpPr/>
          <p:nvPr/>
        </p:nvSpPr>
        <p:spPr>
          <a:xfrm>
            <a:off x="2870271" y="1604312"/>
            <a:ext cx="8791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ANÁLISIS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99010D4C-D11A-4048-8409-9B2261157FE0}"/>
              </a:ext>
            </a:extLst>
          </p:cNvPr>
          <p:cNvSpPr/>
          <p:nvPr/>
        </p:nvSpPr>
        <p:spPr>
          <a:xfrm>
            <a:off x="3676186" y="1618316"/>
            <a:ext cx="12292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PLANIFICACIÓN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D799E60D-FC6F-4B82-A3E0-9191D4463BD0}"/>
              </a:ext>
            </a:extLst>
          </p:cNvPr>
          <p:cNvSpPr/>
          <p:nvPr/>
        </p:nvSpPr>
        <p:spPr>
          <a:xfrm>
            <a:off x="4905457" y="1608175"/>
            <a:ext cx="8059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DISEÑO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A7995AD9-FD49-4391-977C-D49D37208802}"/>
              </a:ext>
            </a:extLst>
          </p:cNvPr>
          <p:cNvSpPr/>
          <p:nvPr/>
        </p:nvSpPr>
        <p:spPr>
          <a:xfrm>
            <a:off x="5650652" y="1606255"/>
            <a:ext cx="12808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CONSTRUCCIÓN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946DFFDB-15F2-46AD-BED7-AC7EBBA1644A}"/>
              </a:ext>
            </a:extLst>
          </p:cNvPr>
          <p:cNvSpPr/>
          <p:nvPr/>
        </p:nvSpPr>
        <p:spPr>
          <a:xfrm>
            <a:off x="6657200" y="1604312"/>
            <a:ext cx="12808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PRUEBAS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80588E38-52FE-4C4A-B0AD-A6AC0C80C947}"/>
              </a:ext>
            </a:extLst>
          </p:cNvPr>
          <p:cNvSpPr/>
          <p:nvPr/>
        </p:nvSpPr>
        <p:spPr>
          <a:xfrm>
            <a:off x="7650902" y="1602369"/>
            <a:ext cx="12808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IMPLANTACIÓN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EDA54EC2-2F79-4CBA-B168-8CA32166F5F0}"/>
              </a:ext>
            </a:extLst>
          </p:cNvPr>
          <p:cNvSpPr/>
          <p:nvPr/>
        </p:nvSpPr>
        <p:spPr>
          <a:xfrm>
            <a:off x="8666974" y="1609893"/>
            <a:ext cx="12808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ESTABILIZACIÓN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37044BD3-EDC4-4E5A-851B-4F3724DA4268}"/>
              </a:ext>
            </a:extLst>
          </p:cNvPr>
          <p:cNvSpPr/>
          <p:nvPr/>
        </p:nvSpPr>
        <p:spPr>
          <a:xfrm>
            <a:off x="9807461" y="4044523"/>
            <a:ext cx="12808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CIERRE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AC59AC6F-B33C-6541-A7D6-76B7BA738785}"/>
              </a:ext>
            </a:extLst>
          </p:cNvPr>
          <p:cNvGrpSpPr/>
          <p:nvPr/>
        </p:nvGrpSpPr>
        <p:grpSpPr>
          <a:xfrm>
            <a:off x="1789956" y="4867317"/>
            <a:ext cx="8010525" cy="219075"/>
            <a:chOff x="1594884" y="4906932"/>
            <a:chExt cx="8010525" cy="219075"/>
          </a:xfrm>
        </p:grpSpPr>
        <p:sp>
          <p:nvSpPr>
            <p:cNvPr id="52" name="Rectángulo: esquinas redondeadas 27">
              <a:extLst>
                <a:ext uri="{FF2B5EF4-FFF2-40B4-BE49-F238E27FC236}">
                  <a16:creationId xmlns:a16="http://schemas.microsoft.com/office/drawing/2014/main" id="{FDA025C5-07F2-B04D-8C5B-0D1440B60FF2}"/>
                </a:ext>
              </a:extLst>
            </p:cNvPr>
            <p:cNvSpPr/>
            <p:nvPr/>
          </p:nvSpPr>
          <p:spPr>
            <a:xfrm>
              <a:off x="259500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ángulo: esquinas redondeadas 28">
              <a:extLst>
                <a:ext uri="{FF2B5EF4-FFF2-40B4-BE49-F238E27FC236}">
                  <a16:creationId xmlns:a16="http://schemas.microsoft.com/office/drawing/2014/main" id="{C617B05A-359F-A340-8BAC-AE0CAAA51BCB}"/>
                </a:ext>
              </a:extLst>
            </p:cNvPr>
            <p:cNvSpPr/>
            <p:nvPr/>
          </p:nvSpPr>
          <p:spPr>
            <a:xfrm>
              <a:off x="359513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ángulo: esquinas redondeadas 29">
              <a:extLst>
                <a:ext uri="{FF2B5EF4-FFF2-40B4-BE49-F238E27FC236}">
                  <a16:creationId xmlns:a16="http://schemas.microsoft.com/office/drawing/2014/main" id="{CFFBF72E-7D20-994C-B15F-D4E68253B740}"/>
                </a:ext>
              </a:extLst>
            </p:cNvPr>
            <p:cNvSpPr/>
            <p:nvPr/>
          </p:nvSpPr>
          <p:spPr>
            <a:xfrm>
              <a:off x="459525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ángulo: esquinas redondeadas 30">
              <a:extLst>
                <a:ext uri="{FF2B5EF4-FFF2-40B4-BE49-F238E27FC236}">
                  <a16:creationId xmlns:a16="http://schemas.microsoft.com/office/drawing/2014/main" id="{8CC88B17-C3D7-444C-BA54-C09575E28B8C}"/>
                </a:ext>
              </a:extLst>
            </p:cNvPr>
            <p:cNvSpPr/>
            <p:nvPr/>
          </p:nvSpPr>
          <p:spPr>
            <a:xfrm>
              <a:off x="559538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ectángulo: esquinas redondeadas 31">
              <a:extLst>
                <a:ext uri="{FF2B5EF4-FFF2-40B4-BE49-F238E27FC236}">
                  <a16:creationId xmlns:a16="http://schemas.microsoft.com/office/drawing/2014/main" id="{31C71ABC-3C52-2447-939E-8CB428CEACF1}"/>
                </a:ext>
              </a:extLst>
            </p:cNvPr>
            <p:cNvSpPr/>
            <p:nvPr/>
          </p:nvSpPr>
          <p:spPr>
            <a:xfrm>
              <a:off x="659550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Rectángulo: esquinas redondeadas 32">
              <a:extLst>
                <a:ext uri="{FF2B5EF4-FFF2-40B4-BE49-F238E27FC236}">
                  <a16:creationId xmlns:a16="http://schemas.microsoft.com/office/drawing/2014/main" id="{72958B0C-8161-5543-967E-5B26E80A701D}"/>
                </a:ext>
              </a:extLst>
            </p:cNvPr>
            <p:cNvSpPr/>
            <p:nvPr/>
          </p:nvSpPr>
          <p:spPr>
            <a:xfrm>
              <a:off x="759563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ctángulo: esquinas redondeadas 33">
              <a:extLst>
                <a:ext uri="{FF2B5EF4-FFF2-40B4-BE49-F238E27FC236}">
                  <a16:creationId xmlns:a16="http://schemas.microsoft.com/office/drawing/2014/main" id="{51A5288A-DE52-754A-A9D1-27E002089C81}"/>
                </a:ext>
              </a:extLst>
            </p:cNvPr>
            <p:cNvSpPr/>
            <p:nvPr/>
          </p:nvSpPr>
          <p:spPr>
            <a:xfrm>
              <a:off x="859575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ángulo: esquinas redondeadas 35">
              <a:extLst>
                <a:ext uri="{FF2B5EF4-FFF2-40B4-BE49-F238E27FC236}">
                  <a16:creationId xmlns:a16="http://schemas.microsoft.com/office/drawing/2014/main" id="{4F8F78B2-D79C-FD40-8F2A-966621A582D1}"/>
                </a:ext>
              </a:extLst>
            </p:cNvPr>
            <p:cNvSpPr/>
            <p:nvPr/>
          </p:nvSpPr>
          <p:spPr>
            <a:xfrm>
              <a:off x="159488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3" name="Título 2">
            <a:extLst>
              <a:ext uri="{FF2B5EF4-FFF2-40B4-BE49-F238E27FC236}">
                <a16:creationId xmlns:a16="http://schemas.microsoft.com/office/drawing/2014/main" id="{2DEF5CD6-AAB5-1C4F-893A-730E5BD3BA65}"/>
              </a:ext>
            </a:extLst>
          </p:cNvPr>
          <p:cNvSpPr txBox="1">
            <a:spLocks/>
          </p:cNvSpPr>
          <p:nvPr/>
        </p:nvSpPr>
        <p:spPr>
          <a:xfrm>
            <a:off x="1785746" y="4296984"/>
            <a:ext cx="8162068" cy="4377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1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Ajuste Plan de Adquisiciones</a:t>
            </a:r>
          </a:p>
        </p:txBody>
      </p:sp>
      <p:grpSp>
        <p:nvGrpSpPr>
          <p:cNvPr id="77" name="Grupo 76">
            <a:extLst>
              <a:ext uri="{FF2B5EF4-FFF2-40B4-BE49-F238E27FC236}">
                <a16:creationId xmlns:a16="http://schemas.microsoft.com/office/drawing/2014/main" id="{5DFD0AD5-2476-4141-A849-C60D15C9FDA0}"/>
              </a:ext>
            </a:extLst>
          </p:cNvPr>
          <p:cNvGrpSpPr/>
          <p:nvPr/>
        </p:nvGrpSpPr>
        <p:grpSpPr>
          <a:xfrm>
            <a:off x="1785747" y="6011365"/>
            <a:ext cx="8010525" cy="219075"/>
            <a:chOff x="1590675" y="3126786"/>
            <a:chExt cx="8010525" cy="219075"/>
          </a:xfrm>
        </p:grpSpPr>
        <p:sp>
          <p:nvSpPr>
            <p:cNvPr id="78" name="Rectángulo: esquinas redondeadas 8">
              <a:extLst>
                <a:ext uri="{FF2B5EF4-FFF2-40B4-BE49-F238E27FC236}">
                  <a16:creationId xmlns:a16="http://schemas.microsoft.com/office/drawing/2014/main" id="{BC7C4482-64E0-4999-BB64-B9E1F325D83A}"/>
                </a:ext>
              </a:extLst>
            </p:cNvPr>
            <p:cNvSpPr/>
            <p:nvPr/>
          </p:nvSpPr>
          <p:spPr>
            <a:xfrm>
              <a:off x="2590800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ángulo: esquinas redondeadas 9">
              <a:extLst>
                <a:ext uri="{FF2B5EF4-FFF2-40B4-BE49-F238E27FC236}">
                  <a16:creationId xmlns:a16="http://schemas.microsoft.com/office/drawing/2014/main" id="{DCC0C41C-56C6-41D6-A393-457F07492E79}"/>
                </a:ext>
              </a:extLst>
            </p:cNvPr>
            <p:cNvSpPr/>
            <p:nvPr/>
          </p:nvSpPr>
          <p:spPr>
            <a:xfrm>
              <a:off x="3590925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ángulo: esquinas redondeadas 10">
              <a:extLst>
                <a:ext uri="{FF2B5EF4-FFF2-40B4-BE49-F238E27FC236}">
                  <a16:creationId xmlns:a16="http://schemas.microsoft.com/office/drawing/2014/main" id="{4EFF160B-0630-4D31-A4A6-FDB8746BFA42}"/>
                </a:ext>
              </a:extLst>
            </p:cNvPr>
            <p:cNvSpPr/>
            <p:nvPr/>
          </p:nvSpPr>
          <p:spPr>
            <a:xfrm>
              <a:off x="4591050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ángulo: esquinas redondeadas 11">
              <a:extLst>
                <a:ext uri="{FF2B5EF4-FFF2-40B4-BE49-F238E27FC236}">
                  <a16:creationId xmlns:a16="http://schemas.microsoft.com/office/drawing/2014/main" id="{4D440195-59EF-48C6-A1F8-61ECFB78A86B}"/>
                </a:ext>
              </a:extLst>
            </p:cNvPr>
            <p:cNvSpPr/>
            <p:nvPr/>
          </p:nvSpPr>
          <p:spPr>
            <a:xfrm>
              <a:off x="5591175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ángulo: esquinas redondeadas 12">
              <a:extLst>
                <a:ext uri="{FF2B5EF4-FFF2-40B4-BE49-F238E27FC236}">
                  <a16:creationId xmlns:a16="http://schemas.microsoft.com/office/drawing/2014/main" id="{3C4E7EC7-2DBA-4356-A4D9-D5EA19EE90CA}"/>
                </a:ext>
              </a:extLst>
            </p:cNvPr>
            <p:cNvSpPr/>
            <p:nvPr/>
          </p:nvSpPr>
          <p:spPr>
            <a:xfrm>
              <a:off x="6591300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ángulo: esquinas redondeadas 13">
              <a:extLst>
                <a:ext uri="{FF2B5EF4-FFF2-40B4-BE49-F238E27FC236}">
                  <a16:creationId xmlns:a16="http://schemas.microsoft.com/office/drawing/2014/main" id="{FD2F4354-DC9D-4042-AC97-931DE2D3590F}"/>
                </a:ext>
              </a:extLst>
            </p:cNvPr>
            <p:cNvSpPr/>
            <p:nvPr/>
          </p:nvSpPr>
          <p:spPr>
            <a:xfrm>
              <a:off x="7591425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ángulo: esquinas redondeadas 14">
              <a:extLst>
                <a:ext uri="{FF2B5EF4-FFF2-40B4-BE49-F238E27FC236}">
                  <a16:creationId xmlns:a16="http://schemas.microsoft.com/office/drawing/2014/main" id="{BFFF9373-8E89-43F7-B67A-8AC48B7A7F85}"/>
                </a:ext>
              </a:extLst>
            </p:cNvPr>
            <p:cNvSpPr/>
            <p:nvPr/>
          </p:nvSpPr>
          <p:spPr>
            <a:xfrm>
              <a:off x="8591550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ángulo: esquinas redondeadas 16">
              <a:extLst>
                <a:ext uri="{FF2B5EF4-FFF2-40B4-BE49-F238E27FC236}">
                  <a16:creationId xmlns:a16="http://schemas.microsoft.com/office/drawing/2014/main" id="{A09C8D9C-9354-4ADA-8CF4-FD76E95290EA}"/>
                </a:ext>
              </a:extLst>
            </p:cNvPr>
            <p:cNvSpPr/>
            <p:nvPr/>
          </p:nvSpPr>
          <p:spPr>
            <a:xfrm>
              <a:off x="1590675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2" name="Rectángulo: esquinas redondeadas 18">
            <a:extLst>
              <a:ext uri="{FF2B5EF4-FFF2-40B4-BE49-F238E27FC236}">
                <a16:creationId xmlns:a16="http://schemas.microsoft.com/office/drawing/2014/main" id="{85B21D2C-48C5-A646-A897-77571AFE1FEA}"/>
              </a:ext>
            </a:extLst>
          </p:cNvPr>
          <p:cNvSpPr/>
          <p:nvPr/>
        </p:nvSpPr>
        <p:spPr>
          <a:xfrm>
            <a:off x="1787651" y="6086175"/>
            <a:ext cx="7978048" cy="79401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ángulo: esquinas redondeadas 36">
            <a:extLst>
              <a:ext uri="{FF2B5EF4-FFF2-40B4-BE49-F238E27FC236}">
                <a16:creationId xmlns:a16="http://schemas.microsoft.com/office/drawing/2014/main" id="{C507049C-8F4F-0744-9228-4C95E11A6937}"/>
              </a:ext>
            </a:extLst>
          </p:cNvPr>
          <p:cNvSpPr/>
          <p:nvPr/>
        </p:nvSpPr>
        <p:spPr>
          <a:xfrm>
            <a:off x="1766390" y="2603555"/>
            <a:ext cx="8027870" cy="83557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ángulo: esquinas redondeadas 36">
            <a:extLst>
              <a:ext uri="{FF2B5EF4-FFF2-40B4-BE49-F238E27FC236}">
                <a16:creationId xmlns:a16="http://schemas.microsoft.com/office/drawing/2014/main" id="{C507049C-8F4F-0744-9228-4C95E11A6937}"/>
              </a:ext>
            </a:extLst>
          </p:cNvPr>
          <p:cNvSpPr/>
          <p:nvPr/>
        </p:nvSpPr>
        <p:spPr>
          <a:xfrm>
            <a:off x="1766390" y="3805343"/>
            <a:ext cx="8027870" cy="83557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ángulo: esquinas redondeadas 36">
            <a:extLst>
              <a:ext uri="{FF2B5EF4-FFF2-40B4-BE49-F238E27FC236}">
                <a16:creationId xmlns:a16="http://schemas.microsoft.com/office/drawing/2014/main" id="{C507049C-8F4F-0744-9228-4C95E11A6937}"/>
              </a:ext>
            </a:extLst>
          </p:cNvPr>
          <p:cNvSpPr/>
          <p:nvPr/>
        </p:nvSpPr>
        <p:spPr>
          <a:xfrm>
            <a:off x="1795811" y="4943308"/>
            <a:ext cx="8004670" cy="76621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54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ítulo 2">
            <a:extLst>
              <a:ext uri="{FF2B5EF4-FFF2-40B4-BE49-F238E27FC236}">
                <a16:creationId xmlns:a16="http://schemas.microsoft.com/office/drawing/2014/main" id="{9889F694-C256-4A45-B661-247F3CE86770}"/>
              </a:ext>
            </a:extLst>
          </p:cNvPr>
          <p:cNvSpPr txBox="1">
            <a:spLocks/>
          </p:cNvSpPr>
          <p:nvPr/>
        </p:nvSpPr>
        <p:spPr>
          <a:xfrm>
            <a:off x="1885896" y="5318085"/>
            <a:ext cx="8094847" cy="43881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1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Realizar Prorroga a un Contrato</a:t>
            </a:r>
          </a:p>
        </p:txBody>
      </p: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2DA2F41D-2926-4564-B273-948C9B47ADA5}"/>
              </a:ext>
            </a:extLst>
          </p:cNvPr>
          <p:cNvCxnSpPr>
            <a:cxnSpLocks/>
          </p:cNvCxnSpPr>
          <p:nvPr/>
        </p:nvCxnSpPr>
        <p:spPr>
          <a:xfrm>
            <a:off x="2795397" y="1939197"/>
            <a:ext cx="0" cy="438061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Conector recto de flecha 63">
            <a:extLst>
              <a:ext uri="{FF2B5EF4-FFF2-40B4-BE49-F238E27FC236}">
                <a16:creationId xmlns:a16="http://schemas.microsoft.com/office/drawing/2014/main" id="{6E71A387-E8BF-43DE-B5C8-3A2CAAE74E7A}"/>
              </a:ext>
            </a:extLst>
          </p:cNvPr>
          <p:cNvCxnSpPr>
            <a:cxnSpLocks/>
          </p:cNvCxnSpPr>
          <p:nvPr/>
        </p:nvCxnSpPr>
        <p:spPr>
          <a:xfrm>
            <a:off x="9790432" y="1939197"/>
            <a:ext cx="0" cy="438061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C62E8479-D9F7-47D8-BF4B-7250A2AEA361}"/>
              </a:ext>
            </a:extLst>
          </p:cNvPr>
          <p:cNvCxnSpPr>
            <a:cxnSpLocks/>
          </p:cNvCxnSpPr>
          <p:nvPr/>
        </p:nvCxnSpPr>
        <p:spPr>
          <a:xfrm>
            <a:off x="3784889" y="1939197"/>
            <a:ext cx="0" cy="438061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1C02FE36-B69B-44D6-9485-6AEB95275001}"/>
              </a:ext>
            </a:extLst>
          </p:cNvPr>
          <p:cNvCxnSpPr>
            <a:cxnSpLocks/>
          </p:cNvCxnSpPr>
          <p:nvPr/>
        </p:nvCxnSpPr>
        <p:spPr>
          <a:xfrm>
            <a:off x="4786122" y="1939197"/>
            <a:ext cx="0" cy="438061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CB95DAC4-57C6-4865-A696-7BA6D622389B}"/>
              </a:ext>
            </a:extLst>
          </p:cNvPr>
          <p:cNvCxnSpPr>
            <a:cxnSpLocks/>
          </p:cNvCxnSpPr>
          <p:nvPr/>
        </p:nvCxnSpPr>
        <p:spPr>
          <a:xfrm>
            <a:off x="5776944" y="1939197"/>
            <a:ext cx="0" cy="438061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5695E01C-9D90-440E-AD35-444BD89B7D53}"/>
              </a:ext>
            </a:extLst>
          </p:cNvPr>
          <p:cNvCxnSpPr>
            <a:cxnSpLocks/>
          </p:cNvCxnSpPr>
          <p:nvPr/>
        </p:nvCxnSpPr>
        <p:spPr>
          <a:xfrm>
            <a:off x="6785264" y="1939197"/>
            <a:ext cx="0" cy="438061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03E32C5B-6425-4B24-8502-E5EA7652F619}"/>
              </a:ext>
            </a:extLst>
          </p:cNvPr>
          <p:cNvCxnSpPr>
            <a:cxnSpLocks/>
          </p:cNvCxnSpPr>
          <p:nvPr/>
        </p:nvCxnSpPr>
        <p:spPr>
          <a:xfrm>
            <a:off x="7786497" y="1939197"/>
            <a:ext cx="0" cy="438061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94006D48-F7EC-4B64-B166-B9CC8FFCEE3B}"/>
              </a:ext>
            </a:extLst>
          </p:cNvPr>
          <p:cNvCxnSpPr>
            <a:cxnSpLocks/>
          </p:cNvCxnSpPr>
          <p:nvPr/>
        </p:nvCxnSpPr>
        <p:spPr>
          <a:xfrm>
            <a:off x="8796147" y="2017530"/>
            <a:ext cx="0" cy="438061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62" name="Grupo 61">
            <a:extLst>
              <a:ext uri="{FF2B5EF4-FFF2-40B4-BE49-F238E27FC236}">
                <a16:creationId xmlns:a16="http://schemas.microsoft.com/office/drawing/2014/main" id="{5DFD0AD5-2476-4141-A849-C60D15C9FDA0}"/>
              </a:ext>
            </a:extLst>
          </p:cNvPr>
          <p:cNvGrpSpPr/>
          <p:nvPr/>
        </p:nvGrpSpPr>
        <p:grpSpPr>
          <a:xfrm>
            <a:off x="1785747" y="2536646"/>
            <a:ext cx="8010525" cy="219075"/>
            <a:chOff x="1590675" y="3126786"/>
            <a:chExt cx="8010525" cy="219075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BC7C4482-64E0-4999-BB64-B9E1F325D83A}"/>
                </a:ext>
              </a:extLst>
            </p:cNvPr>
            <p:cNvSpPr/>
            <p:nvPr/>
          </p:nvSpPr>
          <p:spPr>
            <a:xfrm>
              <a:off x="2590800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DCC0C41C-56C6-41D6-A393-457F07492E79}"/>
                </a:ext>
              </a:extLst>
            </p:cNvPr>
            <p:cNvSpPr/>
            <p:nvPr/>
          </p:nvSpPr>
          <p:spPr>
            <a:xfrm>
              <a:off x="3590925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4EFF160B-0630-4D31-A4A6-FDB8746BFA42}"/>
                </a:ext>
              </a:extLst>
            </p:cNvPr>
            <p:cNvSpPr/>
            <p:nvPr/>
          </p:nvSpPr>
          <p:spPr>
            <a:xfrm>
              <a:off x="4591050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4D440195-59EF-48C6-A1F8-61ECFB78A86B}"/>
                </a:ext>
              </a:extLst>
            </p:cNvPr>
            <p:cNvSpPr/>
            <p:nvPr/>
          </p:nvSpPr>
          <p:spPr>
            <a:xfrm>
              <a:off x="5591175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3C4E7EC7-2DBA-4356-A4D9-D5EA19EE90CA}"/>
                </a:ext>
              </a:extLst>
            </p:cNvPr>
            <p:cNvSpPr/>
            <p:nvPr/>
          </p:nvSpPr>
          <p:spPr>
            <a:xfrm>
              <a:off x="6591300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FD2F4354-DC9D-4042-AC97-931DE2D3590F}"/>
                </a:ext>
              </a:extLst>
            </p:cNvPr>
            <p:cNvSpPr/>
            <p:nvPr/>
          </p:nvSpPr>
          <p:spPr>
            <a:xfrm>
              <a:off x="7591425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BFFF9373-8E89-43F7-B67A-8AC48B7A7F85}"/>
                </a:ext>
              </a:extLst>
            </p:cNvPr>
            <p:cNvSpPr/>
            <p:nvPr/>
          </p:nvSpPr>
          <p:spPr>
            <a:xfrm>
              <a:off x="8591550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A09C8D9C-9354-4ADA-8CF4-FD76E95290EA}"/>
                </a:ext>
              </a:extLst>
            </p:cNvPr>
            <p:cNvSpPr/>
            <p:nvPr/>
          </p:nvSpPr>
          <p:spPr>
            <a:xfrm>
              <a:off x="1590675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Título 1">
            <a:extLst>
              <a:ext uri="{FF2B5EF4-FFF2-40B4-BE49-F238E27FC236}">
                <a16:creationId xmlns:a16="http://schemas.microsoft.com/office/drawing/2014/main" id="{59F98591-C227-44C4-97AC-F578F83FAD57}"/>
              </a:ext>
            </a:extLst>
          </p:cNvPr>
          <p:cNvSpPr txBox="1">
            <a:spLocks/>
          </p:cNvSpPr>
          <p:nvPr/>
        </p:nvSpPr>
        <p:spPr>
          <a:xfrm>
            <a:off x="637826" y="489397"/>
            <a:ext cx="10315892" cy="8693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1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Estado Requerimentos 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Diciembre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2020</a:t>
            </a:r>
          </a:p>
        </p:txBody>
      </p:sp>
      <p:grpSp>
        <p:nvGrpSpPr>
          <p:cNvPr id="63" name="Grupo 62">
            <a:extLst>
              <a:ext uri="{FF2B5EF4-FFF2-40B4-BE49-F238E27FC236}">
                <a16:creationId xmlns:a16="http://schemas.microsoft.com/office/drawing/2014/main" id="{CF1CEC66-56F2-4645-A8B0-39A614D7DEC9}"/>
              </a:ext>
            </a:extLst>
          </p:cNvPr>
          <p:cNvGrpSpPr/>
          <p:nvPr/>
        </p:nvGrpSpPr>
        <p:grpSpPr>
          <a:xfrm>
            <a:off x="1789956" y="3735290"/>
            <a:ext cx="8010525" cy="219075"/>
            <a:chOff x="1594884" y="4906932"/>
            <a:chExt cx="8010525" cy="219075"/>
          </a:xfrm>
        </p:grpSpPr>
        <p:sp>
          <p:nvSpPr>
            <p:cNvPr id="28" name="Rectángulo: esquinas redondeadas 27">
              <a:extLst>
                <a:ext uri="{FF2B5EF4-FFF2-40B4-BE49-F238E27FC236}">
                  <a16:creationId xmlns:a16="http://schemas.microsoft.com/office/drawing/2014/main" id="{62DE443A-7B2C-4548-B930-12BBC2A6BAE1}"/>
                </a:ext>
              </a:extLst>
            </p:cNvPr>
            <p:cNvSpPr/>
            <p:nvPr/>
          </p:nvSpPr>
          <p:spPr>
            <a:xfrm>
              <a:off x="259500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ángulo: esquinas redondeadas 28">
              <a:extLst>
                <a:ext uri="{FF2B5EF4-FFF2-40B4-BE49-F238E27FC236}">
                  <a16:creationId xmlns:a16="http://schemas.microsoft.com/office/drawing/2014/main" id="{756402BC-33E6-4DD1-81E7-CED20A552A05}"/>
                </a:ext>
              </a:extLst>
            </p:cNvPr>
            <p:cNvSpPr/>
            <p:nvPr/>
          </p:nvSpPr>
          <p:spPr>
            <a:xfrm>
              <a:off x="359513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id="{29E92D13-B8BF-4973-ADBD-E9C2649CB72B}"/>
                </a:ext>
              </a:extLst>
            </p:cNvPr>
            <p:cNvSpPr/>
            <p:nvPr/>
          </p:nvSpPr>
          <p:spPr>
            <a:xfrm>
              <a:off x="459525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ángulo: esquinas redondeadas 30">
              <a:extLst>
                <a:ext uri="{FF2B5EF4-FFF2-40B4-BE49-F238E27FC236}">
                  <a16:creationId xmlns:a16="http://schemas.microsoft.com/office/drawing/2014/main" id="{6A502007-E48E-4564-9401-1EC4399DBF79}"/>
                </a:ext>
              </a:extLst>
            </p:cNvPr>
            <p:cNvSpPr/>
            <p:nvPr/>
          </p:nvSpPr>
          <p:spPr>
            <a:xfrm>
              <a:off x="559538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ángulo: esquinas redondeadas 31">
              <a:extLst>
                <a:ext uri="{FF2B5EF4-FFF2-40B4-BE49-F238E27FC236}">
                  <a16:creationId xmlns:a16="http://schemas.microsoft.com/office/drawing/2014/main" id="{A56AA247-E7AB-457B-89F5-B73DBF8B2AC6}"/>
                </a:ext>
              </a:extLst>
            </p:cNvPr>
            <p:cNvSpPr/>
            <p:nvPr/>
          </p:nvSpPr>
          <p:spPr>
            <a:xfrm>
              <a:off x="659550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id="{8D90F56C-39DC-4D28-9756-E67D28E51515}"/>
                </a:ext>
              </a:extLst>
            </p:cNvPr>
            <p:cNvSpPr/>
            <p:nvPr/>
          </p:nvSpPr>
          <p:spPr>
            <a:xfrm>
              <a:off x="759563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ángulo: esquinas redondeadas 33">
              <a:extLst>
                <a:ext uri="{FF2B5EF4-FFF2-40B4-BE49-F238E27FC236}">
                  <a16:creationId xmlns:a16="http://schemas.microsoft.com/office/drawing/2014/main" id="{45B98AEA-198C-48A8-BB2D-41AC1CC08237}"/>
                </a:ext>
              </a:extLst>
            </p:cNvPr>
            <p:cNvSpPr/>
            <p:nvPr/>
          </p:nvSpPr>
          <p:spPr>
            <a:xfrm>
              <a:off x="859575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ángulo: esquinas redondeadas 35">
              <a:extLst>
                <a:ext uri="{FF2B5EF4-FFF2-40B4-BE49-F238E27FC236}">
                  <a16:creationId xmlns:a16="http://schemas.microsoft.com/office/drawing/2014/main" id="{B9FAE24F-9D21-465E-9695-8EDD4D0F9311}"/>
                </a:ext>
              </a:extLst>
            </p:cNvPr>
            <p:cNvSpPr/>
            <p:nvPr/>
          </p:nvSpPr>
          <p:spPr>
            <a:xfrm>
              <a:off x="159488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Título 2">
            <a:extLst>
              <a:ext uri="{FF2B5EF4-FFF2-40B4-BE49-F238E27FC236}">
                <a16:creationId xmlns:a16="http://schemas.microsoft.com/office/drawing/2014/main" id="{0BDEA559-F48E-4578-B4C3-D8032311D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2966" y="3177817"/>
            <a:ext cx="8094848" cy="437787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s-ES" sz="2400" dirty="0">
                <a:solidFill>
                  <a:srgbClr val="A03723"/>
                </a:solidFill>
                <a:latin typeface="+mn-lt"/>
              </a:rPr>
              <a:t>Ajuste Reportes Modulo Multas</a:t>
            </a:r>
            <a:endParaRPr lang="es-CO" sz="2400" dirty="0">
              <a:solidFill>
                <a:srgbClr val="A03723"/>
              </a:solidFill>
              <a:latin typeface="+mn-lt"/>
            </a:endParaRPr>
          </a:p>
        </p:txBody>
      </p:sp>
      <p:sp>
        <p:nvSpPr>
          <p:cNvPr id="39" name="Título 2">
            <a:extLst>
              <a:ext uri="{FF2B5EF4-FFF2-40B4-BE49-F238E27FC236}">
                <a16:creationId xmlns:a16="http://schemas.microsoft.com/office/drawing/2014/main" id="{9889F694-C256-4A45-B661-247F3CE86770}"/>
              </a:ext>
            </a:extLst>
          </p:cNvPr>
          <p:cNvSpPr txBox="1">
            <a:spLocks/>
          </p:cNvSpPr>
          <p:nvPr/>
        </p:nvSpPr>
        <p:spPr>
          <a:xfrm>
            <a:off x="1772685" y="2017530"/>
            <a:ext cx="8094847" cy="4388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1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Inclusión cobro Persuasivo 1, 2, 3 y coactivo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A03723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0CD3F832-47E1-421E-BD9D-98CDFF1BB490}"/>
              </a:ext>
            </a:extLst>
          </p:cNvPr>
          <p:cNvSpPr/>
          <p:nvPr/>
        </p:nvSpPr>
        <p:spPr>
          <a:xfrm>
            <a:off x="1893183" y="1604312"/>
            <a:ext cx="8791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SOLICITUD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CD44A812-1B30-4883-91E4-B01407008CC5}"/>
              </a:ext>
            </a:extLst>
          </p:cNvPr>
          <p:cNvSpPr/>
          <p:nvPr/>
        </p:nvSpPr>
        <p:spPr>
          <a:xfrm>
            <a:off x="2870271" y="1604312"/>
            <a:ext cx="8791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ANÁLISIS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99010D4C-D11A-4048-8409-9B2261157FE0}"/>
              </a:ext>
            </a:extLst>
          </p:cNvPr>
          <p:cNvSpPr/>
          <p:nvPr/>
        </p:nvSpPr>
        <p:spPr>
          <a:xfrm>
            <a:off x="3676186" y="1618316"/>
            <a:ext cx="12292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PLANIFICACIÓN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D799E60D-FC6F-4B82-A3E0-9191D4463BD0}"/>
              </a:ext>
            </a:extLst>
          </p:cNvPr>
          <p:cNvSpPr/>
          <p:nvPr/>
        </p:nvSpPr>
        <p:spPr>
          <a:xfrm>
            <a:off x="4905457" y="1608175"/>
            <a:ext cx="8059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DISEÑO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A7995AD9-FD49-4391-977C-D49D37208802}"/>
              </a:ext>
            </a:extLst>
          </p:cNvPr>
          <p:cNvSpPr/>
          <p:nvPr/>
        </p:nvSpPr>
        <p:spPr>
          <a:xfrm>
            <a:off x="5650652" y="1606255"/>
            <a:ext cx="12808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CONSTRUCCIÓN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946DFFDB-15F2-46AD-BED7-AC7EBBA1644A}"/>
              </a:ext>
            </a:extLst>
          </p:cNvPr>
          <p:cNvSpPr/>
          <p:nvPr/>
        </p:nvSpPr>
        <p:spPr>
          <a:xfrm>
            <a:off x="6657200" y="1604312"/>
            <a:ext cx="12808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PRUEBAS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80588E38-52FE-4C4A-B0AD-A6AC0C80C947}"/>
              </a:ext>
            </a:extLst>
          </p:cNvPr>
          <p:cNvSpPr/>
          <p:nvPr/>
        </p:nvSpPr>
        <p:spPr>
          <a:xfrm>
            <a:off x="7650902" y="1602369"/>
            <a:ext cx="12808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IMPLANTACIÓN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EDA54EC2-2F79-4CBA-B168-8CA32166F5F0}"/>
              </a:ext>
            </a:extLst>
          </p:cNvPr>
          <p:cNvSpPr/>
          <p:nvPr/>
        </p:nvSpPr>
        <p:spPr>
          <a:xfrm>
            <a:off x="8666974" y="1609893"/>
            <a:ext cx="12808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ESTABILIZACIÓN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37044BD3-EDC4-4E5A-851B-4F3724DA4268}"/>
              </a:ext>
            </a:extLst>
          </p:cNvPr>
          <p:cNvSpPr/>
          <p:nvPr/>
        </p:nvSpPr>
        <p:spPr>
          <a:xfrm>
            <a:off x="9777444" y="4073753"/>
            <a:ext cx="12808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CIERRE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AC59AC6F-B33C-6541-A7D6-76B7BA738785}"/>
              </a:ext>
            </a:extLst>
          </p:cNvPr>
          <p:cNvGrpSpPr/>
          <p:nvPr/>
        </p:nvGrpSpPr>
        <p:grpSpPr>
          <a:xfrm>
            <a:off x="1789956" y="4867317"/>
            <a:ext cx="8010525" cy="219075"/>
            <a:chOff x="1594884" y="4906932"/>
            <a:chExt cx="8010525" cy="219075"/>
          </a:xfrm>
        </p:grpSpPr>
        <p:sp>
          <p:nvSpPr>
            <p:cNvPr id="52" name="Rectángulo: esquinas redondeadas 27">
              <a:extLst>
                <a:ext uri="{FF2B5EF4-FFF2-40B4-BE49-F238E27FC236}">
                  <a16:creationId xmlns:a16="http://schemas.microsoft.com/office/drawing/2014/main" id="{FDA025C5-07F2-B04D-8C5B-0D1440B60FF2}"/>
                </a:ext>
              </a:extLst>
            </p:cNvPr>
            <p:cNvSpPr/>
            <p:nvPr/>
          </p:nvSpPr>
          <p:spPr>
            <a:xfrm>
              <a:off x="259500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ángulo: esquinas redondeadas 28">
              <a:extLst>
                <a:ext uri="{FF2B5EF4-FFF2-40B4-BE49-F238E27FC236}">
                  <a16:creationId xmlns:a16="http://schemas.microsoft.com/office/drawing/2014/main" id="{C617B05A-359F-A340-8BAC-AE0CAAA51BCB}"/>
                </a:ext>
              </a:extLst>
            </p:cNvPr>
            <p:cNvSpPr/>
            <p:nvPr/>
          </p:nvSpPr>
          <p:spPr>
            <a:xfrm>
              <a:off x="359513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ángulo: esquinas redondeadas 29">
              <a:extLst>
                <a:ext uri="{FF2B5EF4-FFF2-40B4-BE49-F238E27FC236}">
                  <a16:creationId xmlns:a16="http://schemas.microsoft.com/office/drawing/2014/main" id="{CFFBF72E-7D20-994C-B15F-D4E68253B740}"/>
                </a:ext>
              </a:extLst>
            </p:cNvPr>
            <p:cNvSpPr/>
            <p:nvPr/>
          </p:nvSpPr>
          <p:spPr>
            <a:xfrm>
              <a:off x="459525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ángulo: esquinas redondeadas 30">
              <a:extLst>
                <a:ext uri="{FF2B5EF4-FFF2-40B4-BE49-F238E27FC236}">
                  <a16:creationId xmlns:a16="http://schemas.microsoft.com/office/drawing/2014/main" id="{8CC88B17-C3D7-444C-BA54-C09575E28B8C}"/>
                </a:ext>
              </a:extLst>
            </p:cNvPr>
            <p:cNvSpPr/>
            <p:nvPr/>
          </p:nvSpPr>
          <p:spPr>
            <a:xfrm>
              <a:off x="559538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ectángulo: esquinas redondeadas 31">
              <a:extLst>
                <a:ext uri="{FF2B5EF4-FFF2-40B4-BE49-F238E27FC236}">
                  <a16:creationId xmlns:a16="http://schemas.microsoft.com/office/drawing/2014/main" id="{31C71ABC-3C52-2447-939E-8CB428CEACF1}"/>
                </a:ext>
              </a:extLst>
            </p:cNvPr>
            <p:cNvSpPr/>
            <p:nvPr/>
          </p:nvSpPr>
          <p:spPr>
            <a:xfrm>
              <a:off x="659550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Rectángulo: esquinas redondeadas 32">
              <a:extLst>
                <a:ext uri="{FF2B5EF4-FFF2-40B4-BE49-F238E27FC236}">
                  <a16:creationId xmlns:a16="http://schemas.microsoft.com/office/drawing/2014/main" id="{72958B0C-8161-5543-967E-5B26E80A701D}"/>
                </a:ext>
              </a:extLst>
            </p:cNvPr>
            <p:cNvSpPr/>
            <p:nvPr/>
          </p:nvSpPr>
          <p:spPr>
            <a:xfrm>
              <a:off x="759563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ctángulo: esquinas redondeadas 33">
              <a:extLst>
                <a:ext uri="{FF2B5EF4-FFF2-40B4-BE49-F238E27FC236}">
                  <a16:creationId xmlns:a16="http://schemas.microsoft.com/office/drawing/2014/main" id="{51A5288A-DE52-754A-A9D1-27E002089C81}"/>
                </a:ext>
              </a:extLst>
            </p:cNvPr>
            <p:cNvSpPr/>
            <p:nvPr/>
          </p:nvSpPr>
          <p:spPr>
            <a:xfrm>
              <a:off x="859575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ángulo: esquinas redondeadas 35">
              <a:extLst>
                <a:ext uri="{FF2B5EF4-FFF2-40B4-BE49-F238E27FC236}">
                  <a16:creationId xmlns:a16="http://schemas.microsoft.com/office/drawing/2014/main" id="{4F8F78B2-D79C-FD40-8F2A-966621A582D1}"/>
                </a:ext>
              </a:extLst>
            </p:cNvPr>
            <p:cNvSpPr/>
            <p:nvPr/>
          </p:nvSpPr>
          <p:spPr>
            <a:xfrm>
              <a:off x="159488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3" name="Título 2">
            <a:extLst>
              <a:ext uri="{FF2B5EF4-FFF2-40B4-BE49-F238E27FC236}">
                <a16:creationId xmlns:a16="http://schemas.microsoft.com/office/drawing/2014/main" id="{2DEF5CD6-AAB5-1C4F-893A-730E5BD3BA65}"/>
              </a:ext>
            </a:extLst>
          </p:cNvPr>
          <p:cNvSpPr txBox="1">
            <a:spLocks/>
          </p:cNvSpPr>
          <p:nvPr/>
        </p:nvSpPr>
        <p:spPr>
          <a:xfrm>
            <a:off x="1819356" y="4309662"/>
            <a:ext cx="8162068" cy="4377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1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Ajuste Tipo Proceso de contratación</a:t>
            </a:r>
          </a:p>
        </p:txBody>
      </p:sp>
      <p:grpSp>
        <p:nvGrpSpPr>
          <p:cNvPr id="77" name="Grupo 76">
            <a:extLst>
              <a:ext uri="{FF2B5EF4-FFF2-40B4-BE49-F238E27FC236}">
                <a16:creationId xmlns:a16="http://schemas.microsoft.com/office/drawing/2014/main" id="{5DFD0AD5-2476-4141-A849-C60D15C9FDA0}"/>
              </a:ext>
            </a:extLst>
          </p:cNvPr>
          <p:cNvGrpSpPr/>
          <p:nvPr/>
        </p:nvGrpSpPr>
        <p:grpSpPr>
          <a:xfrm>
            <a:off x="1785747" y="6011365"/>
            <a:ext cx="8010525" cy="219075"/>
            <a:chOff x="1590675" y="3126786"/>
            <a:chExt cx="8010525" cy="219075"/>
          </a:xfrm>
        </p:grpSpPr>
        <p:sp>
          <p:nvSpPr>
            <p:cNvPr id="78" name="Rectángulo: esquinas redondeadas 8">
              <a:extLst>
                <a:ext uri="{FF2B5EF4-FFF2-40B4-BE49-F238E27FC236}">
                  <a16:creationId xmlns:a16="http://schemas.microsoft.com/office/drawing/2014/main" id="{BC7C4482-64E0-4999-BB64-B9E1F325D83A}"/>
                </a:ext>
              </a:extLst>
            </p:cNvPr>
            <p:cNvSpPr/>
            <p:nvPr/>
          </p:nvSpPr>
          <p:spPr>
            <a:xfrm>
              <a:off x="2590800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ángulo: esquinas redondeadas 9">
              <a:extLst>
                <a:ext uri="{FF2B5EF4-FFF2-40B4-BE49-F238E27FC236}">
                  <a16:creationId xmlns:a16="http://schemas.microsoft.com/office/drawing/2014/main" id="{DCC0C41C-56C6-41D6-A393-457F07492E79}"/>
                </a:ext>
              </a:extLst>
            </p:cNvPr>
            <p:cNvSpPr/>
            <p:nvPr/>
          </p:nvSpPr>
          <p:spPr>
            <a:xfrm>
              <a:off x="3590925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ángulo: esquinas redondeadas 10">
              <a:extLst>
                <a:ext uri="{FF2B5EF4-FFF2-40B4-BE49-F238E27FC236}">
                  <a16:creationId xmlns:a16="http://schemas.microsoft.com/office/drawing/2014/main" id="{4EFF160B-0630-4D31-A4A6-FDB8746BFA42}"/>
                </a:ext>
              </a:extLst>
            </p:cNvPr>
            <p:cNvSpPr/>
            <p:nvPr/>
          </p:nvSpPr>
          <p:spPr>
            <a:xfrm>
              <a:off x="4591050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ángulo: esquinas redondeadas 11">
              <a:extLst>
                <a:ext uri="{FF2B5EF4-FFF2-40B4-BE49-F238E27FC236}">
                  <a16:creationId xmlns:a16="http://schemas.microsoft.com/office/drawing/2014/main" id="{4D440195-59EF-48C6-A1F8-61ECFB78A86B}"/>
                </a:ext>
              </a:extLst>
            </p:cNvPr>
            <p:cNvSpPr/>
            <p:nvPr/>
          </p:nvSpPr>
          <p:spPr>
            <a:xfrm>
              <a:off x="5591175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ángulo: esquinas redondeadas 12">
              <a:extLst>
                <a:ext uri="{FF2B5EF4-FFF2-40B4-BE49-F238E27FC236}">
                  <a16:creationId xmlns:a16="http://schemas.microsoft.com/office/drawing/2014/main" id="{3C4E7EC7-2DBA-4356-A4D9-D5EA19EE90CA}"/>
                </a:ext>
              </a:extLst>
            </p:cNvPr>
            <p:cNvSpPr/>
            <p:nvPr/>
          </p:nvSpPr>
          <p:spPr>
            <a:xfrm>
              <a:off x="6591300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ángulo: esquinas redondeadas 13">
              <a:extLst>
                <a:ext uri="{FF2B5EF4-FFF2-40B4-BE49-F238E27FC236}">
                  <a16:creationId xmlns:a16="http://schemas.microsoft.com/office/drawing/2014/main" id="{FD2F4354-DC9D-4042-AC97-931DE2D3590F}"/>
                </a:ext>
              </a:extLst>
            </p:cNvPr>
            <p:cNvSpPr/>
            <p:nvPr/>
          </p:nvSpPr>
          <p:spPr>
            <a:xfrm>
              <a:off x="7591425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ángulo: esquinas redondeadas 14">
              <a:extLst>
                <a:ext uri="{FF2B5EF4-FFF2-40B4-BE49-F238E27FC236}">
                  <a16:creationId xmlns:a16="http://schemas.microsoft.com/office/drawing/2014/main" id="{BFFF9373-8E89-43F7-B67A-8AC48B7A7F85}"/>
                </a:ext>
              </a:extLst>
            </p:cNvPr>
            <p:cNvSpPr/>
            <p:nvPr/>
          </p:nvSpPr>
          <p:spPr>
            <a:xfrm>
              <a:off x="8591550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ángulo: esquinas redondeadas 16">
              <a:extLst>
                <a:ext uri="{FF2B5EF4-FFF2-40B4-BE49-F238E27FC236}">
                  <a16:creationId xmlns:a16="http://schemas.microsoft.com/office/drawing/2014/main" id="{A09C8D9C-9354-4ADA-8CF4-FD76E95290EA}"/>
                </a:ext>
              </a:extLst>
            </p:cNvPr>
            <p:cNvSpPr/>
            <p:nvPr/>
          </p:nvSpPr>
          <p:spPr>
            <a:xfrm>
              <a:off x="1590675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6" name="Rectángulo: esquinas redondeadas 18">
            <a:extLst>
              <a:ext uri="{FF2B5EF4-FFF2-40B4-BE49-F238E27FC236}">
                <a16:creationId xmlns:a16="http://schemas.microsoft.com/office/drawing/2014/main" id="{85B21D2C-48C5-A646-A897-77571AFE1FEA}"/>
              </a:ext>
            </a:extLst>
          </p:cNvPr>
          <p:cNvSpPr/>
          <p:nvPr/>
        </p:nvSpPr>
        <p:spPr>
          <a:xfrm>
            <a:off x="1812384" y="2602155"/>
            <a:ext cx="7965060" cy="103658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ángulo: esquinas redondeadas 18">
            <a:extLst>
              <a:ext uri="{FF2B5EF4-FFF2-40B4-BE49-F238E27FC236}">
                <a16:creationId xmlns:a16="http://schemas.microsoft.com/office/drawing/2014/main" id="{85B21D2C-48C5-A646-A897-77571AFE1FEA}"/>
              </a:ext>
            </a:extLst>
          </p:cNvPr>
          <p:cNvSpPr/>
          <p:nvPr/>
        </p:nvSpPr>
        <p:spPr>
          <a:xfrm>
            <a:off x="1803717" y="6073785"/>
            <a:ext cx="7965060" cy="9423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ángulo: esquinas redondeadas 18">
            <a:extLst>
              <a:ext uri="{FF2B5EF4-FFF2-40B4-BE49-F238E27FC236}">
                <a16:creationId xmlns:a16="http://schemas.microsoft.com/office/drawing/2014/main" id="{85B21D2C-48C5-A646-A897-77571AFE1FEA}"/>
              </a:ext>
            </a:extLst>
          </p:cNvPr>
          <p:cNvSpPr/>
          <p:nvPr/>
        </p:nvSpPr>
        <p:spPr>
          <a:xfrm>
            <a:off x="1781902" y="4940765"/>
            <a:ext cx="7965060" cy="9423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ctángulo: esquinas redondeadas 18">
            <a:extLst>
              <a:ext uri="{FF2B5EF4-FFF2-40B4-BE49-F238E27FC236}">
                <a16:creationId xmlns:a16="http://schemas.microsoft.com/office/drawing/2014/main" id="{85B21D2C-48C5-A646-A897-77571AFE1FEA}"/>
              </a:ext>
            </a:extLst>
          </p:cNvPr>
          <p:cNvSpPr/>
          <p:nvPr/>
        </p:nvSpPr>
        <p:spPr>
          <a:xfrm>
            <a:off x="1808028" y="3799594"/>
            <a:ext cx="7965060" cy="103658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52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2DA2F41D-2926-4564-B273-948C9B47ADA5}"/>
              </a:ext>
            </a:extLst>
          </p:cNvPr>
          <p:cNvCxnSpPr>
            <a:cxnSpLocks/>
          </p:cNvCxnSpPr>
          <p:nvPr/>
        </p:nvCxnSpPr>
        <p:spPr>
          <a:xfrm>
            <a:off x="2923413" y="1833068"/>
            <a:ext cx="0" cy="408603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Conector recto de flecha 63">
            <a:extLst>
              <a:ext uri="{FF2B5EF4-FFF2-40B4-BE49-F238E27FC236}">
                <a16:creationId xmlns:a16="http://schemas.microsoft.com/office/drawing/2014/main" id="{6E71A387-E8BF-43DE-B5C8-3A2CAAE74E7A}"/>
              </a:ext>
            </a:extLst>
          </p:cNvPr>
          <p:cNvCxnSpPr>
            <a:cxnSpLocks/>
          </p:cNvCxnSpPr>
          <p:nvPr/>
        </p:nvCxnSpPr>
        <p:spPr>
          <a:xfrm>
            <a:off x="9918448" y="1833068"/>
            <a:ext cx="5840" cy="408603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C62E8479-D9F7-47D8-BF4B-7250A2AEA361}"/>
              </a:ext>
            </a:extLst>
          </p:cNvPr>
          <p:cNvCxnSpPr>
            <a:cxnSpLocks/>
          </p:cNvCxnSpPr>
          <p:nvPr/>
        </p:nvCxnSpPr>
        <p:spPr>
          <a:xfrm>
            <a:off x="3912905" y="1842620"/>
            <a:ext cx="10633" cy="3996103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1C02FE36-B69B-44D6-9485-6AEB95275001}"/>
              </a:ext>
            </a:extLst>
          </p:cNvPr>
          <p:cNvCxnSpPr>
            <a:cxnSpLocks/>
          </p:cNvCxnSpPr>
          <p:nvPr/>
        </p:nvCxnSpPr>
        <p:spPr>
          <a:xfrm>
            <a:off x="4914138" y="1833068"/>
            <a:ext cx="9525" cy="408603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CB95DAC4-57C6-4865-A696-7BA6D622389B}"/>
              </a:ext>
            </a:extLst>
          </p:cNvPr>
          <p:cNvCxnSpPr>
            <a:cxnSpLocks/>
          </p:cNvCxnSpPr>
          <p:nvPr/>
        </p:nvCxnSpPr>
        <p:spPr>
          <a:xfrm>
            <a:off x="5904960" y="1833068"/>
            <a:ext cx="0" cy="408603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5695E01C-9D90-440E-AD35-444BD89B7D53}"/>
              </a:ext>
            </a:extLst>
          </p:cNvPr>
          <p:cNvCxnSpPr>
            <a:cxnSpLocks/>
          </p:cNvCxnSpPr>
          <p:nvPr/>
        </p:nvCxnSpPr>
        <p:spPr>
          <a:xfrm>
            <a:off x="6913280" y="1842620"/>
            <a:ext cx="10633" cy="3996103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03E32C5B-6425-4B24-8502-E5EA7652F619}"/>
              </a:ext>
            </a:extLst>
          </p:cNvPr>
          <p:cNvCxnSpPr>
            <a:cxnSpLocks/>
          </p:cNvCxnSpPr>
          <p:nvPr/>
        </p:nvCxnSpPr>
        <p:spPr>
          <a:xfrm>
            <a:off x="7914513" y="1833068"/>
            <a:ext cx="9525" cy="408603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94006D48-F7EC-4B64-B166-B9CC8FFCEE3B}"/>
              </a:ext>
            </a:extLst>
          </p:cNvPr>
          <p:cNvCxnSpPr>
            <a:cxnSpLocks/>
          </p:cNvCxnSpPr>
          <p:nvPr/>
        </p:nvCxnSpPr>
        <p:spPr>
          <a:xfrm flipH="1">
            <a:off x="8914638" y="1931517"/>
            <a:ext cx="9526" cy="3896643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62" name="Grupo 61">
            <a:extLst>
              <a:ext uri="{FF2B5EF4-FFF2-40B4-BE49-F238E27FC236}">
                <a16:creationId xmlns:a16="http://schemas.microsoft.com/office/drawing/2014/main" id="{5DFD0AD5-2476-4141-A849-C60D15C9FDA0}"/>
              </a:ext>
            </a:extLst>
          </p:cNvPr>
          <p:cNvGrpSpPr/>
          <p:nvPr/>
        </p:nvGrpSpPr>
        <p:grpSpPr>
          <a:xfrm>
            <a:off x="1907179" y="2717075"/>
            <a:ext cx="8069362" cy="294687"/>
            <a:chOff x="1590675" y="3126786"/>
            <a:chExt cx="8010525" cy="219075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BC7C4482-64E0-4999-BB64-B9E1F325D83A}"/>
                </a:ext>
              </a:extLst>
            </p:cNvPr>
            <p:cNvSpPr/>
            <p:nvPr/>
          </p:nvSpPr>
          <p:spPr>
            <a:xfrm>
              <a:off x="2590800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DCC0C41C-56C6-41D6-A393-457F07492E79}"/>
                </a:ext>
              </a:extLst>
            </p:cNvPr>
            <p:cNvSpPr/>
            <p:nvPr/>
          </p:nvSpPr>
          <p:spPr>
            <a:xfrm>
              <a:off x="3590925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4EFF160B-0630-4D31-A4A6-FDB8746BFA42}"/>
                </a:ext>
              </a:extLst>
            </p:cNvPr>
            <p:cNvSpPr/>
            <p:nvPr/>
          </p:nvSpPr>
          <p:spPr>
            <a:xfrm>
              <a:off x="4591050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4D440195-59EF-48C6-A1F8-61ECFB78A86B}"/>
                </a:ext>
              </a:extLst>
            </p:cNvPr>
            <p:cNvSpPr/>
            <p:nvPr/>
          </p:nvSpPr>
          <p:spPr>
            <a:xfrm>
              <a:off x="5591175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3C4E7EC7-2DBA-4356-A4D9-D5EA19EE90CA}"/>
                </a:ext>
              </a:extLst>
            </p:cNvPr>
            <p:cNvSpPr/>
            <p:nvPr/>
          </p:nvSpPr>
          <p:spPr>
            <a:xfrm>
              <a:off x="6591300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FD2F4354-DC9D-4042-AC97-931DE2D3590F}"/>
                </a:ext>
              </a:extLst>
            </p:cNvPr>
            <p:cNvSpPr/>
            <p:nvPr/>
          </p:nvSpPr>
          <p:spPr>
            <a:xfrm>
              <a:off x="7591425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BFFF9373-8E89-43F7-B67A-8AC48B7A7F85}"/>
                </a:ext>
              </a:extLst>
            </p:cNvPr>
            <p:cNvSpPr/>
            <p:nvPr/>
          </p:nvSpPr>
          <p:spPr>
            <a:xfrm>
              <a:off x="8591550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A09C8D9C-9354-4ADA-8CF4-FD76E95290EA}"/>
                </a:ext>
              </a:extLst>
            </p:cNvPr>
            <p:cNvSpPr/>
            <p:nvPr/>
          </p:nvSpPr>
          <p:spPr>
            <a:xfrm>
              <a:off x="1590675" y="3126786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Título 1">
            <a:extLst>
              <a:ext uri="{FF2B5EF4-FFF2-40B4-BE49-F238E27FC236}">
                <a16:creationId xmlns:a16="http://schemas.microsoft.com/office/drawing/2014/main" id="{59F98591-C227-44C4-97AC-F578F83FAD57}"/>
              </a:ext>
            </a:extLst>
          </p:cNvPr>
          <p:cNvSpPr txBox="1">
            <a:spLocks/>
          </p:cNvSpPr>
          <p:nvPr/>
        </p:nvSpPr>
        <p:spPr>
          <a:xfrm>
            <a:off x="637826" y="489397"/>
            <a:ext cx="10315892" cy="8693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1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Estado Requerimentos 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Diciembre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2020</a:t>
            </a:r>
          </a:p>
        </p:txBody>
      </p:sp>
      <p:grpSp>
        <p:nvGrpSpPr>
          <p:cNvPr id="63" name="Grupo 62">
            <a:extLst>
              <a:ext uri="{FF2B5EF4-FFF2-40B4-BE49-F238E27FC236}">
                <a16:creationId xmlns:a16="http://schemas.microsoft.com/office/drawing/2014/main" id="{CF1CEC66-56F2-4645-A8B0-39A614D7DEC9}"/>
              </a:ext>
            </a:extLst>
          </p:cNvPr>
          <p:cNvGrpSpPr/>
          <p:nvPr/>
        </p:nvGrpSpPr>
        <p:grpSpPr>
          <a:xfrm>
            <a:off x="1917972" y="3824612"/>
            <a:ext cx="8010525" cy="278169"/>
            <a:chOff x="1594884" y="4906932"/>
            <a:chExt cx="8010525" cy="219075"/>
          </a:xfrm>
        </p:grpSpPr>
        <p:sp>
          <p:nvSpPr>
            <p:cNvPr id="28" name="Rectángulo: esquinas redondeadas 27">
              <a:extLst>
                <a:ext uri="{FF2B5EF4-FFF2-40B4-BE49-F238E27FC236}">
                  <a16:creationId xmlns:a16="http://schemas.microsoft.com/office/drawing/2014/main" id="{62DE443A-7B2C-4548-B930-12BBC2A6BAE1}"/>
                </a:ext>
              </a:extLst>
            </p:cNvPr>
            <p:cNvSpPr/>
            <p:nvPr/>
          </p:nvSpPr>
          <p:spPr>
            <a:xfrm>
              <a:off x="259500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ángulo: esquinas redondeadas 28">
              <a:extLst>
                <a:ext uri="{FF2B5EF4-FFF2-40B4-BE49-F238E27FC236}">
                  <a16:creationId xmlns:a16="http://schemas.microsoft.com/office/drawing/2014/main" id="{756402BC-33E6-4DD1-81E7-CED20A552A05}"/>
                </a:ext>
              </a:extLst>
            </p:cNvPr>
            <p:cNvSpPr/>
            <p:nvPr/>
          </p:nvSpPr>
          <p:spPr>
            <a:xfrm>
              <a:off x="359513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id="{29E92D13-B8BF-4973-ADBD-E9C2649CB72B}"/>
                </a:ext>
              </a:extLst>
            </p:cNvPr>
            <p:cNvSpPr/>
            <p:nvPr/>
          </p:nvSpPr>
          <p:spPr>
            <a:xfrm>
              <a:off x="459525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ángulo: esquinas redondeadas 30">
              <a:extLst>
                <a:ext uri="{FF2B5EF4-FFF2-40B4-BE49-F238E27FC236}">
                  <a16:creationId xmlns:a16="http://schemas.microsoft.com/office/drawing/2014/main" id="{6A502007-E48E-4564-9401-1EC4399DBF79}"/>
                </a:ext>
              </a:extLst>
            </p:cNvPr>
            <p:cNvSpPr/>
            <p:nvPr/>
          </p:nvSpPr>
          <p:spPr>
            <a:xfrm>
              <a:off x="559538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ángulo: esquinas redondeadas 31">
              <a:extLst>
                <a:ext uri="{FF2B5EF4-FFF2-40B4-BE49-F238E27FC236}">
                  <a16:creationId xmlns:a16="http://schemas.microsoft.com/office/drawing/2014/main" id="{A56AA247-E7AB-457B-89F5-B73DBF8B2AC6}"/>
                </a:ext>
              </a:extLst>
            </p:cNvPr>
            <p:cNvSpPr/>
            <p:nvPr/>
          </p:nvSpPr>
          <p:spPr>
            <a:xfrm>
              <a:off x="659550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id="{8D90F56C-39DC-4D28-9756-E67D28E51515}"/>
                </a:ext>
              </a:extLst>
            </p:cNvPr>
            <p:cNvSpPr/>
            <p:nvPr/>
          </p:nvSpPr>
          <p:spPr>
            <a:xfrm>
              <a:off x="759563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ángulo: esquinas redondeadas 33">
              <a:extLst>
                <a:ext uri="{FF2B5EF4-FFF2-40B4-BE49-F238E27FC236}">
                  <a16:creationId xmlns:a16="http://schemas.microsoft.com/office/drawing/2014/main" id="{45B98AEA-198C-48A8-BB2D-41AC1CC08237}"/>
                </a:ext>
              </a:extLst>
            </p:cNvPr>
            <p:cNvSpPr/>
            <p:nvPr/>
          </p:nvSpPr>
          <p:spPr>
            <a:xfrm>
              <a:off x="859575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ángulo: esquinas redondeadas 35">
              <a:extLst>
                <a:ext uri="{FF2B5EF4-FFF2-40B4-BE49-F238E27FC236}">
                  <a16:creationId xmlns:a16="http://schemas.microsoft.com/office/drawing/2014/main" id="{B9FAE24F-9D21-465E-9695-8EDD4D0F9311}"/>
                </a:ext>
              </a:extLst>
            </p:cNvPr>
            <p:cNvSpPr/>
            <p:nvPr/>
          </p:nvSpPr>
          <p:spPr>
            <a:xfrm>
              <a:off x="159488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Título 2">
            <a:extLst>
              <a:ext uri="{FF2B5EF4-FFF2-40B4-BE49-F238E27FC236}">
                <a16:creationId xmlns:a16="http://schemas.microsoft.com/office/drawing/2014/main" id="{0BDEA559-F48E-4578-B4C3-D8032311D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158" y="3242483"/>
            <a:ext cx="8103339" cy="39178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s-ES" sz="2400" dirty="0">
                <a:solidFill>
                  <a:srgbClr val="A03723"/>
                </a:solidFill>
                <a:latin typeface="+mn-lt"/>
              </a:rPr>
              <a:t>Mensajes de Ayuda y Cambio Apuntador del Mouse</a:t>
            </a:r>
            <a:endParaRPr lang="es-CO" sz="2400" dirty="0">
              <a:solidFill>
                <a:srgbClr val="A03723"/>
              </a:solidFill>
              <a:latin typeface="+mn-lt"/>
            </a:endParaRPr>
          </a:p>
        </p:txBody>
      </p:sp>
      <p:sp>
        <p:nvSpPr>
          <p:cNvPr id="39" name="Título 2">
            <a:extLst>
              <a:ext uri="{FF2B5EF4-FFF2-40B4-BE49-F238E27FC236}">
                <a16:creationId xmlns:a16="http://schemas.microsoft.com/office/drawing/2014/main" id="{9889F694-C256-4A45-B661-247F3CE86770}"/>
              </a:ext>
            </a:extLst>
          </p:cNvPr>
          <p:cNvSpPr txBox="1">
            <a:spLocks/>
          </p:cNvSpPr>
          <p:nvPr/>
        </p:nvSpPr>
        <p:spPr>
          <a:xfrm>
            <a:off x="1913762" y="2000589"/>
            <a:ext cx="8094847" cy="55717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1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Creación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 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ODP con varios objetos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0CD3F832-47E1-421E-BD9D-98CDFF1BB490}"/>
              </a:ext>
            </a:extLst>
          </p:cNvPr>
          <p:cNvSpPr/>
          <p:nvPr/>
        </p:nvSpPr>
        <p:spPr>
          <a:xfrm>
            <a:off x="2021199" y="1667452"/>
            <a:ext cx="879176" cy="791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SOLICITUD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CD44A812-1B30-4883-91E4-B01407008CC5}"/>
              </a:ext>
            </a:extLst>
          </p:cNvPr>
          <p:cNvSpPr/>
          <p:nvPr/>
        </p:nvSpPr>
        <p:spPr>
          <a:xfrm>
            <a:off x="2998287" y="1706970"/>
            <a:ext cx="879176" cy="71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ANÁLISIS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99010D4C-D11A-4048-8409-9B2261157FE0}"/>
              </a:ext>
            </a:extLst>
          </p:cNvPr>
          <p:cNvSpPr/>
          <p:nvPr/>
        </p:nvSpPr>
        <p:spPr>
          <a:xfrm>
            <a:off x="3804202" y="1720974"/>
            <a:ext cx="1229271" cy="71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PLANIFICACIÓN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D799E60D-FC6F-4B82-A3E0-9191D4463BD0}"/>
              </a:ext>
            </a:extLst>
          </p:cNvPr>
          <p:cNvSpPr/>
          <p:nvPr/>
        </p:nvSpPr>
        <p:spPr>
          <a:xfrm>
            <a:off x="5033473" y="1710833"/>
            <a:ext cx="805916" cy="71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DISEÑO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A7995AD9-FD49-4391-977C-D49D37208802}"/>
              </a:ext>
            </a:extLst>
          </p:cNvPr>
          <p:cNvSpPr/>
          <p:nvPr/>
        </p:nvSpPr>
        <p:spPr>
          <a:xfrm>
            <a:off x="5778668" y="1708913"/>
            <a:ext cx="1280840" cy="71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CONSTRUCCIÓN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946DFFDB-15F2-46AD-BED7-AC7EBBA1644A}"/>
              </a:ext>
            </a:extLst>
          </p:cNvPr>
          <p:cNvSpPr/>
          <p:nvPr/>
        </p:nvSpPr>
        <p:spPr>
          <a:xfrm>
            <a:off x="6785216" y="1706970"/>
            <a:ext cx="1280840" cy="71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PRUEBAS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80588E38-52FE-4C4A-B0AD-A6AC0C80C947}"/>
              </a:ext>
            </a:extLst>
          </p:cNvPr>
          <p:cNvSpPr/>
          <p:nvPr/>
        </p:nvSpPr>
        <p:spPr>
          <a:xfrm>
            <a:off x="7778918" y="1705027"/>
            <a:ext cx="1280840" cy="71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IMPLANTACIÓN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EDA54EC2-2F79-4CBA-B168-8CA32166F5F0}"/>
              </a:ext>
            </a:extLst>
          </p:cNvPr>
          <p:cNvSpPr/>
          <p:nvPr/>
        </p:nvSpPr>
        <p:spPr>
          <a:xfrm>
            <a:off x="8794990" y="1673033"/>
            <a:ext cx="1280840" cy="791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ESTABILIZACIÓN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37044BD3-EDC4-4E5A-851B-4F3724DA4268}"/>
              </a:ext>
            </a:extLst>
          </p:cNvPr>
          <p:cNvSpPr/>
          <p:nvPr/>
        </p:nvSpPr>
        <p:spPr>
          <a:xfrm>
            <a:off x="9777444" y="3973156"/>
            <a:ext cx="1280840" cy="332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CIERRE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AC59AC6F-B33C-6541-A7D6-76B7BA738785}"/>
              </a:ext>
            </a:extLst>
          </p:cNvPr>
          <p:cNvGrpSpPr/>
          <p:nvPr/>
        </p:nvGrpSpPr>
        <p:grpSpPr>
          <a:xfrm>
            <a:off x="1917972" y="4878261"/>
            <a:ext cx="8010525" cy="278169"/>
            <a:chOff x="1594884" y="4906932"/>
            <a:chExt cx="8010525" cy="219075"/>
          </a:xfrm>
        </p:grpSpPr>
        <p:sp>
          <p:nvSpPr>
            <p:cNvPr id="52" name="Rectángulo: esquinas redondeadas 27">
              <a:extLst>
                <a:ext uri="{FF2B5EF4-FFF2-40B4-BE49-F238E27FC236}">
                  <a16:creationId xmlns:a16="http://schemas.microsoft.com/office/drawing/2014/main" id="{FDA025C5-07F2-B04D-8C5B-0D1440B60FF2}"/>
                </a:ext>
              </a:extLst>
            </p:cNvPr>
            <p:cNvSpPr/>
            <p:nvPr/>
          </p:nvSpPr>
          <p:spPr>
            <a:xfrm>
              <a:off x="259500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ángulo: esquinas redondeadas 28">
              <a:extLst>
                <a:ext uri="{FF2B5EF4-FFF2-40B4-BE49-F238E27FC236}">
                  <a16:creationId xmlns:a16="http://schemas.microsoft.com/office/drawing/2014/main" id="{C617B05A-359F-A340-8BAC-AE0CAAA51BCB}"/>
                </a:ext>
              </a:extLst>
            </p:cNvPr>
            <p:cNvSpPr/>
            <p:nvPr/>
          </p:nvSpPr>
          <p:spPr>
            <a:xfrm>
              <a:off x="359513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ángulo: esquinas redondeadas 29">
              <a:extLst>
                <a:ext uri="{FF2B5EF4-FFF2-40B4-BE49-F238E27FC236}">
                  <a16:creationId xmlns:a16="http://schemas.microsoft.com/office/drawing/2014/main" id="{CFFBF72E-7D20-994C-B15F-D4E68253B740}"/>
                </a:ext>
              </a:extLst>
            </p:cNvPr>
            <p:cNvSpPr/>
            <p:nvPr/>
          </p:nvSpPr>
          <p:spPr>
            <a:xfrm>
              <a:off x="459525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ángulo: esquinas redondeadas 30">
              <a:extLst>
                <a:ext uri="{FF2B5EF4-FFF2-40B4-BE49-F238E27FC236}">
                  <a16:creationId xmlns:a16="http://schemas.microsoft.com/office/drawing/2014/main" id="{8CC88B17-C3D7-444C-BA54-C09575E28B8C}"/>
                </a:ext>
              </a:extLst>
            </p:cNvPr>
            <p:cNvSpPr/>
            <p:nvPr/>
          </p:nvSpPr>
          <p:spPr>
            <a:xfrm>
              <a:off x="559538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ectángulo: esquinas redondeadas 31">
              <a:extLst>
                <a:ext uri="{FF2B5EF4-FFF2-40B4-BE49-F238E27FC236}">
                  <a16:creationId xmlns:a16="http://schemas.microsoft.com/office/drawing/2014/main" id="{31C71ABC-3C52-2447-939E-8CB428CEACF1}"/>
                </a:ext>
              </a:extLst>
            </p:cNvPr>
            <p:cNvSpPr/>
            <p:nvPr/>
          </p:nvSpPr>
          <p:spPr>
            <a:xfrm>
              <a:off x="659550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Rectángulo: esquinas redondeadas 32">
              <a:extLst>
                <a:ext uri="{FF2B5EF4-FFF2-40B4-BE49-F238E27FC236}">
                  <a16:creationId xmlns:a16="http://schemas.microsoft.com/office/drawing/2014/main" id="{72958B0C-8161-5543-967E-5B26E80A701D}"/>
                </a:ext>
              </a:extLst>
            </p:cNvPr>
            <p:cNvSpPr/>
            <p:nvPr/>
          </p:nvSpPr>
          <p:spPr>
            <a:xfrm>
              <a:off x="759563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ctángulo: esquinas redondeadas 33">
              <a:extLst>
                <a:ext uri="{FF2B5EF4-FFF2-40B4-BE49-F238E27FC236}">
                  <a16:creationId xmlns:a16="http://schemas.microsoft.com/office/drawing/2014/main" id="{51A5288A-DE52-754A-A9D1-27E002089C81}"/>
                </a:ext>
              </a:extLst>
            </p:cNvPr>
            <p:cNvSpPr/>
            <p:nvPr/>
          </p:nvSpPr>
          <p:spPr>
            <a:xfrm>
              <a:off x="859575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ángulo: esquinas redondeadas 35">
              <a:extLst>
                <a:ext uri="{FF2B5EF4-FFF2-40B4-BE49-F238E27FC236}">
                  <a16:creationId xmlns:a16="http://schemas.microsoft.com/office/drawing/2014/main" id="{4F8F78B2-D79C-FD40-8F2A-966621A582D1}"/>
                </a:ext>
              </a:extLst>
            </p:cNvPr>
            <p:cNvSpPr/>
            <p:nvPr/>
          </p:nvSpPr>
          <p:spPr>
            <a:xfrm>
              <a:off x="159488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3" name="Título 2">
            <a:extLst>
              <a:ext uri="{FF2B5EF4-FFF2-40B4-BE49-F238E27FC236}">
                <a16:creationId xmlns:a16="http://schemas.microsoft.com/office/drawing/2014/main" id="{2DEF5CD6-AAB5-1C4F-893A-730E5BD3BA65}"/>
              </a:ext>
            </a:extLst>
          </p:cNvPr>
          <p:cNvSpPr txBox="1">
            <a:spLocks/>
          </p:cNvSpPr>
          <p:nvPr/>
        </p:nvSpPr>
        <p:spPr>
          <a:xfrm>
            <a:off x="1795793" y="4197057"/>
            <a:ext cx="8162068" cy="5558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1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Verificación Concurrencia usuarios - Presupuesto</a:t>
            </a:r>
          </a:p>
        </p:txBody>
      </p:sp>
      <p:grpSp>
        <p:nvGrpSpPr>
          <p:cNvPr id="76" name="Grupo 75">
            <a:extLst>
              <a:ext uri="{FF2B5EF4-FFF2-40B4-BE49-F238E27FC236}">
                <a16:creationId xmlns:a16="http://schemas.microsoft.com/office/drawing/2014/main" id="{AC59AC6F-B33C-6541-A7D6-76B7BA738785}"/>
              </a:ext>
            </a:extLst>
          </p:cNvPr>
          <p:cNvGrpSpPr/>
          <p:nvPr/>
        </p:nvGrpSpPr>
        <p:grpSpPr>
          <a:xfrm>
            <a:off x="1913762" y="5761403"/>
            <a:ext cx="8010525" cy="278169"/>
            <a:chOff x="1594884" y="4906932"/>
            <a:chExt cx="8010525" cy="219075"/>
          </a:xfrm>
        </p:grpSpPr>
        <p:sp>
          <p:nvSpPr>
            <p:cNvPr id="77" name="Rectángulo: esquinas redondeadas 27">
              <a:extLst>
                <a:ext uri="{FF2B5EF4-FFF2-40B4-BE49-F238E27FC236}">
                  <a16:creationId xmlns:a16="http://schemas.microsoft.com/office/drawing/2014/main" id="{FDA025C5-07F2-B04D-8C5B-0D1440B60FF2}"/>
                </a:ext>
              </a:extLst>
            </p:cNvPr>
            <p:cNvSpPr/>
            <p:nvPr/>
          </p:nvSpPr>
          <p:spPr>
            <a:xfrm>
              <a:off x="259500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Rectángulo: esquinas redondeadas 28">
              <a:extLst>
                <a:ext uri="{FF2B5EF4-FFF2-40B4-BE49-F238E27FC236}">
                  <a16:creationId xmlns:a16="http://schemas.microsoft.com/office/drawing/2014/main" id="{C617B05A-359F-A340-8BAC-AE0CAAA51BCB}"/>
                </a:ext>
              </a:extLst>
            </p:cNvPr>
            <p:cNvSpPr/>
            <p:nvPr/>
          </p:nvSpPr>
          <p:spPr>
            <a:xfrm>
              <a:off x="359513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ángulo: esquinas redondeadas 29">
              <a:extLst>
                <a:ext uri="{FF2B5EF4-FFF2-40B4-BE49-F238E27FC236}">
                  <a16:creationId xmlns:a16="http://schemas.microsoft.com/office/drawing/2014/main" id="{CFFBF72E-7D20-994C-B15F-D4E68253B740}"/>
                </a:ext>
              </a:extLst>
            </p:cNvPr>
            <p:cNvSpPr/>
            <p:nvPr/>
          </p:nvSpPr>
          <p:spPr>
            <a:xfrm>
              <a:off x="459525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ángulo: esquinas redondeadas 30">
              <a:extLst>
                <a:ext uri="{FF2B5EF4-FFF2-40B4-BE49-F238E27FC236}">
                  <a16:creationId xmlns:a16="http://schemas.microsoft.com/office/drawing/2014/main" id="{8CC88B17-C3D7-444C-BA54-C09575E28B8C}"/>
                </a:ext>
              </a:extLst>
            </p:cNvPr>
            <p:cNvSpPr/>
            <p:nvPr/>
          </p:nvSpPr>
          <p:spPr>
            <a:xfrm>
              <a:off x="559538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ángulo: esquinas redondeadas 31">
              <a:extLst>
                <a:ext uri="{FF2B5EF4-FFF2-40B4-BE49-F238E27FC236}">
                  <a16:creationId xmlns:a16="http://schemas.microsoft.com/office/drawing/2014/main" id="{31C71ABC-3C52-2447-939E-8CB428CEACF1}"/>
                </a:ext>
              </a:extLst>
            </p:cNvPr>
            <p:cNvSpPr/>
            <p:nvPr/>
          </p:nvSpPr>
          <p:spPr>
            <a:xfrm>
              <a:off x="659550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ángulo: esquinas redondeadas 32">
              <a:extLst>
                <a:ext uri="{FF2B5EF4-FFF2-40B4-BE49-F238E27FC236}">
                  <a16:creationId xmlns:a16="http://schemas.microsoft.com/office/drawing/2014/main" id="{72958B0C-8161-5543-967E-5B26E80A701D}"/>
                </a:ext>
              </a:extLst>
            </p:cNvPr>
            <p:cNvSpPr/>
            <p:nvPr/>
          </p:nvSpPr>
          <p:spPr>
            <a:xfrm>
              <a:off x="759563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ángulo: esquinas redondeadas 33">
              <a:extLst>
                <a:ext uri="{FF2B5EF4-FFF2-40B4-BE49-F238E27FC236}">
                  <a16:creationId xmlns:a16="http://schemas.microsoft.com/office/drawing/2014/main" id="{51A5288A-DE52-754A-A9D1-27E002089C81}"/>
                </a:ext>
              </a:extLst>
            </p:cNvPr>
            <p:cNvSpPr/>
            <p:nvPr/>
          </p:nvSpPr>
          <p:spPr>
            <a:xfrm>
              <a:off x="8595759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ángulo: esquinas redondeadas 35">
              <a:extLst>
                <a:ext uri="{FF2B5EF4-FFF2-40B4-BE49-F238E27FC236}">
                  <a16:creationId xmlns:a16="http://schemas.microsoft.com/office/drawing/2014/main" id="{4F8F78B2-D79C-FD40-8F2A-966621A582D1}"/>
                </a:ext>
              </a:extLst>
            </p:cNvPr>
            <p:cNvSpPr/>
            <p:nvPr/>
          </p:nvSpPr>
          <p:spPr>
            <a:xfrm>
              <a:off x="1594884" y="4906932"/>
              <a:ext cx="1009650" cy="2190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6" name="Rectángulo: esquinas redondeadas 18">
            <a:extLst>
              <a:ext uri="{FF2B5EF4-FFF2-40B4-BE49-F238E27FC236}">
                <a16:creationId xmlns:a16="http://schemas.microsoft.com/office/drawing/2014/main" id="{85B21D2C-48C5-A646-A897-77571AFE1FEA}"/>
              </a:ext>
            </a:extLst>
          </p:cNvPr>
          <p:cNvSpPr/>
          <p:nvPr/>
        </p:nvSpPr>
        <p:spPr>
          <a:xfrm>
            <a:off x="1889507" y="3903639"/>
            <a:ext cx="8028941" cy="116798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ctángulo: esquinas redondeadas 18">
            <a:extLst>
              <a:ext uri="{FF2B5EF4-FFF2-40B4-BE49-F238E27FC236}">
                <a16:creationId xmlns:a16="http://schemas.microsoft.com/office/drawing/2014/main" id="{85B21D2C-48C5-A646-A897-77571AFE1FEA}"/>
              </a:ext>
            </a:extLst>
          </p:cNvPr>
          <p:cNvSpPr/>
          <p:nvPr/>
        </p:nvSpPr>
        <p:spPr>
          <a:xfrm>
            <a:off x="1889507" y="2817862"/>
            <a:ext cx="8068354" cy="109561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ángulo: esquinas redondeadas 18">
            <a:extLst>
              <a:ext uri="{FF2B5EF4-FFF2-40B4-BE49-F238E27FC236}">
                <a16:creationId xmlns:a16="http://schemas.microsoft.com/office/drawing/2014/main" id="{85B21D2C-48C5-A646-A897-77571AFE1FEA}"/>
              </a:ext>
            </a:extLst>
          </p:cNvPr>
          <p:cNvSpPr/>
          <p:nvPr/>
        </p:nvSpPr>
        <p:spPr>
          <a:xfrm>
            <a:off x="1924340" y="4957375"/>
            <a:ext cx="8028941" cy="116798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ángulo: esquinas redondeadas 18">
            <a:extLst>
              <a:ext uri="{FF2B5EF4-FFF2-40B4-BE49-F238E27FC236}">
                <a16:creationId xmlns:a16="http://schemas.microsoft.com/office/drawing/2014/main" id="{85B21D2C-48C5-A646-A897-77571AFE1FEA}"/>
              </a:ext>
            </a:extLst>
          </p:cNvPr>
          <p:cNvSpPr/>
          <p:nvPr/>
        </p:nvSpPr>
        <p:spPr>
          <a:xfrm>
            <a:off x="1934128" y="5854347"/>
            <a:ext cx="1954430" cy="96083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Título 2">
            <a:extLst>
              <a:ext uri="{FF2B5EF4-FFF2-40B4-BE49-F238E27FC236}">
                <a16:creationId xmlns:a16="http://schemas.microsoft.com/office/drawing/2014/main" id="{2DEF5CD6-AAB5-1C4F-893A-730E5BD3BA65}"/>
              </a:ext>
            </a:extLst>
          </p:cNvPr>
          <p:cNvSpPr txBox="1">
            <a:spLocks/>
          </p:cNvSpPr>
          <p:nvPr/>
        </p:nvSpPr>
        <p:spPr>
          <a:xfrm>
            <a:off x="2021199" y="5290137"/>
            <a:ext cx="8089062" cy="4512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1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Web Service Registro Consignación</a:t>
            </a:r>
          </a:p>
        </p:txBody>
      </p:sp>
    </p:spTree>
    <p:extLst>
      <p:ext uri="{BB962C8B-B14F-4D97-AF65-F5344CB8AC3E}">
        <p14:creationId xmlns:p14="http://schemas.microsoft.com/office/powerpoint/2010/main" val="97009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3292" y="201904"/>
            <a:ext cx="11888195" cy="569621"/>
          </a:xfrm>
        </p:spPr>
        <p:txBody>
          <a:bodyPr>
            <a:noAutofit/>
          </a:bodyPr>
          <a:lstStyle/>
          <a:p>
            <a:r>
              <a:rPr lang="es-MX" sz="3200" dirty="0"/>
              <a:t>INGRESOS FONDO DE RIESGOS LABORALES COMPORTAMIENTO 2020</a:t>
            </a:r>
            <a:endParaRPr lang="es-CO" sz="32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453810" y="6195992"/>
            <a:ext cx="8718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MILES DE PESOS </a:t>
            </a:r>
            <a:r>
              <a:rPr lang="es-MX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(3.862 </a:t>
            </a:r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MM)</a:t>
            </a:r>
          </a:p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recaudo de las ARL de </a:t>
            </a:r>
            <a:r>
              <a:rPr lang="es-MX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diciembre </a:t>
            </a:r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corresponden a los </a:t>
            </a:r>
            <a:r>
              <a:rPr lang="es-MX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aportes </a:t>
            </a:r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 mes de </a:t>
            </a:r>
            <a:r>
              <a:rPr lang="es-MX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diciembre </a:t>
            </a:r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</a:t>
            </a:r>
            <a:endParaRPr lang="es-CO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73" y="771525"/>
            <a:ext cx="11740714" cy="534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4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ítulo 1">
            <a:extLst>
              <a:ext uri="{FF2B5EF4-FFF2-40B4-BE49-F238E27FC236}">
                <a16:creationId xmlns:a16="http://schemas.microsoft.com/office/drawing/2014/main" id="{59F98591-C227-44C4-97AC-F578F83FAD57}"/>
              </a:ext>
            </a:extLst>
          </p:cNvPr>
          <p:cNvSpPr txBox="1">
            <a:spLocks/>
          </p:cNvSpPr>
          <p:nvPr/>
        </p:nvSpPr>
        <p:spPr>
          <a:xfrm>
            <a:off x="637826" y="450209"/>
            <a:ext cx="10315892" cy="8693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1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Estado Requerimentos 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Diciembre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A0372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2020</a:t>
            </a: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3362640"/>
              </p:ext>
            </p:extLst>
          </p:nvPr>
        </p:nvGraphicFramePr>
        <p:xfrm>
          <a:off x="1972490" y="1698171"/>
          <a:ext cx="7876903" cy="4741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761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7CE0ED8-9FD0-453D-B376-954E6A3F7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799" y="5851060"/>
            <a:ext cx="3782405" cy="8058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1F4BDE-4D06-43AA-97AE-FF7CD4247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204" y="5851060"/>
            <a:ext cx="4325744" cy="801421"/>
          </a:xfrm>
          <a:prstGeom prst="rect">
            <a:avLst/>
          </a:prstGeom>
        </p:spPr>
      </p:pic>
      <p:sp>
        <p:nvSpPr>
          <p:cNvPr id="9" name="Título 3">
            <a:extLst>
              <a:ext uri="{FF2B5EF4-FFF2-40B4-BE49-F238E27FC236}">
                <a16:creationId xmlns:a16="http://schemas.microsoft.com/office/drawing/2014/main" id="{7A107698-B596-48FF-8708-C1C379F35969}"/>
              </a:ext>
            </a:extLst>
          </p:cNvPr>
          <p:cNvSpPr txBox="1">
            <a:spLocks/>
          </p:cNvSpPr>
          <p:nvPr/>
        </p:nvSpPr>
        <p:spPr>
          <a:xfrm>
            <a:off x="1524000" y="868362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CO" sz="4800" dirty="0"/>
              <a:t>ESTADÍSTICAS E INDICADORES FRL</a:t>
            </a:r>
          </a:p>
        </p:txBody>
      </p:sp>
      <p:sp>
        <p:nvSpPr>
          <p:cNvPr id="11" name="Subtítulo 4">
            <a:extLst>
              <a:ext uri="{FF2B5EF4-FFF2-40B4-BE49-F238E27FC236}">
                <a16:creationId xmlns:a16="http://schemas.microsoft.com/office/drawing/2014/main" id="{5878FFD1-91E0-4AD9-95F7-5BFC890ED109}"/>
              </a:ext>
            </a:extLst>
          </p:cNvPr>
          <p:cNvSpPr txBox="1">
            <a:spLocks/>
          </p:cNvSpPr>
          <p:nvPr/>
        </p:nvSpPr>
        <p:spPr>
          <a:xfrm>
            <a:off x="3158530" y="2972387"/>
            <a:ext cx="8034528" cy="9132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dirty="0">
                <a:solidFill>
                  <a:schemeClr val="bg1"/>
                </a:solidFill>
              </a:rPr>
              <a:t>A continuación se presentan los indicadores desarrollados y aprobados: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5779F5E-DAFE-460D-BCF8-27F8DC426A67}"/>
              </a:ext>
            </a:extLst>
          </p:cNvPr>
          <p:cNvSpPr txBox="1"/>
          <p:nvPr/>
        </p:nvSpPr>
        <p:spPr>
          <a:xfrm>
            <a:off x="4873584" y="3907605"/>
            <a:ext cx="5349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bg1"/>
                </a:solidFill>
              </a:rPr>
              <a:t>Presupuesto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bg1"/>
                </a:solidFill>
              </a:rPr>
              <a:t>Portafolio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bg1"/>
                </a:solidFill>
              </a:rPr>
              <a:t>Multas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bg1"/>
                </a:solidFill>
              </a:rPr>
              <a:t>Recaudos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7CE0ED8-9FD0-453D-B376-954E6A3F7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799" y="5851060"/>
            <a:ext cx="3782405" cy="8058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1F4BDE-4D06-43AA-97AE-FF7CD4247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204" y="5851060"/>
            <a:ext cx="4325744" cy="801421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7103432-A235-44A3-BAA2-E56350A645CD}"/>
              </a:ext>
            </a:extLst>
          </p:cNvPr>
          <p:cNvSpPr>
            <a:spLocks noGrp="1"/>
          </p:cNvSpPr>
          <p:nvPr/>
        </p:nvSpPr>
        <p:spPr>
          <a:xfrm>
            <a:off x="1219200" y="1922003"/>
            <a:ext cx="9753600" cy="19823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2600" b="1" kern="1200" baseline="0" dirty="0">
                <a:solidFill>
                  <a:schemeClr val="bg1"/>
                </a:solidFill>
                <a:latin typeface="Baskerville Old Face"/>
                <a:ea typeface="+mj-ea"/>
                <a:cs typeface="Baskerville Old Face"/>
              </a:defRPr>
            </a:lvl1pPr>
          </a:lstStyle>
          <a:p>
            <a:r>
              <a:rPr lang="es-CO" dirty="0"/>
              <a:t>Juan Gabriel Barrera Cardenas</a:t>
            </a:r>
            <a:br>
              <a:rPr lang="es-CO" dirty="0"/>
            </a:br>
            <a:r>
              <a:rPr lang="es-CO" dirty="0"/>
              <a:t>Gerencia de Tecnología</a:t>
            </a:r>
            <a:br>
              <a:rPr lang="es-CO" dirty="0"/>
            </a:br>
            <a:r>
              <a:rPr lang="es-CO" dirty="0"/>
              <a:t>Riesgos Laborales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373027AA-9DB4-4E12-A4A9-CAF1E080AE85}"/>
              </a:ext>
            </a:extLst>
          </p:cNvPr>
          <p:cNvSpPr>
            <a:spLocks noGrp="1"/>
          </p:cNvSpPr>
          <p:nvPr/>
        </p:nvSpPr>
        <p:spPr>
          <a:xfrm>
            <a:off x="1219200" y="3895024"/>
            <a:ext cx="9753600" cy="1040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800" b="0" i="0" kern="1200" dirty="0" smtClean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dirty="0"/>
              <a:t>Calle 72 No 10 </a:t>
            </a:r>
            <a:r>
              <a:rPr lang="mr-IN" dirty="0"/>
              <a:t>–</a:t>
            </a:r>
            <a:r>
              <a:rPr lang="es-CO" dirty="0"/>
              <a:t> 03</a:t>
            </a:r>
            <a:br>
              <a:rPr lang="es-CO" dirty="0"/>
            </a:br>
            <a:r>
              <a:rPr lang="es-CO" dirty="0"/>
              <a:t>PBX: +57 (1) 594 5111 Ext. 1312</a:t>
            </a:r>
            <a:br>
              <a:rPr lang="es-CO" dirty="0"/>
            </a:br>
            <a:r>
              <a:rPr lang="es-CO" dirty="0"/>
              <a:t>Bogotá </a:t>
            </a:r>
            <a:r>
              <a:rPr lang="mr-IN" dirty="0"/>
              <a:t>–</a:t>
            </a:r>
            <a:r>
              <a:rPr lang="es-CO" dirty="0"/>
              <a:t> Colombia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5645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/>
        </p:nvSpPr>
        <p:spPr>
          <a:xfrm>
            <a:off x="6152606" y="5196747"/>
            <a:ext cx="5651862" cy="670956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VICEPRESIDENCIA DE INVERSIONES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VICEPRESIDENCIA DE ADMINISTRACIÓN FIDUCIARIA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/>
        </p:nvSpPr>
        <p:spPr>
          <a:xfrm>
            <a:off x="6414052" y="4578847"/>
            <a:ext cx="5390416" cy="433728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Mónica Patricia Mateus Malaver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Gerente del Proyecto – Fondo de Riesgos Laborales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BA13F7A-3E86-4937-9408-0E7ABFD6F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3414"/>
            <a:ext cx="4486953" cy="95599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1292B68-7B3F-47B6-A437-BCBD769F5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585" y="5913414"/>
            <a:ext cx="5098488" cy="94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4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2089" y="-53248"/>
            <a:ext cx="10347822" cy="938144"/>
          </a:xfrm>
        </p:spPr>
        <p:txBody>
          <a:bodyPr>
            <a:normAutofit/>
          </a:bodyPr>
          <a:lstStyle/>
          <a:p>
            <a:r>
              <a:rPr lang="es-CO" sz="3200" dirty="0"/>
              <a:t>VARIACIÓN RECAUDO ARL 2020 FRENTE A </a:t>
            </a:r>
            <a:r>
              <a:rPr lang="es-CO" sz="3200" dirty="0" smtClean="0"/>
              <a:t>2019 - FRL</a:t>
            </a:r>
            <a:endParaRPr lang="es-CO" sz="32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827585" y="6115049"/>
            <a:ext cx="5129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MILES DE PESOS</a:t>
            </a:r>
            <a:endParaRPr lang="es-CO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89" y="707361"/>
            <a:ext cx="10360113" cy="540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3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29937"/>
            <a:ext cx="10515600" cy="737733"/>
          </a:xfrm>
        </p:spPr>
        <p:txBody>
          <a:bodyPr/>
          <a:lstStyle/>
          <a:p>
            <a:r>
              <a:rPr lang="es-CO" dirty="0" smtClean="0"/>
              <a:t>Comparación ingresos últimos 7 años</a:t>
            </a:r>
            <a:endParaRPr lang="es-C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2001688" y="6044160"/>
            <a:ext cx="4490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</a:t>
            </a:r>
            <a:r>
              <a:rPr lang="es-MX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MILLLONES </a:t>
            </a:r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PESOS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688" y="919023"/>
            <a:ext cx="8841343" cy="51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77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239897" cy="715530"/>
          </a:xfrm>
        </p:spPr>
        <p:txBody>
          <a:bodyPr>
            <a:noAutofit/>
          </a:bodyPr>
          <a:lstStyle/>
          <a:p>
            <a:r>
              <a:rPr lang="es-MX" sz="2800" dirty="0"/>
              <a:t>RECAUDO POR ARL APORTES </a:t>
            </a:r>
            <a:r>
              <a:rPr lang="es-MX" sz="2800" dirty="0" smtClean="0"/>
              <a:t>COTIZADOS EN OCTUBRE Y NOVIEMBRE 2020 – FRL </a:t>
            </a:r>
            <a:endParaRPr lang="es-CO" sz="28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609600" y="6044160"/>
            <a:ext cx="805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MILES DE PESOS </a:t>
            </a:r>
          </a:p>
          <a:p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*Estos recursos fueron efectivamente recibidos en los meses de </a:t>
            </a:r>
            <a:r>
              <a:rPr lang="es-MX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octubre y noviembre 2020</a:t>
            </a:r>
            <a:endParaRPr lang="es-MX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9597422" y="1650685"/>
            <a:ext cx="242040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 respecto a la Variación del 287% de Mapfre, corresponde a ajuste de los aportes consignados por mayor valor en el mes de mayo </a:t>
            </a:r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 valor de  </a:t>
            </a:r>
            <a:r>
              <a:rPr lang="es-MX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$545.181, los cuales fueron ajustados en el mes noviembre </a:t>
            </a:r>
            <a:r>
              <a:rPr lang="es-MX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 valor de </a:t>
            </a:r>
            <a:r>
              <a:rPr lang="es-MX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$260.000, debido a lo anterior se observa la variación</a:t>
            </a:r>
            <a:endParaRPr lang="es-MX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MX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23" y="862267"/>
            <a:ext cx="9408899" cy="503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2278" y="73230"/>
            <a:ext cx="11714922" cy="786781"/>
          </a:xfrm>
        </p:spPr>
        <p:txBody>
          <a:bodyPr>
            <a:noAutofit/>
          </a:bodyPr>
          <a:lstStyle/>
          <a:p>
            <a:r>
              <a:rPr lang="es-CO" sz="3000" dirty="0"/>
              <a:t>COMPARATIVO TOTAL EMPLEADOS APORTANTES </a:t>
            </a:r>
            <a:r>
              <a:rPr lang="es-CO" sz="3000" dirty="0" smtClean="0"/>
              <a:t>COTIZADOS OCTUBRE  Y NOVIEMBRE 2020 - FRL</a:t>
            </a:r>
            <a:endParaRPr lang="es-CO" sz="30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8744169" y="1960641"/>
            <a:ext cx="31430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total de empleados aportantes </a:t>
            </a:r>
            <a:r>
              <a:rPr lang="es-MX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 cotizaron para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mes de </a:t>
            </a:r>
            <a:r>
              <a:rPr lang="es-MX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noviembre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 es de </a:t>
            </a:r>
            <a:r>
              <a:rPr lang="es-MX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9.993.294,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 respecto al mes </a:t>
            </a:r>
            <a:r>
              <a:rPr lang="es-MX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octubre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2020, se presenta </a:t>
            </a:r>
            <a:r>
              <a:rPr lang="es-MX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aumento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 </a:t>
            </a:r>
            <a:r>
              <a:rPr lang="es-MX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0,08%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el total de empleados correspondiente a 8</a:t>
            </a:r>
            <a:r>
              <a:rPr lang="es-MX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.226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empleados aportantes.</a:t>
            </a:r>
          </a:p>
          <a:p>
            <a:pPr algn="just"/>
            <a:endParaRPr lang="es-MX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629207" y="6216572"/>
            <a:ext cx="805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Estos recursos fueron efectivamente recibidos en los meses de </a:t>
            </a:r>
            <a:r>
              <a:rPr lang="es-MX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noviembre y diciembre </a:t>
            </a:r>
            <a:r>
              <a:rPr lang="es-MX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377" y="874457"/>
            <a:ext cx="7580151" cy="528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1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8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7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9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10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1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1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25682</TotalTime>
  <Words>1857</Words>
  <Application>Microsoft Office PowerPoint</Application>
  <PresentationFormat>Panorámica</PresentationFormat>
  <Paragraphs>301</Paragraphs>
  <Slides>53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30</vt:i4>
      </vt:variant>
      <vt:variant>
        <vt:lpstr>Títulos de diapositiva</vt:lpstr>
      </vt:variant>
      <vt:variant>
        <vt:i4>53</vt:i4>
      </vt:variant>
    </vt:vector>
  </HeadingPairs>
  <TitlesOfParts>
    <vt:vector size="89" baseType="lpstr">
      <vt:lpstr>Arial</vt:lpstr>
      <vt:lpstr>Baskerville Old Face</vt:lpstr>
      <vt:lpstr>Calibri</vt:lpstr>
      <vt:lpstr>Calibri Light</vt:lpstr>
      <vt:lpstr>Verdana</vt:lpstr>
      <vt:lpstr>Wingdings</vt:lpstr>
      <vt:lpstr>Diseño personalizado</vt:lpstr>
      <vt:lpstr>10_Diseño personalizado</vt:lpstr>
      <vt:lpstr>8_Diseño personalizado</vt:lpstr>
      <vt:lpstr>1_Diseño personalizado</vt:lpstr>
      <vt:lpstr>2_Diseño personalizado</vt:lpstr>
      <vt:lpstr>3_Diseño personalizado</vt:lpstr>
      <vt:lpstr>5_Diseño personalizado</vt:lpstr>
      <vt:lpstr>7_Diseño personalizado</vt:lpstr>
      <vt:lpstr>4_Diseño personalizado</vt:lpstr>
      <vt:lpstr>6_Diseño personalizado</vt:lpstr>
      <vt:lpstr>9_Diseño personalizado</vt:lpstr>
      <vt:lpstr>11_Diseño personalizado</vt:lpstr>
      <vt:lpstr>12_Diseño personalizado</vt:lpstr>
      <vt:lpstr>18_Diseño personalizado</vt:lpstr>
      <vt:lpstr>23_Diseño personalizado</vt:lpstr>
      <vt:lpstr>71_Diseño personalizado</vt:lpstr>
      <vt:lpstr>Diseño personalizado</vt:lpstr>
      <vt:lpstr>Tema de Office</vt:lpstr>
      <vt:lpstr>1_Tema de Office</vt:lpstr>
      <vt:lpstr>2_Tema de Office</vt:lpstr>
      <vt:lpstr>3_Tema de Office</vt:lpstr>
      <vt:lpstr>4_Tema de Office</vt:lpstr>
      <vt:lpstr>5_Tema de Office</vt:lpstr>
      <vt:lpstr>6_Tema de Office</vt:lpstr>
      <vt:lpstr>7_Tema de Office</vt:lpstr>
      <vt:lpstr>8_Tema de Office</vt:lpstr>
      <vt:lpstr>9_Tema de Office</vt:lpstr>
      <vt:lpstr>10_Tema de Office</vt:lpstr>
      <vt:lpstr>11_Tema de Office</vt:lpstr>
      <vt:lpstr>12_Tema de Office</vt:lpstr>
      <vt:lpstr>COMITÉ DE COORDINACIÓN FONDO DE RIESGOS LABORALES INFORME DE GESTIÓN   DICIEMBRE DE 2020 CONTRATO 375 DE 2019 </vt:lpstr>
      <vt:lpstr>ORDEN DEL DÍA Verificación del quórum Temas pendientes Presentación informe de gestión de diciembre de 2020 Presentación Interventoría Amézquita Proposiciones varios</vt:lpstr>
      <vt:lpstr>SEGUIMIENTO TEMAS PENDIENTES DE DICIEMBRE 2020 FONDO DE RIESGOS LABORALES </vt:lpstr>
      <vt:lpstr>Presentación de PowerPoint</vt:lpstr>
      <vt:lpstr>INGRESOS FONDO DE RIESGOS LABORALES COMPORTAMIENTO 2020</vt:lpstr>
      <vt:lpstr>VARIACIÓN RECAUDO ARL 2020 FRENTE A 2019 - FRL</vt:lpstr>
      <vt:lpstr>Comparación ingresos últimos 7 años</vt:lpstr>
      <vt:lpstr>RECAUDO POR ARL APORTES COTIZADOS EN OCTUBRE Y NOVIEMBRE 2020 – FRL </vt:lpstr>
      <vt:lpstr>COMPARATIVO TOTAL EMPLEADOS APORTANTES COTIZADOS OCTUBRE  Y NOVIEMBRE 2020 - FRL</vt:lpstr>
      <vt:lpstr>COMPORTAMIENTO EMPLEADOS APORTANES EN EL 2020</vt:lpstr>
      <vt:lpstr>COMPARATIVO TOTAL EMPRESAS APORTANTES - FRL</vt:lpstr>
      <vt:lpstr>VARIACIÓN EMPLEADOS POR NIVEL DE RIESGOS Y ACTIVIDADES ECONÓMICAS - FRL</vt:lpstr>
      <vt:lpstr>VARIACIÓN POSITIVA EMPLEADOS APORTANTES - FRL</vt:lpstr>
      <vt:lpstr>VARIACIÓN NEGATIVA EMPLEADOS APORTANTES - FRL</vt:lpstr>
      <vt:lpstr>PRESUPUESTO 2021 FONDO DE RIESGOS LABORALES A DICIEMBRE 2020</vt:lpstr>
      <vt:lpstr>PRESUPUESTO 2020 FONDO DE RIESGOS LABORALES A DICIEMBRE 2020</vt:lpstr>
      <vt:lpstr>PRESUPUESTO 2020 FONDO DE RIESGOS LABORALES SALDO CANCELADO A DICIEMBRE 2020 </vt:lpstr>
      <vt:lpstr>EJECUCIÓN EGRESOS VS PROYECCIÓN 2020 - FRL</vt:lpstr>
      <vt:lpstr>PARTICIPACIÓN INGRESOS RECIBIDOS VS EGRESOS EJECUTADOS - FRL</vt:lpstr>
      <vt:lpstr>OBLIGACIONES DE GESTIÓN Y ADMINISTRATIVAS</vt:lpstr>
      <vt:lpstr>DISTRIBUCIÓN ANUAL DE LA CARTERA VS PARTIDAS PENDIENTES POR IDENTIFICAR FONDO DE RIESGOS LABORALES A DICIEMBRE DE 2020</vt:lpstr>
      <vt:lpstr>MOVIMIENTOS DE CARTERA MULTAS Y SANCIONES EN DICIEMBRE 2020 - FRL</vt:lpstr>
      <vt:lpstr>GESTIÓN PARTIDAS PENDIENTES POR IDENTIFICAR - FRL</vt:lpstr>
      <vt:lpstr>GESTIÓN RECAUDO PENDIENTE POR IDENTIFICAR AÑO 2020 - FRL</vt:lpstr>
      <vt:lpstr>GESTIÓN RECAUDO PENDIENTE POR IDENTIFICAR AÑO 2010 A 2019 - FRL</vt:lpstr>
      <vt:lpstr>INGRESOS MULTAS ÚLTIMOS SEIS MESES</vt:lpstr>
      <vt:lpstr>GESTIÓN DE COBRO PERSUASIVO - FRL</vt:lpstr>
      <vt:lpstr>RESOLUCIONES RECIBIDAS EN DICIEMBRE 2020 - FRL</vt:lpstr>
      <vt:lpstr>RESOLUCIONES RECIBIDAS POR DIRECCIÓN TERRITORIAL EN RECIBIDAS 2020</vt:lpstr>
      <vt:lpstr>SANCIONES REVOCADAS </vt:lpstr>
      <vt:lpstr>RESOLUCIONES DEVUELTAS EN EL MES DE DICIEMBRE 2020 - FRL</vt:lpstr>
      <vt:lpstr>RESOLUCIONES SUBSANADAS EN EL MES DE DICIEMBRE 2020 - FRL</vt:lpstr>
      <vt:lpstr>MULTAS RECIBIDAS ÚLTIMOS 6 AÑOS</vt:lpstr>
      <vt:lpstr>Presentación de PowerPoint</vt:lpstr>
      <vt:lpstr>Presentación de PowerPoint</vt:lpstr>
      <vt:lpstr>Informe cumplimiento obligaciones tecnológicas contrato encargo fiduciario corte Diciembre 2020 </vt:lpstr>
      <vt:lpstr>Informe cumplimiento obligaciones tecnológicas contrato encargo fiduciario corte Diciembre 2020 </vt:lpstr>
      <vt:lpstr>Presentación de PowerPoint</vt:lpstr>
      <vt:lpstr>Disponibilidad Servidores SFRL Diciembre 2020</vt:lpstr>
      <vt:lpstr>Disponibilidad Servidores SFRL Diciembre 2020</vt:lpstr>
      <vt:lpstr>Soporte a la plataforma Tecnológica</vt:lpstr>
      <vt:lpstr>Presentación de PowerPoint</vt:lpstr>
      <vt:lpstr>Presentación de PowerPoint</vt:lpstr>
      <vt:lpstr>Presentación de PowerPoint</vt:lpstr>
      <vt:lpstr>Presentación de PowerPoint</vt:lpstr>
      <vt:lpstr>Reporte Presupuesto Ejecutado Agregado</vt:lpstr>
      <vt:lpstr>Módulo seguimiento llamadas telefónicas</vt:lpstr>
      <vt:lpstr>Ajuste Reportes Modulo Multas</vt:lpstr>
      <vt:lpstr>Mensajes de Ayuda y Cambio Apuntador del Mouse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Cantor Pena Mariana</dc:creator>
  <cp:lastModifiedBy>Poveda Sanabria Leonardo</cp:lastModifiedBy>
  <cp:revision>707</cp:revision>
  <cp:lastPrinted>2020-01-21T21:06:25Z</cp:lastPrinted>
  <dcterms:created xsi:type="dcterms:W3CDTF">2019-08-23T19:32:06Z</dcterms:created>
  <dcterms:modified xsi:type="dcterms:W3CDTF">2021-01-25T22:16:16Z</dcterms:modified>
</cp:coreProperties>
</file>