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660" r:id="rId6"/>
  </p:sldMasterIdLst>
  <p:notesMasterIdLst>
    <p:notesMasterId r:id="rId61"/>
  </p:notesMasterIdLst>
  <p:handoutMasterIdLst>
    <p:handoutMasterId r:id="rId62"/>
  </p:handoutMasterIdLst>
  <p:sldIdLst>
    <p:sldId id="29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6" r:id="rId24"/>
    <p:sldId id="256" r:id="rId25"/>
    <p:sldId id="257" r:id="rId26"/>
    <p:sldId id="261" r:id="rId27"/>
    <p:sldId id="263" r:id="rId28"/>
    <p:sldId id="265" r:id="rId29"/>
    <p:sldId id="264" r:id="rId30"/>
    <p:sldId id="266" r:id="rId31"/>
    <p:sldId id="298" r:id="rId32"/>
    <p:sldId id="267" r:id="rId33"/>
    <p:sldId id="268" r:id="rId34"/>
    <p:sldId id="299" r:id="rId35"/>
    <p:sldId id="300" r:id="rId36"/>
    <p:sldId id="269" r:id="rId37"/>
    <p:sldId id="270" r:id="rId38"/>
    <p:sldId id="271" r:id="rId39"/>
    <p:sldId id="273" r:id="rId40"/>
    <p:sldId id="274" r:id="rId41"/>
    <p:sldId id="275" r:id="rId42"/>
    <p:sldId id="301" r:id="rId43"/>
    <p:sldId id="276" r:id="rId44"/>
    <p:sldId id="277" r:id="rId45"/>
    <p:sldId id="302" r:id="rId46"/>
    <p:sldId id="303" r:id="rId47"/>
    <p:sldId id="272" r:id="rId48"/>
    <p:sldId id="304" r:id="rId49"/>
    <p:sldId id="305" r:id="rId50"/>
    <p:sldId id="306" r:id="rId51"/>
    <p:sldId id="307" r:id="rId52"/>
    <p:sldId id="308" r:id="rId53"/>
    <p:sldId id="309" r:id="rId54"/>
    <p:sldId id="310" r:id="rId55"/>
    <p:sldId id="312" r:id="rId56"/>
    <p:sldId id="311" r:id="rId57"/>
    <p:sldId id="313" r:id="rId58"/>
    <p:sldId id="315" r:id="rId59"/>
    <p:sldId id="314" r:id="rId6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C15"/>
    <a:srgbClr val="F09456"/>
    <a:srgbClr val="F1A33B"/>
    <a:srgbClr val="EC7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NOVIEMBRE%202017\FRP%20NOVIEMBRE%20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DICIEMBRE%202017\FRP%20DICIEMBRE%202017_%20tra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marte\101060101_VFI\Gerencia_Inversiones\zona_comun\Estudios_Economicos\dmontana\FONDO%20DE%20RIESGOS%20LABORALES%20-%20039%20ANTES%20515%20-\INFORME%20MENSUAL%20FRL%20053\Historico%20Rentabilidad%20riesgos%20labora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6627661929092"/>
          <c:y val="9.3300099727467431E-2"/>
          <c:w val="0.84411549548249187"/>
          <c:h val="0.64919343832737397"/>
        </c:manualLayout>
      </c:layout>
      <c:barChart>
        <c:barDir val="col"/>
        <c:grouping val="clustered"/>
        <c:varyColors val="0"/>
        <c:ser>
          <c:idx val="0"/>
          <c:order val="0"/>
          <c:tx>
            <c:strRef>
              <c:f>RENTABILIDADES!$D$3</c:f>
              <c:strCache>
                <c:ptCount val="1"/>
                <c:pt idx="0">
                  <c:v>MILLONES</c:v>
                </c:pt>
              </c:strCache>
            </c:strRef>
          </c:tx>
          <c:spPr>
            <a:solidFill>
              <a:srgbClr val="F09456"/>
            </a:solidFill>
            <a:ln>
              <a:solidFill>
                <a:srgbClr val="EC7728"/>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layout>
                <c:manualLayout>
                  <c:x val="-1.3028227396476495E-3"/>
                  <c:y val="-2.4071658994154377E-3"/>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4.0304601932455962E-3"/>
                  <c:y val="-9.647500798202599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19050" cap="rnd">
                <a:solidFill>
                  <a:schemeClr val="accent1"/>
                </a:solidFill>
              </a:ln>
              <a:effectLst/>
            </c:spPr>
            <c:trendlineType val="linear"/>
            <c:dispRSqr val="0"/>
            <c:dispEq val="0"/>
          </c:trendline>
          <c:cat>
            <c:numRef>
              <c:f>RENTABILIDADES!$B$4:$B$17</c:f>
              <c:numCache>
                <c:formatCode>[$-C0A]mmm\-yy;@</c:formatCode>
                <c:ptCount val="14"/>
                <c:pt idx="0">
                  <c:v>42705</c:v>
                </c:pt>
                <c:pt idx="1">
                  <c:v>42736</c:v>
                </c:pt>
                <c:pt idx="2">
                  <c:v>42767</c:v>
                </c:pt>
                <c:pt idx="3">
                  <c:v>42795</c:v>
                </c:pt>
                <c:pt idx="4">
                  <c:v>42826</c:v>
                </c:pt>
                <c:pt idx="5">
                  <c:v>42856</c:v>
                </c:pt>
                <c:pt idx="6">
                  <c:v>42887</c:v>
                </c:pt>
                <c:pt idx="7">
                  <c:v>42917</c:v>
                </c:pt>
                <c:pt idx="8">
                  <c:v>42948</c:v>
                </c:pt>
                <c:pt idx="9">
                  <c:v>42979</c:v>
                </c:pt>
                <c:pt idx="10">
                  <c:v>42979</c:v>
                </c:pt>
                <c:pt idx="11">
                  <c:v>43009</c:v>
                </c:pt>
                <c:pt idx="12">
                  <c:v>43040</c:v>
                </c:pt>
                <c:pt idx="13">
                  <c:v>43070</c:v>
                </c:pt>
              </c:numCache>
            </c:numRef>
          </c:cat>
          <c:val>
            <c:numRef>
              <c:f>RENTABILIDADES!$D$4:$D$17</c:f>
              <c:numCache>
                <c:formatCode>[$$-240A]\ #,##0_);\([$$-240A]\ #,##0\)</c:formatCode>
                <c:ptCount val="14"/>
                <c:pt idx="0">
                  <c:v>254682.89375327501</c:v>
                </c:pt>
                <c:pt idx="1">
                  <c:v>257842.34864095002</c:v>
                </c:pt>
                <c:pt idx="2">
                  <c:v>261592.77741171999</c:v>
                </c:pt>
                <c:pt idx="3">
                  <c:v>266098.09659482999</c:v>
                </c:pt>
                <c:pt idx="4">
                  <c:v>270180.18050349003</c:v>
                </c:pt>
                <c:pt idx="5">
                  <c:v>273896.79446443002</c:v>
                </c:pt>
                <c:pt idx="6">
                  <c:v>277664.72641659004</c:v>
                </c:pt>
                <c:pt idx="7">
                  <c:v>281416.19434723997</c:v>
                </c:pt>
                <c:pt idx="8">
                  <c:v>285342.62874778005</c:v>
                </c:pt>
                <c:pt idx="9">
                  <c:v>290232.49283579999</c:v>
                </c:pt>
                <c:pt idx="10">
                  <c:v>290683.67610005999</c:v>
                </c:pt>
                <c:pt idx="11">
                  <c:v>294715.20997944009</c:v>
                </c:pt>
                <c:pt idx="12">
                  <c:v>298778.04207581008</c:v>
                </c:pt>
                <c:pt idx="13">
                  <c:v>303020.60745168995</c:v>
                </c:pt>
              </c:numCache>
            </c:numRef>
          </c:val>
          <c:extLst/>
        </c:ser>
        <c:dLbls>
          <c:showLegendKey val="0"/>
          <c:showVal val="0"/>
          <c:showCatName val="0"/>
          <c:showSerName val="0"/>
          <c:showPercent val="0"/>
          <c:showBubbleSize val="0"/>
        </c:dLbls>
        <c:gapWidth val="169"/>
        <c:overlap val="-24"/>
        <c:axId val="135877904"/>
        <c:axId val="135878464"/>
      </c:barChart>
      <c:dateAx>
        <c:axId val="135877904"/>
        <c:scaling>
          <c:orientation val="minMax"/>
        </c:scaling>
        <c:delete val="0"/>
        <c:axPos val="b"/>
        <c:numFmt formatCode="mmm\-yy" sourceLinked="0"/>
        <c:majorTickMark val="none"/>
        <c:minorTickMark val="none"/>
        <c:tickLblPos val="low"/>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35878464"/>
        <c:crosses val="autoZero"/>
        <c:auto val="1"/>
        <c:lblOffset val="100"/>
        <c:baseTimeUnit val="months"/>
      </c:dateAx>
      <c:valAx>
        <c:axId val="135878464"/>
        <c:scaling>
          <c:orientation val="minMax"/>
        </c:scaling>
        <c:delete val="0"/>
        <c:axPos val="l"/>
        <c:majorGridlines>
          <c:spPr>
            <a:ln w="9525" cap="flat" cmpd="sng" algn="ctr">
              <a:solidFill>
                <a:schemeClr val="tx1">
                  <a:lumMod val="15000"/>
                  <a:lumOff val="85000"/>
                </a:schemeClr>
              </a:solidFill>
              <a:round/>
            </a:ln>
            <a:effectLst/>
          </c:spPr>
        </c:majorGridlines>
        <c:numFmt formatCode="[$$-240A]\ #,##0_);\([$$-240A]\ #,##0\)" sourceLinked="1"/>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3587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COMPOSICION!$C$53</c:f>
              <c:strCache>
                <c:ptCount val="1"/>
                <c:pt idx="0">
                  <c:v>nov-17</c:v>
                </c:pt>
              </c:strCache>
            </c:strRef>
          </c:tx>
          <c:spPr>
            <a:solidFill>
              <a:schemeClr val="bg1">
                <a:lumMod val="50000"/>
              </a:schemeClr>
            </a:solidFill>
            <a:ln>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038885328139632E-3"/>
                  <c:y val="-4.13647019127541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959980325453948E-4"/>
                  <c:y val="-2.38367739698137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409104942705394E-4"/>
                  <c:y val="-4.656653187383557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18779975731869E-3"/>
                  <c:y val="-2.369852713751472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113657414049772E-4"/>
                  <c:y val="-8.3000169749418266E-4"/>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7419802658944113E-3"/>
                  <c:y val="-1.722391221500867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COMPOSICION!$B$54:$B$58</c:f>
              <c:strCache>
                <c:ptCount val="5"/>
                <c:pt idx="0">
                  <c:v>BONOS</c:v>
                </c:pt>
                <c:pt idx="1">
                  <c:v>CDT</c:v>
                </c:pt>
                <c:pt idx="2">
                  <c:v>CUENTA BANCARIA</c:v>
                </c:pt>
                <c:pt idx="3">
                  <c:v>TES</c:v>
                </c:pt>
                <c:pt idx="4">
                  <c:v>TES UVR</c:v>
                </c:pt>
              </c:strCache>
            </c:strRef>
          </c:cat>
          <c:val>
            <c:numRef>
              <c:f>COMPOSICION!$D$54:$D$58</c:f>
              <c:numCache>
                <c:formatCode>0.00%</c:formatCode>
                <c:ptCount val="5"/>
                <c:pt idx="0">
                  <c:v>2.7442244225964918E-2</c:v>
                </c:pt>
                <c:pt idx="1">
                  <c:v>0.66200931174792654</c:v>
                </c:pt>
                <c:pt idx="2">
                  <c:v>2.7300338658757133E-2</c:v>
                </c:pt>
                <c:pt idx="3">
                  <c:v>0.26541455138085057</c:v>
                </c:pt>
                <c:pt idx="4">
                  <c:v>1.7833553986500918E-2</c:v>
                </c:pt>
              </c:numCache>
            </c:numRef>
          </c:val>
        </c:ser>
        <c:ser>
          <c:idx val="1"/>
          <c:order val="1"/>
          <c:tx>
            <c:strRef>
              <c:f>COMPOSICION!$E$53</c:f>
              <c:strCache>
                <c:ptCount val="1"/>
                <c:pt idx="0">
                  <c:v>dic-17</c:v>
                </c:pt>
              </c:strCache>
            </c:strRef>
          </c:tx>
          <c:spPr>
            <a:solidFill>
              <a:srgbClr val="F09456"/>
            </a:solidFill>
            <a:ln>
              <a:solidFill>
                <a:srgbClr val="F1A33B"/>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1287896927477436E-3"/>
                  <c:y val="-4.136470191275297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297974833868956E-3"/>
                  <c:y val="5.644688457769375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6348599998404504E-4"/>
                  <c:y val="-1.074914682698786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354253036999079E-3"/>
                  <c:y val="-1.75005909986992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073637739481542E-4"/>
                  <c:y val="-3.997963007126350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064620620420403E-2"/>
                  <c:y val="-1.37791297720069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COMPOSICION!$B$54:$B$58</c:f>
              <c:strCache>
                <c:ptCount val="5"/>
                <c:pt idx="0">
                  <c:v>BONOS</c:v>
                </c:pt>
                <c:pt idx="1">
                  <c:v>CDT</c:v>
                </c:pt>
                <c:pt idx="2">
                  <c:v>CUENTA BANCARIA</c:v>
                </c:pt>
                <c:pt idx="3">
                  <c:v>TES</c:v>
                </c:pt>
                <c:pt idx="4">
                  <c:v>TES UVR</c:v>
                </c:pt>
              </c:strCache>
            </c:strRef>
          </c:cat>
          <c:val>
            <c:numRef>
              <c:f>COMPOSICION!$F$54:$F$58</c:f>
              <c:numCache>
                <c:formatCode>0.00%</c:formatCode>
                <c:ptCount val="5"/>
                <c:pt idx="0">
                  <c:v>2.7038177597562284E-2</c:v>
                </c:pt>
                <c:pt idx="1">
                  <c:v>0.65953986522801877</c:v>
                </c:pt>
                <c:pt idx="2">
                  <c:v>3.3926059108864294E-2</c:v>
                </c:pt>
                <c:pt idx="3">
                  <c:v>0.26180374551802627</c:v>
                </c:pt>
                <c:pt idx="4">
                  <c:v>1.7692152547528331E-2</c:v>
                </c:pt>
              </c:numCache>
            </c:numRef>
          </c:val>
        </c:ser>
        <c:dLbls>
          <c:showLegendKey val="0"/>
          <c:showVal val="0"/>
          <c:showCatName val="0"/>
          <c:showSerName val="0"/>
          <c:showPercent val="0"/>
          <c:showBubbleSize val="0"/>
        </c:dLbls>
        <c:gapWidth val="100"/>
        <c:overlap val="-24"/>
        <c:axId val="197617024"/>
        <c:axId val="197617584"/>
      </c:barChart>
      <c:catAx>
        <c:axId val="19761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617584"/>
        <c:crosses val="autoZero"/>
        <c:auto val="1"/>
        <c:lblAlgn val="ctr"/>
        <c:lblOffset val="100"/>
        <c:noMultiLvlLbl val="0"/>
      </c:catAx>
      <c:valAx>
        <c:axId val="197617584"/>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61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COMPOSICION!$C$11</c:f>
              <c:strCache>
                <c:ptCount val="1"/>
                <c:pt idx="0">
                  <c:v>nov-17</c:v>
                </c:pt>
              </c:strCache>
            </c:strRef>
          </c:tx>
          <c:spPr>
            <a:solidFill>
              <a:schemeClr val="bg1">
                <a:lumMod val="50000"/>
              </a:schemeClr>
            </a:solidFill>
            <a:ln>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417074303091366E-2"/>
                  <c:y val="5.239194558872429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614376156333311E-3"/>
                  <c:y val="7.628521773857667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7764550879679921E-3"/>
                  <c:y val="2.589498216814070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5125803122332978E-3"/>
                  <c:y val="1.684079259886073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955633039091731E-2"/>
                  <c:y val="5.755283364321500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6411934474300838E-4"/>
                  <c:y val="-2.863326274328240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8.1621919796062651E-3"/>
                  <c:y val="3.3060027319181716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8879116519828488E-3"/>
                  <c:y val="3.6706173929513379E-6"/>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2672148294273116E-3"/>
                  <c:y val="6.417462742009808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COMPOSICION!$B$12:$B$17</c:f>
              <c:strCache>
                <c:ptCount val="6"/>
                <c:pt idx="0">
                  <c:v>0-360</c:v>
                </c:pt>
                <c:pt idx="1">
                  <c:v>361-540</c:v>
                </c:pt>
                <c:pt idx="2">
                  <c:v>541-720</c:v>
                </c:pt>
                <c:pt idx="3">
                  <c:v>721 - 1080</c:v>
                </c:pt>
                <c:pt idx="4">
                  <c:v>1081 - 1800</c:v>
                </c:pt>
                <c:pt idx="5">
                  <c:v>Más de 1800</c:v>
                </c:pt>
              </c:strCache>
            </c:strRef>
          </c:cat>
          <c:val>
            <c:numRef>
              <c:f>COMPOSICION!$D$12:$D$17</c:f>
              <c:numCache>
                <c:formatCode>0.00%</c:formatCode>
                <c:ptCount val="6"/>
                <c:pt idx="0">
                  <c:v>0.51514646010504606</c:v>
                </c:pt>
                <c:pt idx="1">
                  <c:v>0.11506958580422247</c:v>
                </c:pt>
                <c:pt idx="2">
                  <c:v>0.13949794205233018</c:v>
                </c:pt>
                <c:pt idx="3">
                  <c:v>8.5917625745357121E-2</c:v>
                </c:pt>
                <c:pt idx="4">
                  <c:v>0.13414685201033061</c:v>
                </c:pt>
                <c:pt idx="5">
                  <c:v>1.0221534282713808E-2</c:v>
                </c:pt>
              </c:numCache>
            </c:numRef>
          </c:val>
        </c:ser>
        <c:ser>
          <c:idx val="1"/>
          <c:order val="1"/>
          <c:tx>
            <c:strRef>
              <c:f>COMPOSICION!$E$11</c:f>
              <c:strCache>
                <c:ptCount val="1"/>
                <c:pt idx="0">
                  <c:v>dic-17</c:v>
                </c:pt>
              </c:strCache>
            </c:strRef>
          </c:tx>
          <c:spPr>
            <a:solidFill>
              <a:srgbClr val="F09456"/>
            </a:solidFill>
            <a:ln>
              <a:solidFill>
                <a:srgbClr val="F1A33B"/>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0018981782062677E-3"/>
                  <c:y val="6.271861585422852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915038540365705E-2"/>
                  <c:y val="4.4512353585189889E-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352237437736902E-3"/>
                  <c:y val="1.6784509798835484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6092453200066303E-3"/>
                  <c:y val="2.000241771332282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393455241873401E-5"/>
                  <c:y val="2.0707176252768912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2803838903558006E-2"/>
                  <c:y val="-9.7858659696088376E-4"/>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7780071852261556E-3"/>
                  <c:y val="-1.01167109506262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8.159622707534878E-3"/>
                  <c:y val="-6.6124948794888507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6398378994865992E-3"/>
                  <c:y val="-7.203464279753902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82973396939865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COMPOSICION!$F$12:$F$17</c:f>
              <c:numCache>
                <c:formatCode>0.00%</c:formatCode>
                <c:ptCount val="6"/>
                <c:pt idx="0">
                  <c:v>0.49211103130464118</c:v>
                </c:pt>
                <c:pt idx="1">
                  <c:v>0.13068361942025125</c:v>
                </c:pt>
                <c:pt idx="2">
                  <c:v>0.1593744148496547</c:v>
                </c:pt>
                <c:pt idx="3">
                  <c:v>6.6853770013743069E-2</c:v>
                </c:pt>
                <c:pt idx="4">
                  <c:v>0.14273171859529513</c:v>
                </c:pt>
                <c:pt idx="5">
                  <c:v>8.2454458164147731E-3</c:v>
                </c:pt>
              </c:numCache>
            </c:numRef>
          </c:val>
        </c:ser>
        <c:dLbls>
          <c:showLegendKey val="0"/>
          <c:showVal val="0"/>
          <c:showCatName val="0"/>
          <c:showSerName val="0"/>
          <c:showPercent val="0"/>
          <c:showBubbleSize val="0"/>
        </c:dLbls>
        <c:gapWidth val="100"/>
        <c:overlap val="-24"/>
        <c:axId val="197620384"/>
        <c:axId val="197620944"/>
      </c:barChart>
      <c:catAx>
        <c:axId val="197620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620944"/>
        <c:crosses val="autoZero"/>
        <c:auto val="1"/>
        <c:lblAlgn val="ctr"/>
        <c:lblOffset val="100"/>
        <c:noMultiLvlLbl val="0"/>
      </c:catAx>
      <c:valAx>
        <c:axId val="197620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62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COMPOSICION!$J$11</c:f>
              <c:strCache>
                <c:ptCount val="1"/>
                <c:pt idx="0">
                  <c:v>nov-17</c:v>
                </c:pt>
              </c:strCache>
            </c:strRef>
          </c:tx>
          <c:spPr>
            <a:solidFill>
              <a:schemeClr val="bg1">
                <a:lumMod val="50000"/>
              </a:schemeClr>
            </a:solidFill>
            <a:ln>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30081313995924E-3"/>
                  <c:y val="-5.18834370766810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517645395576606E-3"/>
                  <c:y val="-7.236659354974664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165962742613693E-3"/>
                  <c:y val="-5.50721145241874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4358814286170338E-4"/>
                  <c:y val="-8.708492368095883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3606131562773385E-3"/>
                  <c:y val="-4.035378439297529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COMPOSICION!$I$12:$I$17</c:f>
              <c:strCache>
                <c:ptCount val="6"/>
                <c:pt idx="0">
                  <c:v>DTF          </c:v>
                </c:pt>
                <c:pt idx="1">
                  <c:v>IBR</c:v>
                </c:pt>
                <c:pt idx="2">
                  <c:v>IPC</c:v>
                </c:pt>
                <c:pt idx="3">
                  <c:v>TASA FIJA</c:v>
                </c:pt>
                <c:pt idx="4">
                  <c:v>VISTA</c:v>
                </c:pt>
                <c:pt idx="5">
                  <c:v>UVR</c:v>
                </c:pt>
              </c:strCache>
            </c:strRef>
          </c:cat>
          <c:val>
            <c:numRef>
              <c:f>COMPOSICION!$K$12:$K$17</c:f>
              <c:numCache>
                <c:formatCode>0.00%</c:formatCode>
                <c:ptCount val="6"/>
                <c:pt idx="0">
                  <c:v>0.14525483431941172</c:v>
                </c:pt>
                <c:pt idx="1">
                  <c:v>0.11835748957424161</c:v>
                </c:pt>
                <c:pt idx="2">
                  <c:v>0.12495865405840932</c:v>
                </c:pt>
                <c:pt idx="3">
                  <c:v>0.56629512940267934</c:v>
                </c:pt>
                <c:pt idx="4">
                  <c:v>2.7300338658757133E-2</c:v>
                </c:pt>
                <c:pt idx="5">
                  <c:v>1.7833553986500918E-2</c:v>
                </c:pt>
              </c:numCache>
            </c:numRef>
          </c:val>
        </c:ser>
        <c:ser>
          <c:idx val="1"/>
          <c:order val="1"/>
          <c:tx>
            <c:strRef>
              <c:f>COMPOSICION!$L$11</c:f>
              <c:strCache>
                <c:ptCount val="1"/>
                <c:pt idx="0">
                  <c:v>dic-17</c:v>
                </c:pt>
              </c:strCache>
            </c:strRef>
          </c:tx>
          <c:spPr>
            <a:solidFill>
              <a:srgbClr val="F09456"/>
            </a:solidFill>
            <a:ln>
              <a:solidFill>
                <a:srgbClr val="F0945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913775848623304E-3"/>
                  <c:y val="-7.236659354974664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24785440401408E-3"/>
                  <c:y val="-3.072221401596405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077476575416914E-3"/>
                  <c:y val="-2.5761488943481511E-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9137221358820874E-3"/>
                  <c:y val="-1.344638812329824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64831734703532E-3"/>
                  <c:y val="-6.660176720789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COMPOSICION!$I$12:$I$17</c:f>
              <c:strCache>
                <c:ptCount val="6"/>
                <c:pt idx="0">
                  <c:v>DTF          </c:v>
                </c:pt>
                <c:pt idx="1">
                  <c:v>IBR</c:v>
                </c:pt>
                <c:pt idx="2">
                  <c:v>IPC</c:v>
                </c:pt>
                <c:pt idx="3">
                  <c:v>TASA FIJA</c:v>
                </c:pt>
                <c:pt idx="4">
                  <c:v>VISTA</c:v>
                </c:pt>
                <c:pt idx="5">
                  <c:v>UVR</c:v>
                </c:pt>
              </c:strCache>
            </c:strRef>
          </c:cat>
          <c:val>
            <c:numRef>
              <c:f>COMPOSICION!$M$12:$M$17</c:f>
              <c:numCache>
                <c:formatCode>0.00%</c:formatCode>
                <c:ptCount val="6"/>
                <c:pt idx="0">
                  <c:v>0.14371931785841688</c:v>
                </c:pt>
                <c:pt idx="1">
                  <c:v>0.11670758268689084</c:v>
                </c:pt>
                <c:pt idx="2">
                  <c:v>0.12354163736526827</c:v>
                </c:pt>
                <c:pt idx="3">
                  <c:v>0.56441325043303137</c:v>
                </c:pt>
                <c:pt idx="4">
                  <c:v>3.3926059108864294E-2</c:v>
                </c:pt>
                <c:pt idx="5">
                  <c:v>1.7692152547528331E-2</c:v>
                </c:pt>
              </c:numCache>
            </c:numRef>
          </c:val>
        </c:ser>
        <c:dLbls>
          <c:showLegendKey val="0"/>
          <c:showVal val="0"/>
          <c:showCatName val="0"/>
          <c:showSerName val="0"/>
          <c:showPercent val="0"/>
          <c:showBubbleSize val="0"/>
        </c:dLbls>
        <c:gapWidth val="100"/>
        <c:overlap val="-24"/>
        <c:axId val="197623744"/>
        <c:axId val="198388880"/>
      </c:barChart>
      <c:catAx>
        <c:axId val="197623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88880"/>
        <c:crosses val="autoZero"/>
        <c:auto val="1"/>
        <c:lblAlgn val="ctr"/>
        <c:lblOffset val="100"/>
        <c:noMultiLvlLbl val="0"/>
      </c:catAx>
      <c:valAx>
        <c:axId val="19838888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6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COMPOSICION!$C$72</c:f>
              <c:strCache>
                <c:ptCount val="1"/>
                <c:pt idx="0">
                  <c:v>nov-17</c:v>
                </c:pt>
              </c:strCache>
            </c:strRef>
          </c:tx>
          <c:spPr>
            <a:solidFill>
              <a:schemeClr val="bg1">
                <a:lumMod val="50000"/>
              </a:schemeClr>
            </a:solidFill>
            <a:ln>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99816574658592E-3"/>
                  <c:y val="-2.1555257984719304E-2"/>
                </c:manualLayout>
              </c:layout>
              <c:tx>
                <c:rich>
                  <a:bodyPr/>
                  <a:lstStyle/>
                  <a:p>
                    <a:fld id="{32BCE249-ACD8-498B-8F1B-29C892B31F3F}" type="CELLRANGE">
                      <a:rPr lang="en-US"/>
                      <a:pPr/>
                      <a:t>[CELLRANGE]</a:t>
                    </a:fld>
                    <a:endParaRPr lang="en-US" baseline="0"/>
                  </a:p>
                  <a:p>
                    <a:fld id="{466B7974-DEAD-4A92-B61D-C776F4BAC21B}"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1"/>
              <c:layout>
                <c:manualLayout>
                  <c:x val="-1.9931524684667573E-3"/>
                  <c:y val="-5.9325532827465659E-4"/>
                </c:manualLayout>
              </c:layout>
              <c:tx>
                <c:rich>
                  <a:bodyPr/>
                  <a:lstStyle/>
                  <a:p>
                    <a:fld id="{40F45875-DF02-4534-A4A3-139B0C0258DD}" type="CELLRANGE">
                      <a:rPr lang="en-US"/>
                      <a:pPr/>
                      <a:t>[CELLRANGE]</a:t>
                    </a:fld>
                    <a:endParaRPr lang="en-US" baseline="0"/>
                  </a:p>
                  <a:p>
                    <a:fld id="{ABFEB3B3-C3BF-4CDC-B26C-68C2401E89F6}"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2"/>
              <c:layout>
                <c:manualLayout>
                  <c:x val="-1.4886675492652289E-3"/>
                  <c:y val="-7.8778459927088067E-4"/>
                </c:manualLayout>
              </c:layout>
              <c:tx>
                <c:rich>
                  <a:bodyPr/>
                  <a:lstStyle/>
                  <a:p>
                    <a:fld id="{74FFD0FC-74C4-4D51-8B6C-FD5095AD3DFC}" type="CELLRANGE">
                      <a:rPr lang="en-US"/>
                      <a:pPr/>
                      <a:t>[CELLRANGE]</a:t>
                    </a:fld>
                    <a:endParaRPr lang="en-US" baseline="0"/>
                  </a:p>
                  <a:p>
                    <a:fld id="{41D986D7-5C7E-441D-B201-9B452E17CBC5}"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(COMPOSICION!$A$73,COMPOSICION!$A$75,COMPOSICION!$A$90)</c:f>
              <c:strCache>
                <c:ptCount val="3"/>
                <c:pt idx="0">
                  <c:v>SECTOR PUBLICO</c:v>
                </c:pt>
                <c:pt idx="1">
                  <c:v>SECTOR FINANCIERO</c:v>
                </c:pt>
                <c:pt idx="2">
                  <c:v>VISTA</c:v>
                </c:pt>
              </c:strCache>
            </c:strRef>
          </c:cat>
          <c:val>
            <c:numRef>
              <c:f>(COMPOSICION!$C$74,COMPOSICION!$C$89,COMPOSICION!$C$91)</c:f>
              <c:numCache>
                <c:formatCode>"$"\ #,##0.00</c:formatCode>
                <c:ptCount val="3"/>
                <c:pt idx="0">
                  <c:v>84628.314343339996</c:v>
                </c:pt>
                <c:pt idx="1">
                  <c:v>205992.986</c:v>
                </c:pt>
                <c:pt idx="2">
                  <c:v>8156.74173247</c:v>
                </c:pt>
              </c:numCache>
            </c:numRef>
          </c:val>
          <c:extLst>
            <c:ext xmlns:c15="http://schemas.microsoft.com/office/drawing/2012/chart" uri="{02D57815-91ED-43cb-92C2-25804820EDAC}">
              <c15:datalabelsRange>
                <c15:f>(COMPOSICION!$D$74,COMPOSICION!$D$89,COMPOSICION!$D$91)</c15:f>
                <c15:dlblRangeCache>
                  <c:ptCount val="3"/>
                  <c:pt idx="0">
                    <c:v>28.32%</c:v>
                  </c:pt>
                  <c:pt idx="1">
                    <c:v>68.95%</c:v>
                  </c:pt>
                  <c:pt idx="2">
                    <c:v>2.73%</c:v>
                  </c:pt>
                </c15:dlblRangeCache>
              </c15:datalabelsRange>
            </c:ext>
          </c:extLst>
        </c:ser>
        <c:ser>
          <c:idx val="1"/>
          <c:order val="1"/>
          <c:tx>
            <c:strRef>
              <c:f>COMPOSICION!$E$72</c:f>
              <c:strCache>
                <c:ptCount val="1"/>
                <c:pt idx="0">
                  <c:v>dic-17</c:v>
                </c:pt>
              </c:strCache>
            </c:strRef>
          </c:tx>
          <c:spPr>
            <a:solidFill>
              <a:srgbClr val="F09456"/>
            </a:solidFill>
            <a:ln>
              <a:solidFill>
                <a:srgbClr val="F0945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555166149962088E-4"/>
                  <c:y val="-2.1524369094415546E-2"/>
                </c:manualLayout>
              </c:layout>
              <c:tx>
                <c:rich>
                  <a:bodyPr/>
                  <a:lstStyle/>
                  <a:p>
                    <a:fld id="{05DA3D0D-BF4B-45CA-987B-41FFD0B999E0}" type="CELLRANGE">
                      <a:rPr lang="en-US"/>
                      <a:pPr/>
                      <a:t>[CELLRANGE]</a:t>
                    </a:fld>
                    <a:endParaRPr lang="en-US" baseline="0"/>
                  </a:p>
                  <a:p>
                    <a:fld id="{B6861447-8C0B-4CAA-B0C8-DDC623EE15D7}"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1"/>
              <c:layout>
                <c:manualLayout>
                  <c:x val="-2.1366573588525034E-3"/>
                  <c:y val="-1.7142390946301198E-2"/>
                </c:manualLayout>
              </c:layout>
              <c:tx>
                <c:rich>
                  <a:bodyPr/>
                  <a:lstStyle/>
                  <a:p>
                    <a:fld id="{86C15568-FFDD-467F-A2F0-5259D8A97AE8}" type="CELLRANGE">
                      <a:rPr lang="en-US"/>
                      <a:pPr/>
                      <a:t>[CELLRANGE]</a:t>
                    </a:fld>
                    <a:endParaRPr lang="en-US" baseline="0"/>
                  </a:p>
                  <a:p>
                    <a:fld id="{5F2FB12C-D74E-4033-91FC-935E1B6C12A2}"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2"/>
              <c:layout>
                <c:manualLayout>
                  <c:x val="6.0636034547627013E-3"/>
                  <c:y val="-8.1768315874036525E-3"/>
                </c:manualLayout>
              </c:layout>
              <c:tx>
                <c:rich>
                  <a:bodyPr/>
                  <a:lstStyle/>
                  <a:p>
                    <a:fld id="{D8E2A95E-F6C6-4BA6-854B-41AF0063EF4A}" type="CELLRANGE">
                      <a:rPr lang="en-US"/>
                      <a:pPr/>
                      <a:t>[CELLRANGE]</a:t>
                    </a:fld>
                    <a:endParaRPr lang="en-US" baseline="0"/>
                  </a:p>
                  <a:p>
                    <a:fld id="{211E9CAA-81D8-4EFE-AA33-59E86BC582A8}"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3"/>
              <c:layout>
                <c:manualLayout>
                  <c:x val="2.2631846613380861E-2"/>
                  <c:y val="-1.634615755893948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1.9150024057474745E-2"/>
                  <c:y val="-2.7243595931566852E-3"/>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2.6113669169283617E-2"/>
                  <c:y val="-1.6346157558939485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(COMPOSICION!$A$73,COMPOSICION!$A$75,COMPOSICION!$A$90)</c:f>
              <c:strCache>
                <c:ptCount val="3"/>
                <c:pt idx="0">
                  <c:v>SECTOR PUBLICO</c:v>
                </c:pt>
                <c:pt idx="1">
                  <c:v>SECTOR FINANCIERO</c:v>
                </c:pt>
                <c:pt idx="2">
                  <c:v>VISTA</c:v>
                </c:pt>
              </c:strCache>
            </c:strRef>
          </c:cat>
          <c:val>
            <c:numRef>
              <c:f>(COMPOSICION!$E$74,COMPOSICION!$E$89,COMPOSICION!$E$91)</c:f>
              <c:numCache>
                <c:formatCode>"$"\ #,##0.00</c:formatCode>
                <c:ptCount val="3"/>
                <c:pt idx="0">
                  <c:v>84693.016812079994</c:v>
                </c:pt>
                <c:pt idx="1">
                  <c:v>208047.29560000001</c:v>
                </c:pt>
                <c:pt idx="2">
                  <c:v>10280.29503961</c:v>
                </c:pt>
              </c:numCache>
            </c:numRef>
          </c:val>
          <c:extLst>
            <c:ext xmlns:c15="http://schemas.microsoft.com/office/drawing/2012/chart" uri="{02D57815-91ED-43cb-92C2-25804820EDAC}">
              <c15:datalabelsRange>
                <c15:f>(COMPOSICION!$F$74,COMPOSICION!$F$89,COMPOSICION!$F$91)</c15:f>
                <c15:dlblRangeCache>
                  <c:ptCount val="3"/>
                  <c:pt idx="0">
                    <c:v>27.95%</c:v>
                  </c:pt>
                  <c:pt idx="1">
                    <c:v>68.66%</c:v>
                  </c:pt>
                  <c:pt idx="2">
                    <c:v>3.39%</c:v>
                  </c:pt>
                </c15:dlblRangeCache>
              </c15:datalabelsRange>
            </c:ext>
          </c:extLst>
        </c:ser>
        <c:dLbls>
          <c:showLegendKey val="0"/>
          <c:showVal val="0"/>
          <c:showCatName val="0"/>
          <c:showSerName val="0"/>
          <c:showPercent val="0"/>
          <c:showBubbleSize val="0"/>
        </c:dLbls>
        <c:gapWidth val="100"/>
        <c:overlap val="-24"/>
        <c:axId val="198391680"/>
        <c:axId val="198392240"/>
      </c:barChart>
      <c:catAx>
        <c:axId val="19839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92240"/>
        <c:crosses val="autoZero"/>
        <c:auto val="1"/>
        <c:lblAlgn val="ctr"/>
        <c:lblOffset val="100"/>
        <c:noMultiLvlLbl val="0"/>
      </c:catAx>
      <c:valAx>
        <c:axId val="19839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9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COMPOSICION!$C$102</c:f>
              <c:strCache>
                <c:ptCount val="1"/>
                <c:pt idx="0">
                  <c:v>nov-17</c:v>
                </c:pt>
              </c:strCache>
            </c:strRef>
          </c:tx>
          <c:spPr>
            <a:solidFill>
              <a:schemeClr val="bg1">
                <a:lumMod val="50000"/>
              </a:schemeClr>
            </a:solidFill>
            <a:ln>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249961774204094E-3"/>
                  <c:y val="-1.02361973263078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1127817934511731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420623606997618E-3"/>
                  <c:y val="-9.705318013792929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1127817934511896E-3"/>
                  <c:y val="-6.6471178594186865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8170423912682033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8170423912682033E-3"/>
                  <c:y val="0"/>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COMPOSICION!$B$103:$B$109</c:f>
              <c:strCache>
                <c:ptCount val="6"/>
                <c:pt idx="0">
                  <c:v>AAA       </c:v>
                </c:pt>
                <c:pt idx="1">
                  <c:v>BRC 1+    </c:v>
                </c:pt>
                <c:pt idx="2">
                  <c:v>F1+       </c:v>
                </c:pt>
                <c:pt idx="3">
                  <c:v>NACION    </c:v>
                </c:pt>
                <c:pt idx="4">
                  <c:v>VRR1+     </c:v>
                </c:pt>
                <c:pt idx="5">
                  <c:v>VISTA</c:v>
                </c:pt>
              </c:strCache>
            </c:strRef>
          </c:cat>
          <c:val>
            <c:numRef>
              <c:f>COMPOSICION!$D$103:$D$109</c:f>
              <c:numCache>
                <c:formatCode>0%</c:formatCode>
                <c:ptCount val="6"/>
                <c:pt idx="0">
                  <c:v>0.35833716646698716</c:v>
                </c:pt>
                <c:pt idx="1">
                  <c:v>0.19337879918678882</c:v>
                </c:pt>
                <c:pt idx="2">
                  <c:v>8.0208822688246181E-2</c:v>
                </c:pt>
                <c:pt idx="3">
                  <c:v>0.28324810536735151</c:v>
                </c:pt>
                <c:pt idx="4">
                  <c:v>5.7526767631869341E-2</c:v>
                </c:pt>
                <c:pt idx="5">
                  <c:v>2.7300338658757133E-2</c:v>
                </c:pt>
              </c:numCache>
            </c:numRef>
          </c:val>
        </c:ser>
        <c:ser>
          <c:idx val="1"/>
          <c:order val="1"/>
          <c:tx>
            <c:strRef>
              <c:f>COMPOSICION!$E$102</c:f>
              <c:strCache>
                <c:ptCount val="1"/>
                <c:pt idx="0">
                  <c:v>dic-17</c:v>
                </c:pt>
              </c:strCache>
            </c:strRef>
          </c:tx>
          <c:spPr>
            <a:solidFill>
              <a:srgbClr val="F09456"/>
            </a:solidFill>
            <a:ln>
              <a:solidFill>
                <a:srgbClr val="F0945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649379692896195E-3"/>
                  <c:y val="-1.082260164027392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017657310825818E-3"/>
                  <c:y val="-8.25689433340979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626936448446741E-4"/>
                  <c:y val="-1.207304477249698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45815372540729E-3"/>
                  <c:y val="-7.631798389473464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701943329090003E-3"/>
                  <c:y val="2.0191419905226194E-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6158599882822333E-3"/>
                  <c:y val="-3.3302731531996452E-3"/>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COMPOSICION!$B$103:$B$109</c:f>
              <c:strCache>
                <c:ptCount val="6"/>
                <c:pt idx="0">
                  <c:v>AAA       </c:v>
                </c:pt>
                <c:pt idx="1">
                  <c:v>BRC 1+    </c:v>
                </c:pt>
                <c:pt idx="2">
                  <c:v>F1+       </c:v>
                </c:pt>
                <c:pt idx="3">
                  <c:v>NACION    </c:v>
                </c:pt>
                <c:pt idx="4">
                  <c:v>VRR1+     </c:v>
                </c:pt>
                <c:pt idx="5">
                  <c:v>VISTA</c:v>
                </c:pt>
              </c:strCache>
            </c:strRef>
          </c:cat>
          <c:val>
            <c:numRef>
              <c:f>COMPOSICION!$F$103:$F$109</c:f>
              <c:numCache>
                <c:formatCode>0%</c:formatCode>
                <c:ptCount val="6"/>
                <c:pt idx="0">
                  <c:v>0.37459972757165338</c:v>
                </c:pt>
                <c:pt idx="1">
                  <c:v>0.1757878879854477</c:v>
                </c:pt>
                <c:pt idx="2">
                  <c:v>7.9179651185357636E-2</c:v>
                </c:pt>
                <c:pt idx="3">
                  <c:v>0.27949589806555464</c:v>
                </c:pt>
                <c:pt idx="4" formatCode="0.0%">
                  <c:v>5.7010776083122293E-2</c:v>
                </c:pt>
                <c:pt idx="5" formatCode="0.0%">
                  <c:v>3.3926059108864294E-2</c:v>
                </c:pt>
              </c:numCache>
            </c:numRef>
          </c:val>
        </c:ser>
        <c:dLbls>
          <c:showLegendKey val="0"/>
          <c:showVal val="0"/>
          <c:showCatName val="0"/>
          <c:showSerName val="0"/>
          <c:showPercent val="0"/>
          <c:showBubbleSize val="0"/>
        </c:dLbls>
        <c:gapWidth val="100"/>
        <c:overlap val="-24"/>
        <c:axId val="198395040"/>
        <c:axId val="198395600"/>
      </c:barChart>
      <c:catAx>
        <c:axId val="19839504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95600"/>
        <c:crosses val="autoZero"/>
        <c:auto val="1"/>
        <c:lblAlgn val="ctr"/>
        <c:lblOffset val="100"/>
        <c:noMultiLvlLbl val="0"/>
      </c:catAx>
      <c:valAx>
        <c:axId val="19839560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9504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OPERACIONES!$N$113</c:f>
              <c:strCache>
                <c:ptCount val="1"/>
                <c:pt idx="0">
                  <c:v>TOTAL</c:v>
                </c:pt>
              </c:strCache>
            </c:strRef>
          </c:tx>
          <c:spPr>
            <a:solidFill>
              <a:srgbClr val="F09456"/>
            </a:solidFill>
            <a:ln>
              <a:solidFill>
                <a:srgbClr val="F0945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030969670428036E-3"/>
                  <c:y val="-9.149751901440659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3713734707746738E-4"/>
                  <c:y val="-2.473456998863809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596509477006879E-3"/>
                  <c:y val="-8.504174919365762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573834053484439E-4"/>
                  <c:y val="-2.473456998863809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OPERACIONES!$M$114:$M$117</c:f>
              <c:strCache>
                <c:ptCount val="4"/>
                <c:pt idx="0">
                  <c:v>COMPRAS</c:v>
                </c:pt>
                <c:pt idx="1">
                  <c:v>VENTAS</c:v>
                </c:pt>
                <c:pt idx="2">
                  <c:v>COBROS DE INTERESES</c:v>
                </c:pt>
                <c:pt idx="3">
                  <c:v>REDENCIONES</c:v>
                </c:pt>
              </c:strCache>
            </c:strRef>
          </c:cat>
          <c:val>
            <c:numRef>
              <c:f>OPERACIONES!$N$114:$N$117</c:f>
              <c:numCache>
                <c:formatCode>"$"\ #,##0.00</c:formatCode>
                <c:ptCount val="4"/>
                <c:pt idx="0">
                  <c:v>33000</c:v>
                </c:pt>
                <c:pt idx="1">
                  <c:v>16918.195</c:v>
                </c:pt>
                <c:pt idx="2">
                  <c:v>2437.0545999999999</c:v>
                </c:pt>
                <c:pt idx="3">
                  <c:v>13000</c:v>
                </c:pt>
              </c:numCache>
            </c:numRef>
          </c:val>
        </c:ser>
        <c:dLbls>
          <c:showLegendKey val="0"/>
          <c:showVal val="0"/>
          <c:showCatName val="0"/>
          <c:showSerName val="0"/>
          <c:showPercent val="0"/>
          <c:showBubbleSize val="0"/>
        </c:dLbls>
        <c:gapWidth val="100"/>
        <c:overlap val="-24"/>
        <c:axId val="198726688"/>
        <c:axId val="198727248"/>
      </c:barChart>
      <c:catAx>
        <c:axId val="198726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727248"/>
        <c:crosses val="autoZero"/>
        <c:auto val="1"/>
        <c:lblAlgn val="ctr"/>
        <c:lblOffset val="100"/>
        <c:noMultiLvlLbl val="0"/>
      </c:catAx>
      <c:valAx>
        <c:axId val="198727248"/>
        <c:scaling>
          <c:orientation val="minMax"/>
          <c:max val="38000"/>
        </c:scaling>
        <c:delete val="0"/>
        <c:axPos val="l"/>
        <c:majorGridlines>
          <c:spPr>
            <a:ln w="9525" cap="flat" cmpd="sng" algn="ctr">
              <a:solidFill>
                <a:schemeClr val="tx1">
                  <a:lumMod val="15000"/>
                  <a:lumOff val="85000"/>
                </a:schemeClr>
              </a:solidFill>
              <a:round/>
            </a:ln>
            <a:effectLst/>
          </c:spPr>
        </c:majorGridlines>
        <c:numFmt formatCode="&quot;$&quot;\ #,##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72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OPERACIONES!$N$62</c:f>
              <c:strCache>
                <c:ptCount val="1"/>
                <c:pt idx="0">
                  <c:v>TOTAL</c:v>
                </c:pt>
              </c:strCache>
            </c:strRef>
          </c:tx>
          <c:spPr>
            <a:solidFill>
              <a:srgbClr val="F09456"/>
            </a:solidFill>
            <a:ln>
              <a:solidFill>
                <a:srgbClr val="F0945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030969670428036E-3"/>
                  <c:y val="-9.149751901440659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3713734707746738E-4"/>
                  <c:y val="-2.473456998863809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596509477006879E-3"/>
                  <c:y val="-8.504174919365762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573834053484439E-4"/>
                  <c:y val="-2.473456998863809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OPERACIONES!$M$63:$M$66</c:f>
              <c:strCache>
                <c:ptCount val="4"/>
                <c:pt idx="0">
                  <c:v>COMPRAS</c:v>
                </c:pt>
                <c:pt idx="1">
                  <c:v>VENTAS</c:v>
                </c:pt>
                <c:pt idx="2">
                  <c:v>COBROS DE INTERESES</c:v>
                </c:pt>
                <c:pt idx="3">
                  <c:v>REDENCIONES</c:v>
                </c:pt>
              </c:strCache>
            </c:strRef>
          </c:cat>
          <c:val>
            <c:numRef>
              <c:f>OPERACIONES!$N$63:$N$66</c:f>
              <c:numCache>
                <c:formatCode>"$"\ #,##0.00</c:formatCode>
                <c:ptCount val="4"/>
                <c:pt idx="0">
                  <c:v>13326.661</c:v>
                </c:pt>
                <c:pt idx="1">
                  <c:v>4047.52</c:v>
                </c:pt>
                <c:pt idx="2">
                  <c:v>586.95500000000004</c:v>
                </c:pt>
                <c:pt idx="3">
                  <c:v>8000</c:v>
                </c:pt>
              </c:numCache>
            </c:numRef>
          </c:val>
        </c:ser>
        <c:dLbls>
          <c:showLegendKey val="0"/>
          <c:showVal val="0"/>
          <c:showCatName val="0"/>
          <c:showSerName val="0"/>
          <c:showPercent val="0"/>
          <c:showBubbleSize val="0"/>
        </c:dLbls>
        <c:gapWidth val="100"/>
        <c:overlap val="-24"/>
        <c:axId val="198729488"/>
        <c:axId val="198730048"/>
      </c:barChart>
      <c:catAx>
        <c:axId val="19872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730048"/>
        <c:crosses val="autoZero"/>
        <c:auto val="1"/>
        <c:lblAlgn val="ctr"/>
        <c:lblOffset val="100"/>
        <c:noMultiLvlLbl val="0"/>
      </c:catAx>
      <c:valAx>
        <c:axId val="198730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72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solidFill>
                  <a:sysClr val="windowText" lastClr="000000"/>
                </a:solidFill>
              </a:rPr>
              <a:t>Rentabilidad Promedio Trimestral </a:t>
            </a:r>
          </a:p>
          <a:p>
            <a:pPr>
              <a:defRPr/>
            </a:pPr>
            <a:r>
              <a:rPr lang="es-CO" b="1">
                <a:solidFill>
                  <a:sysClr val="windowText" lastClr="000000"/>
                </a:solidFill>
              </a:rPr>
              <a:t>Portafolio Fondo de Riesgos Laborales diciembre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839972546637446E-2"/>
          <c:y val="0.14230146925065865"/>
          <c:w val="0.81839696077110169"/>
          <c:h val="0.66723061293947561"/>
        </c:manualLayout>
      </c:layout>
      <c:lineChart>
        <c:grouping val="standard"/>
        <c:varyColors val="0"/>
        <c:ser>
          <c:idx val="0"/>
          <c:order val="0"/>
          <c:tx>
            <c:strRef>
              <c:f>'Rent Mini Fdo Cesantias1'!$C$1</c:f>
              <c:strCache>
                <c:ptCount val="1"/>
                <c:pt idx="0">
                  <c:v>PROMEDIO RENTABILIDAD ULTIMOS TRES MESES PORTAFOLIO RIESGOS LABORALES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7"/>
              <c:layout>
                <c:manualLayout>
                  <c:x val="-4.067320839441832E-2"/>
                  <c:y val="-5.1056832368344185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1.954393941267743E-2"/>
                  <c:y val="2.52772495889931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'Rent Mini Fdo Cesantias1'!$A$30:$A$48</c:f>
              <c:numCache>
                <c:formatCode>[$-C0A]mmm\-yy;@</c:formatCode>
                <c:ptCount val="19"/>
                <c:pt idx="0">
                  <c:v>42552</c:v>
                </c:pt>
                <c:pt idx="1">
                  <c:v>42589</c:v>
                </c:pt>
                <c:pt idx="2">
                  <c:v>42620</c:v>
                </c:pt>
                <c:pt idx="3">
                  <c:v>42650</c:v>
                </c:pt>
                <c:pt idx="4">
                  <c:v>42681</c:v>
                </c:pt>
                <c:pt idx="5">
                  <c:v>42711</c:v>
                </c:pt>
                <c:pt idx="6">
                  <c:v>42736</c:v>
                </c:pt>
                <c:pt idx="7">
                  <c:v>42767</c:v>
                </c:pt>
                <c:pt idx="8">
                  <c:v>42797</c:v>
                </c:pt>
                <c:pt idx="9">
                  <c:v>42826</c:v>
                </c:pt>
                <c:pt idx="10">
                  <c:v>42856</c:v>
                </c:pt>
                <c:pt idx="11">
                  <c:v>42887</c:v>
                </c:pt>
                <c:pt idx="12">
                  <c:v>42917</c:v>
                </c:pt>
                <c:pt idx="13">
                  <c:v>42948</c:v>
                </c:pt>
                <c:pt idx="14">
                  <c:v>42979</c:v>
                </c:pt>
                <c:pt idx="15">
                  <c:v>42979</c:v>
                </c:pt>
                <c:pt idx="16">
                  <c:v>43009</c:v>
                </c:pt>
                <c:pt idx="17">
                  <c:v>43040</c:v>
                </c:pt>
                <c:pt idx="18">
                  <c:v>43070</c:v>
                </c:pt>
              </c:numCache>
            </c:numRef>
          </c:cat>
          <c:val>
            <c:numRef>
              <c:f>'Rent Mini Fdo Cesantias1'!$C$30:$C$48</c:f>
              <c:numCache>
                <c:formatCode>0.00%</c:formatCode>
                <c:ptCount val="19"/>
                <c:pt idx="0">
                  <c:v>9.4980832012494409E-2</c:v>
                </c:pt>
                <c:pt idx="1">
                  <c:v>9.5899740680058798E-2</c:v>
                </c:pt>
                <c:pt idx="2">
                  <c:v>0.100383651081721</c:v>
                </c:pt>
                <c:pt idx="3">
                  <c:v>0.10193944151401522</c:v>
                </c:pt>
                <c:pt idx="4">
                  <c:v>9.8338782787323012E-2</c:v>
                </c:pt>
                <c:pt idx="5">
                  <c:v>8.8488499323527023E-2</c:v>
                </c:pt>
                <c:pt idx="6">
                  <c:v>9.3672054012616468E-2</c:v>
                </c:pt>
                <c:pt idx="7">
                  <c:v>9.8172712739308665E-2</c:v>
                </c:pt>
                <c:pt idx="8">
                  <c:v>9.9400000000000002E-2</c:v>
                </c:pt>
                <c:pt idx="9">
                  <c:v>0.10129093767801922</c:v>
                </c:pt>
                <c:pt idx="10">
                  <c:v>0.10112129549185438</c:v>
                </c:pt>
                <c:pt idx="11">
                  <c:v>9.1442497571309442E-2</c:v>
                </c:pt>
                <c:pt idx="12">
                  <c:v>7.131070593992872E-2</c:v>
                </c:pt>
                <c:pt idx="13">
                  <c:v>6.0181086262067175E-2</c:v>
                </c:pt>
                <c:pt idx="14">
                  <c:v>6.6929628451665238E-2</c:v>
                </c:pt>
                <c:pt idx="15">
                  <c:v>7.2874021029472352E-2</c:v>
                </c:pt>
                <c:pt idx="16">
                  <c:v>7.7806616226832062E-2</c:v>
                </c:pt>
                <c:pt idx="17">
                  <c:v>7.3920906980832424E-2</c:v>
                </c:pt>
                <c:pt idx="18">
                  <c:v>7.3523934586842851E-2</c:v>
                </c:pt>
              </c:numCache>
            </c:numRef>
          </c:val>
          <c:smooth val="0"/>
          <c:extLst/>
        </c:ser>
        <c:ser>
          <c:idx val="1"/>
          <c:order val="1"/>
          <c:tx>
            <c:strRef>
              <c:f>'Rent Mini Fdo Cesantias1'!$D$1</c:f>
              <c:strCache>
                <c:ptCount val="1"/>
                <c:pt idx="0">
                  <c:v>RENTABILIDAD MINIMA FONDOS DE CESANTIAS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7"/>
              <c:layout>
                <c:manualLayout>
                  <c:x val="-4.9596356151034277E-2"/>
                  <c:y val="-4.2892222153425953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7583263526939548E-2"/>
                  <c:y val="2.77844871575085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'Rent Mini Fdo Cesantias1'!$A$30:$A$48</c:f>
              <c:numCache>
                <c:formatCode>[$-C0A]mmm\-yy;@</c:formatCode>
                <c:ptCount val="19"/>
                <c:pt idx="0">
                  <c:v>42552</c:v>
                </c:pt>
                <c:pt idx="1">
                  <c:v>42589</c:v>
                </c:pt>
                <c:pt idx="2">
                  <c:v>42620</c:v>
                </c:pt>
                <c:pt idx="3">
                  <c:v>42650</c:v>
                </c:pt>
                <c:pt idx="4">
                  <c:v>42681</c:v>
                </c:pt>
                <c:pt idx="5">
                  <c:v>42711</c:v>
                </c:pt>
                <c:pt idx="6">
                  <c:v>42736</c:v>
                </c:pt>
                <c:pt idx="7">
                  <c:v>42767</c:v>
                </c:pt>
                <c:pt idx="8">
                  <c:v>42797</c:v>
                </c:pt>
                <c:pt idx="9">
                  <c:v>42826</c:v>
                </c:pt>
                <c:pt idx="10">
                  <c:v>42856</c:v>
                </c:pt>
                <c:pt idx="11">
                  <c:v>42887</c:v>
                </c:pt>
                <c:pt idx="12">
                  <c:v>42917</c:v>
                </c:pt>
                <c:pt idx="13">
                  <c:v>42948</c:v>
                </c:pt>
                <c:pt idx="14">
                  <c:v>42979</c:v>
                </c:pt>
                <c:pt idx="15">
                  <c:v>42979</c:v>
                </c:pt>
                <c:pt idx="16">
                  <c:v>43009</c:v>
                </c:pt>
                <c:pt idx="17">
                  <c:v>43040</c:v>
                </c:pt>
                <c:pt idx="18">
                  <c:v>43070</c:v>
                </c:pt>
              </c:numCache>
            </c:numRef>
          </c:cat>
          <c:val>
            <c:numRef>
              <c:f>'Rent Mini Fdo Cesantias1'!$D$30:$D$48</c:f>
              <c:numCache>
                <c:formatCode>0.00%</c:formatCode>
                <c:ptCount val="19"/>
                <c:pt idx="0">
                  <c:v>4.6399999999999997E-2</c:v>
                </c:pt>
                <c:pt idx="1">
                  <c:v>4.8099999999999997E-2</c:v>
                </c:pt>
                <c:pt idx="2">
                  <c:v>4.8899999999999999E-2</c:v>
                </c:pt>
                <c:pt idx="3">
                  <c:v>5.0500000000000003E-2</c:v>
                </c:pt>
                <c:pt idx="4">
                  <c:v>5.0099999999999999E-2</c:v>
                </c:pt>
                <c:pt idx="5">
                  <c:v>4.9739999999999999E-2</c:v>
                </c:pt>
                <c:pt idx="6">
                  <c:v>4.9189999999999998E-2</c:v>
                </c:pt>
                <c:pt idx="7">
                  <c:v>4.7899999999999998E-2</c:v>
                </c:pt>
                <c:pt idx="8">
                  <c:v>4.6800000000000001E-2</c:v>
                </c:pt>
                <c:pt idx="9">
                  <c:v>4.5900000000000003E-2</c:v>
                </c:pt>
                <c:pt idx="10">
                  <c:v>4.3900000000000002E-2</c:v>
                </c:pt>
                <c:pt idx="11">
                  <c:v>4.1500000000000002E-2</c:v>
                </c:pt>
                <c:pt idx="12">
                  <c:v>3.8519999999999999E-2</c:v>
                </c:pt>
                <c:pt idx="13">
                  <c:v>3.6580000000000001E-2</c:v>
                </c:pt>
                <c:pt idx="14">
                  <c:v>3.4799999999999998E-2</c:v>
                </c:pt>
                <c:pt idx="15">
                  <c:v>3.4799999999999998E-2</c:v>
                </c:pt>
                <c:pt idx="16">
                  <c:v>3.3410000000000002E-2</c:v>
                </c:pt>
                <c:pt idx="17">
                  <c:v>3.0859999999999999E-2</c:v>
                </c:pt>
                <c:pt idx="18">
                  <c:v>2.945E-2</c:v>
                </c:pt>
              </c:numCache>
            </c:numRef>
          </c:val>
          <c:smooth val="0"/>
          <c:extLst/>
        </c:ser>
        <c:dLbls>
          <c:showLegendKey val="0"/>
          <c:showVal val="0"/>
          <c:showCatName val="0"/>
          <c:showSerName val="0"/>
          <c:showPercent val="0"/>
          <c:showBubbleSize val="0"/>
        </c:dLbls>
        <c:marker val="1"/>
        <c:smooth val="0"/>
        <c:axId val="198732848"/>
        <c:axId val="199450736"/>
      </c:lineChart>
      <c:dateAx>
        <c:axId val="198732848"/>
        <c:scaling>
          <c:orientation val="minMax"/>
        </c:scaling>
        <c:delete val="0"/>
        <c:axPos val="b"/>
        <c:numFmt formatCode="[$-C0A]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199450736"/>
        <c:crosses val="autoZero"/>
        <c:auto val="1"/>
        <c:lblOffset val="100"/>
        <c:baseTimeUnit val="months"/>
      </c:dateAx>
      <c:valAx>
        <c:axId val="199450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O"/>
          </a:p>
        </c:txPr>
        <c:crossAx val="198732848"/>
        <c:crosses val="autoZero"/>
        <c:crossBetween val="between"/>
      </c:valAx>
      <c:spPr>
        <a:noFill/>
        <a:ln>
          <a:noFill/>
        </a:ln>
        <a:effectLst/>
      </c:spPr>
    </c:plotArea>
    <c:legend>
      <c:legendPos val="b"/>
      <c:layout>
        <c:manualLayout>
          <c:xMode val="edge"/>
          <c:yMode val="edge"/>
          <c:x val="0.14596820874163347"/>
          <c:y val="0.66915415367664333"/>
          <c:w val="0.72762335637140707"/>
          <c:h val="0.13266465700313618"/>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0.81708</cdr:x>
      <cdr:y>0.94295</cdr:y>
    </cdr:from>
    <cdr:to>
      <cdr:x>0.99582</cdr:x>
      <cdr:y>0.98439</cdr:y>
    </cdr:to>
    <cdr:sp macro="" textlink="">
      <cdr:nvSpPr>
        <cdr:cNvPr id="2" name="1 CuadroTexto"/>
        <cdr:cNvSpPr txBox="1"/>
      </cdr:nvSpPr>
      <cdr:spPr>
        <a:xfrm xmlns:a="http://schemas.openxmlformats.org/drawingml/2006/main">
          <a:off x="7458076" y="4124326"/>
          <a:ext cx="1628775" cy="1714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endParaRPr lang="es-ES" sz="800" b="1"/>
        </a:p>
        <a:p xmlns:a="http://schemas.openxmlformats.org/drawingml/2006/main">
          <a:pPr algn="r"/>
          <a:endParaRPr lang="es-ES" sz="800" b="1"/>
        </a:p>
      </cdr:txBody>
    </cdr:sp>
  </cdr:relSizeAnchor>
  <cdr:relSizeAnchor xmlns:cdr="http://schemas.openxmlformats.org/drawingml/2006/chartDrawing">
    <cdr:from>
      <cdr:x>0</cdr:x>
      <cdr:y>0.84396</cdr:y>
    </cdr:from>
    <cdr:to>
      <cdr:x>1</cdr:x>
      <cdr:y>0.9845</cdr:y>
    </cdr:to>
    <cdr:sp macro="" textlink="">
      <cdr:nvSpPr>
        <cdr:cNvPr id="3" name="Rectángulo 2"/>
        <cdr:cNvSpPr>
          <a:spLocks xmlns:a="http://schemas.openxmlformats.org/drawingml/2006/main" noChangeArrowheads="1"/>
        </cdr:cNvSpPr>
      </cdr:nvSpPr>
      <cdr:spPr bwMode="auto">
        <a:xfrm xmlns:a="http://schemas.openxmlformats.org/drawingml/2006/main">
          <a:off x="0" y="4435455"/>
          <a:ext cx="9312088" cy="738664"/>
        </a:xfrm>
        <a:prstGeom xmlns:a="http://schemas.openxmlformats.org/drawingml/2006/main" prst="rect">
          <a:avLst/>
        </a:prstGeom>
        <a:solidFill xmlns:a="http://schemas.openxmlformats.org/drawingml/2006/main">
          <a:schemeClr val="bg1"/>
        </a:solidFill>
        <a:ln xmlns:a="http://schemas.openxmlformats.org/drawingml/2006/main">
          <a:noFill/>
        </a:ln>
        <a:extLst xmlns:a="http://schemas.openxmlformats.org/drawingml/2006/main"/>
      </cdr:spPr>
      <cdr:txBody>
        <a:bodyPr xmlns:a="http://schemas.openxmlformats.org/drawingml/2006/main" wrap="square">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es-ES_tradnl" altLang="es-ES" sz="1400" dirty="0"/>
            <a:t>Al cierre </a:t>
          </a:r>
          <a:r>
            <a:rPr lang="es-ES_tradnl" altLang="es-ES" sz="1400" dirty="0" smtClean="0"/>
            <a:t>de Noviembre de 2.017 </a:t>
          </a:r>
          <a:r>
            <a:rPr lang="es-ES_tradnl" altLang="es-ES" sz="1400" dirty="0"/>
            <a:t>los recursos administrados </a:t>
          </a:r>
          <a:r>
            <a:rPr lang="es-ES_tradnl" altLang="es-ES" sz="1400" dirty="0" smtClean="0"/>
            <a:t>en Portafolio sumaron </a:t>
          </a:r>
          <a:r>
            <a:rPr lang="es-ES_tradnl" altLang="es-ES" sz="1400" b="1" dirty="0" smtClean="0"/>
            <a:t>$298.778 millones </a:t>
          </a:r>
          <a:r>
            <a:rPr lang="es-ES_tradnl" altLang="es-ES" sz="1400" dirty="0" smtClean="0"/>
            <a:t>y a corte de Diciembre  </a:t>
          </a:r>
          <a:r>
            <a:rPr lang="es-ES" altLang="es-ES" sz="1400" b="1" dirty="0" smtClean="0"/>
            <a:t>$303.021 </a:t>
          </a:r>
          <a:r>
            <a:rPr lang="es-ES" sz="1400" b="1" dirty="0" smtClean="0"/>
            <a:t>millones,</a:t>
          </a:r>
          <a:r>
            <a:rPr lang="es-ES" altLang="es-ES" sz="1400" dirty="0" smtClean="0"/>
            <a:t> </a:t>
          </a:r>
          <a:r>
            <a:rPr lang="es-ES" altLang="es-ES" sz="1400" dirty="0"/>
            <a:t>presentando </a:t>
          </a:r>
          <a:r>
            <a:rPr lang="es-ES" altLang="es-ES" sz="1400" dirty="0" smtClean="0"/>
            <a:t>un incremento por valor de $4.063 millones con respecto al cierre del mes de Octubre y de $3.243 millones con </a:t>
          </a:r>
          <a:r>
            <a:rPr lang="es-ES" altLang="es-ES" sz="1400" dirty="0"/>
            <a:t>respecto al </a:t>
          </a:r>
          <a:r>
            <a:rPr lang="es-ES" altLang="es-ES" sz="1400" dirty="0" smtClean="0"/>
            <a:t>cierre del mes Noviembre de 2017. </a:t>
          </a:r>
          <a:endParaRPr lang="es-ES" altLang="es-E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C4F7AD7-4CF5-4ABD-8E43-F16537E322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251C0176-FDC4-4EFC-A2F2-2E3D725E85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ED082F-0795-425F-9C6F-D0EB3D06C922}"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AEFED9B2-D55F-44F7-B6D8-71311FFC8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BCE9C0FB-DF1E-45D6-874F-A91C5A02F9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F56DD1-1872-427C-B974-9727CE0920E7}" type="slidenum">
              <a:rPr lang="es-CO" smtClean="0"/>
              <a:t>‹Nº›</a:t>
            </a:fld>
            <a:endParaRPr lang="es-CO"/>
          </a:p>
        </p:txBody>
      </p:sp>
    </p:spTree>
    <p:extLst>
      <p:ext uri="{BB962C8B-B14F-4D97-AF65-F5344CB8AC3E}">
        <p14:creationId xmlns:p14="http://schemas.microsoft.com/office/powerpoint/2010/main" val="117364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8A982-4AE3-498E-B894-70E16C49F0E8}" type="datetimeFigureOut">
              <a:rPr lang="es-CO" smtClean="0"/>
              <a:t>07/02/2018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262C8-249D-41FF-B1D5-FC360F6D1B8E}" type="slidenum">
              <a:rPr lang="es-CO" smtClean="0"/>
              <a:t>‹Nº›</a:t>
            </a:fld>
            <a:endParaRPr lang="es-CO"/>
          </a:p>
        </p:txBody>
      </p:sp>
    </p:spTree>
    <p:extLst>
      <p:ext uri="{BB962C8B-B14F-4D97-AF65-F5344CB8AC3E}">
        <p14:creationId xmlns:p14="http://schemas.microsoft.com/office/powerpoint/2010/main" val="272453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94B16D-F748-4847-989A-895F5F8FAB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E9B193FB-515F-4773-A098-386F2C917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977C917B-2483-4B68-A3BF-CA73B8B16E4E}"/>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30EE44A-4DB8-4EA5-B3A8-0027B74930F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CFBDD2FB-1304-411E-B00E-BAEF2B4F21DA}"/>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336286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E0959B-8668-4E1A-BD2F-E23BEA1FF07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5A8FE35-7487-4C51-952D-BB512DBA631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22D8EA0-3B63-4F9E-81CD-24C91FD56363}"/>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8E24675F-E26E-4712-8F18-62F7ABFA4A3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D2386D4D-AB8A-4E6E-89EF-35BEF2CE25B5}"/>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33182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89E1FC5-3342-4DDE-8ABF-177FB3F97B1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D46556F0-4B36-4017-9A60-CAF56DF2814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187CA61-D659-49C4-9753-9A9F15ECED35}"/>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A0B839ED-A5A4-4D48-BAFB-AE9AAEB9FE0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AE208832-455E-4F83-99F8-F2A71E6343C0}"/>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48023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249054-1F94-4B9E-828B-CFB8D32610D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E7907D10-5017-4FDC-BC12-159A2B3BB6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1E4D324A-0BAB-4D92-ADAA-0F5393789BF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F5F725B5-4BE4-4710-8C59-3FC6A32FBD6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E4F41F66-F4A2-4FD6-9FF6-2FCFCEF30E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17193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373262-30D1-4AB2-8939-A985DCA4023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DCE133FC-F2CB-4351-8F83-B32DE1BBBB93}"/>
              </a:ext>
            </a:extLst>
          </p:cNvPr>
          <p:cNvSpPr>
            <a:spLocks noGrp="1"/>
          </p:cNvSpPr>
          <p:nvPr>
            <p:ph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0018A18D-F1C9-43AE-8D08-8950E01367F7}"/>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F098011A-EC23-4757-A07E-F2C1491AD36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0F39603F-F4E5-49B9-A40B-C3307CEE6FD9}"/>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5722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65E76-EE15-4657-B5BD-6357AAE1E5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097192E-CE07-451D-9419-A4B386C26B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033A62BC-8664-4053-84E3-EA3033CF1250}"/>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49A2686B-6B3B-4633-906F-9FA4587DC66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8CD6E628-E767-4C1D-A7FD-67FB18F5C57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75370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936A90-96C4-4101-AB49-0B8AFA0B42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1FE28E2-31FA-401B-A8B5-55A86C61A08A}"/>
              </a:ext>
            </a:extLst>
          </p:cNvPr>
          <p:cNvSpPr>
            <a:spLocks noGrp="1"/>
          </p:cNvSpPr>
          <p:nvPr>
            <p:ph sz="half" idx="1"/>
          </p:nvPr>
        </p:nvSpPr>
        <p:spPr>
          <a:xfrm>
            <a:off x="838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472ABDDF-7395-43B5-A5D5-271319F5C7A2}"/>
              </a:ext>
            </a:extLst>
          </p:cNvPr>
          <p:cNvSpPr>
            <a:spLocks noGrp="1"/>
          </p:cNvSpPr>
          <p:nvPr>
            <p:ph sz="half" idx="2"/>
          </p:nvPr>
        </p:nvSpPr>
        <p:spPr>
          <a:xfrm>
            <a:off x="6172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766F4CFE-6F8E-4D0F-95A9-6E829AADEA2A}"/>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E288147D-3898-4BA6-B552-7CCDF98A859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EE1DA863-A225-4685-9DDF-BC6F9B4D6073}"/>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178868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7ECB55-32D8-47E2-877B-35699C57581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C60A2660-BC8F-4152-9873-157A814E74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09485D07-E840-4685-995D-843DF01D3397}"/>
              </a:ext>
            </a:extLst>
          </p:cNvPr>
          <p:cNvSpPr>
            <a:spLocks noGrp="1"/>
          </p:cNvSpPr>
          <p:nvPr>
            <p:ph sz="half" idx="2"/>
          </p:nvPr>
        </p:nvSpPr>
        <p:spPr>
          <a:xfrm>
            <a:off x="839788" y="2505075"/>
            <a:ext cx="5157787"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80DEB559-D5FD-4E94-8C90-EC62C400BC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2585263-F522-4E36-A0F1-BF1EFB8F7523}"/>
              </a:ext>
            </a:extLst>
          </p:cNvPr>
          <p:cNvSpPr>
            <a:spLocks noGrp="1"/>
          </p:cNvSpPr>
          <p:nvPr>
            <p:ph sz="quarter" idx="4"/>
          </p:nvPr>
        </p:nvSpPr>
        <p:spPr>
          <a:xfrm>
            <a:off x="6172200" y="2505075"/>
            <a:ext cx="5183188"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8D1A0E1E-344F-4CAE-86CB-51F75DB0E71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B34D32F4-D75A-422F-97D8-C58EFDF8E68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xmlns="" id="{D4DE8C2C-46E7-4607-8D3A-63086675C6A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81888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F36658-EAC1-467C-B836-316EBEE16AC7}"/>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89614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2E9C5A5-F013-467F-B07E-61907910E569}"/>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FFCEAB56-7D70-419C-B42F-DE94656880B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xmlns="" id="{5BCDA384-76F7-4F57-BB3E-2C17918209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6608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20C756-FA58-4835-BE59-471F13B2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8B52F6E-75A8-4361-8FB4-EE4DC2F194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AD733163-8727-4CDA-A44A-CFE5900718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5994A88B-9278-4B95-8FDB-0A21D8BE551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3C039DD2-A93F-4036-B973-DB5E4A8E17F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6297ED81-DCE8-4A6B-A02D-A15C547F1801}"/>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187063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B9E51F-6104-496F-AA78-C12BE228FF9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962E345C-980D-43A0-9F62-89AE38ED0F98}"/>
              </a:ext>
            </a:extLst>
          </p:cNvPr>
          <p:cNvSpPr>
            <a:spLocks noGrp="1"/>
          </p:cNvSpPr>
          <p:nvPr>
            <p:ph idx="1"/>
          </p:nvPr>
        </p:nvSpPr>
        <p:spPr>
          <a:xfrm>
            <a:off x="838199" y="2194241"/>
            <a:ext cx="10515600" cy="37998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562F7A8-18A9-46C5-860A-5F351A2CBD4B}"/>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274E0575-BB1C-43F6-B342-4E2E85E269D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93A6D923-5864-4F57-A32D-CD230EE88510}"/>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490441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67BE8A-EF59-43DE-8EDD-942DC90A18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2D3235A8-AC36-4F6E-B34D-978565969D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06AFF329-6802-4A28-BA20-962F9C9100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6FFE5E6E-EB11-4B3E-A33E-BA6976FA3AAE}"/>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C118C2B6-DD25-4543-AB8E-C1251CADD79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18CBDB05-8E00-471D-8451-107B8BF1386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5431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B4EFDB-1296-45E2-A8C7-F6781C08C5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C60CE8DE-AA96-423B-8841-733B55186BFF}"/>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A36A1AC8-CB38-410F-A68D-41A8FE0E37A1}"/>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4CAB2697-1BB5-4FA9-83E2-1DF0E4D1DCF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5D252478-6B9A-4069-8E53-5D0E59264E2E}"/>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95178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2657642-D846-4F05-A299-787B2CBC52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AC0341D-D6E4-42BB-8FDB-7FBE7920A146}"/>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DC55D578-F931-449A-954D-D1CC8118D3B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2A52D1C0-CE06-472F-8B34-5C37764A4DE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E4510C02-D94B-461E-A5E4-23B63146EE8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155685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cxnSp>
        <p:nvCxnSpPr>
          <p:cNvPr id="9" name="Conector recto 8"/>
          <p:cNvCxnSpPr/>
          <p:nvPr userDrawn="1"/>
        </p:nvCxnSpPr>
        <p:spPr>
          <a:xfrm flipV="1">
            <a:off x="1234966" y="786017"/>
            <a:ext cx="10687972" cy="6011"/>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56" y="0"/>
            <a:ext cx="1231452" cy="1441231"/>
          </a:xfrm>
          <a:prstGeom prst="rect">
            <a:avLst/>
          </a:prstGeom>
        </p:spPr>
      </p:pic>
      <p:sp>
        <p:nvSpPr>
          <p:cNvPr id="3" name="Marcador de contenido 2"/>
          <p:cNvSpPr>
            <a:spLocks noGrp="1"/>
          </p:cNvSpPr>
          <p:nvPr>
            <p:ph sz="half" idx="1"/>
          </p:nvPr>
        </p:nvSpPr>
        <p:spPr>
          <a:xfrm>
            <a:off x="529394" y="1825625"/>
            <a:ext cx="5490406" cy="4131200"/>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contenido 3"/>
          <p:cNvSpPr>
            <a:spLocks noGrp="1"/>
          </p:cNvSpPr>
          <p:nvPr>
            <p:ph sz="half" idx="2"/>
          </p:nvPr>
        </p:nvSpPr>
        <p:spPr>
          <a:xfrm>
            <a:off x="6172200" y="1825625"/>
            <a:ext cx="5750738" cy="4101483"/>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22" name="Título 21"/>
          <p:cNvSpPr>
            <a:spLocks noGrp="1"/>
          </p:cNvSpPr>
          <p:nvPr>
            <p:ph type="title"/>
          </p:nvPr>
        </p:nvSpPr>
        <p:spPr>
          <a:xfrm>
            <a:off x="1724908" y="136814"/>
            <a:ext cx="10198030" cy="546334"/>
          </a:xfrm>
        </p:spPr>
        <p:txBody>
          <a:bodyPr anchor="t">
            <a:noAutofit/>
          </a:bodyPr>
          <a:lstStyle>
            <a:lvl1pPr>
              <a:defRPr sz="4000"/>
            </a:lvl1pPr>
          </a:lstStyle>
          <a:p>
            <a:r>
              <a:rPr lang="es-ES" dirty="0" smtClean="0"/>
              <a:t>Haga clic para modificar el estilo de título del patrón</a:t>
            </a:r>
            <a:endParaRPr lang="es-CO" dirty="0"/>
          </a:p>
        </p:txBody>
      </p:sp>
      <p:sp>
        <p:nvSpPr>
          <p:cNvPr id="34" name="Marcador de texto 2"/>
          <p:cNvSpPr>
            <a:spLocks noGrp="1"/>
          </p:cNvSpPr>
          <p:nvPr>
            <p:ph type="body" idx="10"/>
          </p:nvPr>
        </p:nvSpPr>
        <p:spPr>
          <a:xfrm>
            <a:off x="1724908" y="840925"/>
            <a:ext cx="10198030" cy="494389"/>
          </a:xfrm>
          <a:prstGeom prst="rect">
            <a:avLst/>
          </a:prstGeom>
        </p:spPr>
        <p:txBody>
          <a:bodyPr>
            <a:noAutofit/>
          </a:bodyPr>
          <a:lstStyle>
            <a:lvl1pPr marL="0" indent="0">
              <a:buNone/>
              <a:defRPr lang="es-ES" sz="3200" kern="1200" dirty="0" smtClean="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dirty="0" smtClean="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418" y="6021966"/>
            <a:ext cx="1832320" cy="874134"/>
          </a:xfrm>
          <a:prstGeom prst="rect">
            <a:avLst/>
          </a:prstGeom>
        </p:spPr>
      </p:pic>
    </p:spTree>
    <p:extLst>
      <p:ext uri="{BB962C8B-B14F-4D97-AF65-F5344CB8AC3E}">
        <p14:creationId xmlns:p14="http://schemas.microsoft.com/office/powerpoint/2010/main" val="3038065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ítulo y subtítulo">
    <p:spTree>
      <p:nvGrpSpPr>
        <p:cNvPr id="1" name=""/>
        <p:cNvGrpSpPr/>
        <p:nvPr/>
      </p:nvGrpSpPr>
      <p:grpSpPr>
        <a:xfrm>
          <a:off x="0" y="0"/>
          <a:ext cx="0" cy="0"/>
          <a:chOff x="0" y="0"/>
          <a:chExt cx="0" cy="0"/>
        </a:xfrm>
      </p:grpSpPr>
      <p:cxnSp>
        <p:nvCxnSpPr>
          <p:cNvPr id="26" name="Conector recto 25"/>
          <p:cNvCxnSpPr/>
          <p:nvPr userDrawn="1"/>
        </p:nvCxnSpPr>
        <p:spPr>
          <a:xfrm flipV="1">
            <a:off x="1234966" y="786017"/>
            <a:ext cx="10687972" cy="6011"/>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56" y="0"/>
            <a:ext cx="1231452" cy="1441231"/>
          </a:xfrm>
          <a:prstGeom prst="rect">
            <a:avLst/>
          </a:prstGeom>
        </p:spPr>
      </p:pic>
      <p:sp>
        <p:nvSpPr>
          <p:cNvPr id="28" name="Título 21"/>
          <p:cNvSpPr>
            <a:spLocks noGrp="1"/>
          </p:cNvSpPr>
          <p:nvPr>
            <p:ph type="title"/>
          </p:nvPr>
        </p:nvSpPr>
        <p:spPr>
          <a:xfrm>
            <a:off x="1724908" y="136814"/>
            <a:ext cx="10198030" cy="546334"/>
          </a:xfrm>
        </p:spPr>
        <p:txBody>
          <a:bodyPr anchor="t">
            <a:noAutofit/>
          </a:bodyPr>
          <a:lstStyle>
            <a:lvl1pPr>
              <a:defRPr sz="4000"/>
            </a:lvl1pPr>
          </a:lstStyle>
          <a:p>
            <a:r>
              <a:rPr lang="es-ES" dirty="0" smtClean="0"/>
              <a:t>Haga clic para modificar el estilo de título del patrón</a:t>
            </a:r>
            <a:endParaRPr lang="es-CO" dirty="0"/>
          </a:p>
        </p:txBody>
      </p:sp>
      <p:sp>
        <p:nvSpPr>
          <p:cNvPr id="29" name="Marcador de texto 2"/>
          <p:cNvSpPr>
            <a:spLocks noGrp="1"/>
          </p:cNvSpPr>
          <p:nvPr>
            <p:ph type="body" idx="10"/>
          </p:nvPr>
        </p:nvSpPr>
        <p:spPr>
          <a:xfrm>
            <a:off x="1724908" y="840925"/>
            <a:ext cx="10198030" cy="494389"/>
          </a:xfrm>
          <a:prstGeom prst="rect">
            <a:avLst/>
          </a:prstGeom>
        </p:spPr>
        <p:txBody>
          <a:bodyPr>
            <a:noAutofit/>
          </a:bodyPr>
          <a:lstStyle>
            <a:lvl1pPr marL="0" indent="0">
              <a:buNone/>
              <a:defRPr lang="es-ES" sz="3200" kern="1200" dirty="0" smtClean="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dirty="0" smtClean="0"/>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418" y="6021966"/>
            <a:ext cx="1832320" cy="874134"/>
          </a:xfrm>
          <a:prstGeom prst="rect">
            <a:avLst/>
          </a:prstGeom>
        </p:spPr>
      </p:pic>
    </p:spTree>
    <p:extLst>
      <p:ext uri="{BB962C8B-B14F-4D97-AF65-F5344CB8AC3E}">
        <p14:creationId xmlns:p14="http://schemas.microsoft.com/office/powerpoint/2010/main" val="29777147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cxnSp>
        <p:nvCxnSpPr>
          <p:cNvPr id="9" name="Conector recto 8"/>
          <p:cNvCxnSpPr/>
          <p:nvPr userDrawn="1"/>
        </p:nvCxnSpPr>
        <p:spPr>
          <a:xfrm flipV="1">
            <a:off x="1234966" y="786017"/>
            <a:ext cx="10687972" cy="6011"/>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56" y="0"/>
            <a:ext cx="1231452" cy="1441231"/>
          </a:xfrm>
          <a:prstGeom prst="rect">
            <a:avLst/>
          </a:prstGeom>
        </p:spPr>
      </p:pic>
      <p:sp>
        <p:nvSpPr>
          <p:cNvPr id="3" name="Marcador de contenido 2"/>
          <p:cNvSpPr>
            <a:spLocks noGrp="1"/>
          </p:cNvSpPr>
          <p:nvPr>
            <p:ph sz="half" idx="1"/>
          </p:nvPr>
        </p:nvSpPr>
        <p:spPr>
          <a:xfrm>
            <a:off x="529394" y="1825625"/>
            <a:ext cx="5490406" cy="4131200"/>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contenido 3"/>
          <p:cNvSpPr>
            <a:spLocks noGrp="1"/>
          </p:cNvSpPr>
          <p:nvPr>
            <p:ph sz="half" idx="2"/>
          </p:nvPr>
        </p:nvSpPr>
        <p:spPr>
          <a:xfrm>
            <a:off x="6172200" y="1825625"/>
            <a:ext cx="5750738" cy="4101483"/>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22" name="Título 21"/>
          <p:cNvSpPr>
            <a:spLocks noGrp="1"/>
          </p:cNvSpPr>
          <p:nvPr>
            <p:ph type="title"/>
          </p:nvPr>
        </p:nvSpPr>
        <p:spPr>
          <a:xfrm>
            <a:off x="1724908" y="136814"/>
            <a:ext cx="10198030" cy="546334"/>
          </a:xfrm>
        </p:spPr>
        <p:txBody>
          <a:bodyPr anchor="t">
            <a:noAutofit/>
          </a:bodyPr>
          <a:lstStyle>
            <a:lvl1pPr>
              <a:defRPr sz="4000"/>
            </a:lvl1pPr>
          </a:lstStyle>
          <a:p>
            <a:r>
              <a:rPr lang="es-ES" dirty="0" smtClean="0"/>
              <a:t>Haga clic para modificar el estilo de título del patrón</a:t>
            </a:r>
            <a:endParaRPr lang="es-CO" dirty="0"/>
          </a:p>
        </p:txBody>
      </p:sp>
      <p:sp>
        <p:nvSpPr>
          <p:cNvPr id="34" name="Marcador de texto 2"/>
          <p:cNvSpPr>
            <a:spLocks noGrp="1"/>
          </p:cNvSpPr>
          <p:nvPr>
            <p:ph type="body" idx="10"/>
          </p:nvPr>
        </p:nvSpPr>
        <p:spPr>
          <a:xfrm>
            <a:off x="1724908" y="840925"/>
            <a:ext cx="10198030" cy="494389"/>
          </a:xfrm>
          <a:prstGeom prst="rect">
            <a:avLst/>
          </a:prstGeom>
        </p:spPr>
        <p:txBody>
          <a:bodyPr>
            <a:noAutofit/>
          </a:bodyPr>
          <a:lstStyle>
            <a:lvl1pPr marL="0" indent="0">
              <a:buNone/>
              <a:defRPr lang="es-ES" sz="3200" kern="1200" dirty="0" smtClean="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dirty="0" smtClean="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418" y="6021966"/>
            <a:ext cx="1832320" cy="874134"/>
          </a:xfrm>
          <a:prstGeom prst="rect">
            <a:avLst/>
          </a:prstGeom>
        </p:spPr>
      </p:pic>
    </p:spTree>
    <p:extLst>
      <p:ext uri="{BB962C8B-B14F-4D97-AF65-F5344CB8AC3E}">
        <p14:creationId xmlns:p14="http://schemas.microsoft.com/office/powerpoint/2010/main" val="24901631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Dos objetos">
    <p:spTree>
      <p:nvGrpSpPr>
        <p:cNvPr id="1" name=""/>
        <p:cNvGrpSpPr/>
        <p:nvPr/>
      </p:nvGrpSpPr>
      <p:grpSpPr>
        <a:xfrm>
          <a:off x="0" y="0"/>
          <a:ext cx="0" cy="0"/>
          <a:chOff x="0" y="0"/>
          <a:chExt cx="0" cy="0"/>
        </a:xfrm>
      </p:grpSpPr>
      <p:cxnSp>
        <p:nvCxnSpPr>
          <p:cNvPr id="9" name="Conector recto 8"/>
          <p:cNvCxnSpPr/>
          <p:nvPr userDrawn="1"/>
        </p:nvCxnSpPr>
        <p:spPr>
          <a:xfrm flipV="1">
            <a:off x="1234966" y="786017"/>
            <a:ext cx="10687972" cy="6011"/>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56" y="0"/>
            <a:ext cx="1231452" cy="1441231"/>
          </a:xfrm>
          <a:prstGeom prst="rect">
            <a:avLst/>
          </a:prstGeom>
        </p:spPr>
      </p:pic>
      <p:sp>
        <p:nvSpPr>
          <p:cNvPr id="3" name="Marcador de contenido 2"/>
          <p:cNvSpPr>
            <a:spLocks noGrp="1"/>
          </p:cNvSpPr>
          <p:nvPr>
            <p:ph sz="half" idx="1"/>
          </p:nvPr>
        </p:nvSpPr>
        <p:spPr>
          <a:xfrm>
            <a:off x="529394" y="1825625"/>
            <a:ext cx="5490406" cy="4131200"/>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contenido 3"/>
          <p:cNvSpPr>
            <a:spLocks noGrp="1"/>
          </p:cNvSpPr>
          <p:nvPr>
            <p:ph sz="half" idx="2"/>
          </p:nvPr>
        </p:nvSpPr>
        <p:spPr>
          <a:xfrm>
            <a:off x="6172200" y="1825625"/>
            <a:ext cx="5750738" cy="4101483"/>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22" name="Título 21"/>
          <p:cNvSpPr>
            <a:spLocks noGrp="1"/>
          </p:cNvSpPr>
          <p:nvPr>
            <p:ph type="title"/>
          </p:nvPr>
        </p:nvSpPr>
        <p:spPr>
          <a:xfrm>
            <a:off x="1724908" y="136814"/>
            <a:ext cx="10198030" cy="546334"/>
          </a:xfrm>
        </p:spPr>
        <p:txBody>
          <a:bodyPr anchor="t">
            <a:noAutofit/>
          </a:bodyPr>
          <a:lstStyle>
            <a:lvl1pPr>
              <a:defRPr sz="4000"/>
            </a:lvl1pPr>
          </a:lstStyle>
          <a:p>
            <a:r>
              <a:rPr lang="es-ES" dirty="0" smtClean="0"/>
              <a:t>Haga clic para modificar el estilo de título del patrón</a:t>
            </a:r>
            <a:endParaRPr lang="es-CO" dirty="0"/>
          </a:p>
        </p:txBody>
      </p:sp>
      <p:sp>
        <p:nvSpPr>
          <p:cNvPr id="34" name="Marcador de texto 2"/>
          <p:cNvSpPr>
            <a:spLocks noGrp="1"/>
          </p:cNvSpPr>
          <p:nvPr>
            <p:ph type="body" idx="10"/>
          </p:nvPr>
        </p:nvSpPr>
        <p:spPr>
          <a:xfrm>
            <a:off x="1724908" y="840925"/>
            <a:ext cx="10198030" cy="494389"/>
          </a:xfrm>
          <a:prstGeom prst="rect">
            <a:avLst/>
          </a:prstGeom>
        </p:spPr>
        <p:txBody>
          <a:bodyPr>
            <a:noAutofit/>
          </a:bodyPr>
          <a:lstStyle>
            <a:lvl1pPr marL="0" indent="0">
              <a:buNone/>
              <a:defRPr lang="es-ES" sz="3200" kern="1200" dirty="0" smtClean="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dirty="0" smtClean="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418" y="6021966"/>
            <a:ext cx="1832320" cy="874134"/>
          </a:xfrm>
          <a:prstGeom prst="rect">
            <a:avLst/>
          </a:prstGeom>
        </p:spPr>
      </p:pic>
    </p:spTree>
    <p:extLst>
      <p:ext uri="{BB962C8B-B14F-4D97-AF65-F5344CB8AC3E}">
        <p14:creationId xmlns:p14="http://schemas.microsoft.com/office/powerpoint/2010/main" val="37634660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os objetos">
    <p:spTree>
      <p:nvGrpSpPr>
        <p:cNvPr id="1" name=""/>
        <p:cNvGrpSpPr/>
        <p:nvPr/>
      </p:nvGrpSpPr>
      <p:grpSpPr>
        <a:xfrm>
          <a:off x="0" y="0"/>
          <a:ext cx="0" cy="0"/>
          <a:chOff x="0" y="0"/>
          <a:chExt cx="0" cy="0"/>
        </a:xfrm>
      </p:grpSpPr>
      <p:cxnSp>
        <p:nvCxnSpPr>
          <p:cNvPr id="9" name="Conector recto 8"/>
          <p:cNvCxnSpPr/>
          <p:nvPr userDrawn="1"/>
        </p:nvCxnSpPr>
        <p:spPr>
          <a:xfrm flipV="1">
            <a:off x="1234966" y="786017"/>
            <a:ext cx="10687972" cy="6011"/>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56" y="0"/>
            <a:ext cx="1231452" cy="1441231"/>
          </a:xfrm>
          <a:prstGeom prst="rect">
            <a:avLst/>
          </a:prstGeom>
        </p:spPr>
      </p:pic>
      <p:sp>
        <p:nvSpPr>
          <p:cNvPr id="3" name="Marcador de contenido 2"/>
          <p:cNvSpPr>
            <a:spLocks noGrp="1"/>
          </p:cNvSpPr>
          <p:nvPr>
            <p:ph sz="half" idx="1"/>
          </p:nvPr>
        </p:nvSpPr>
        <p:spPr>
          <a:xfrm>
            <a:off x="529394" y="1825625"/>
            <a:ext cx="5490406" cy="4131200"/>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contenido 3"/>
          <p:cNvSpPr>
            <a:spLocks noGrp="1"/>
          </p:cNvSpPr>
          <p:nvPr>
            <p:ph sz="half" idx="2"/>
          </p:nvPr>
        </p:nvSpPr>
        <p:spPr>
          <a:xfrm>
            <a:off x="6172200" y="1825625"/>
            <a:ext cx="5750738" cy="4101483"/>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22" name="Título 21"/>
          <p:cNvSpPr>
            <a:spLocks noGrp="1"/>
          </p:cNvSpPr>
          <p:nvPr>
            <p:ph type="title"/>
          </p:nvPr>
        </p:nvSpPr>
        <p:spPr>
          <a:xfrm>
            <a:off x="1724908" y="136814"/>
            <a:ext cx="10198030" cy="546334"/>
          </a:xfrm>
        </p:spPr>
        <p:txBody>
          <a:bodyPr anchor="t">
            <a:noAutofit/>
          </a:bodyPr>
          <a:lstStyle>
            <a:lvl1pPr>
              <a:defRPr sz="4000"/>
            </a:lvl1pPr>
          </a:lstStyle>
          <a:p>
            <a:r>
              <a:rPr lang="es-ES" dirty="0" smtClean="0"/>
              <a:t>Haga clic para modificar el estilo de título del patrón</a:t>
            </a:r>
            <a:endParaRPr lang="es-CO" dirty="0"/>
          </a:p>
        </p:txBody>
      </p:sp>
      <p:sp>
        <p:nvSpPr>
          <p:cNvPr id="34" name="Marcador de texto 2"/>
          <p:cNvSpPr>
            <a:spLocks noGrp="1"/>
          </p:cNvSpPr>
          <p:nvPr>
            <p:ph type="body" idx="10"/>
          </p:nvPr>
        </p:nvSpPr>
        <p:spPr>
          <a:xfrm>
            <a:off x="1724908" y="840925"/>
            <a:ext cx="10198030" cy="494389"/>
          </a:xfrm>
          <a:prstGeom prst="rect">
            <a:avLst/>
          </a:prstGeom>
        </p:spPr>
        <p:txBody>
          <a:bodyPr>
            <a:noAutofit/>
          </a:bodyPr>
          <a:lstStyle>
            <a:lvl1pPr marL="0" indent="0">
              <a:buNone/>
              <a:defRPr lang="es-ES" sz="3200" kern="1200" dirty="0" smtClean="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dirty="0" smtClean="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418" y="6021966"/>
            <a:ext cx="1832320" cy="874134"/>
          </a:xfrm>
          <a:prstGeom prst="rect">
            <a:avLst/>
          </a:prstGeom>
        </p:spPr>
      </p:pic>
    </p:spTree>
    <p:extLst>
      <p:ext uri="{BB962C8B-B14F-4D97-AF65-F5344CB8AC3E}">
        <p14:creationId xmlns:p14="http://schemas.microsoft.com/office/powerpoint/2010/main" val="16576769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15395F-49F0-4ECC-9D96-342754EF1CE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E37E474-22C5-4180-B03C-F23C8F516CB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xmlns="" id="{263051C9-16B0-4C07-8C32-8F9F7E04F3B9}"/>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C19382A8-3E1D-452D-A3C2-2A8BBCE975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C247082F-E38F-4C0F-A87D-F490E5101EEA}"/>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008957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47B0E0-5DF1-40F8-A6D1-1E91D07FA54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6BA24A1-5BD5-41EC-A972-4AF2EBA4CC2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E84D644-964D-45C7-8BCC-975E185C8B20}"/>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DA2FAA93-C4D5-4A90-AC70-3825E5A1D2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AD14D32-AFE9-4081-96C0-E355C14D049C}"/>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268768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4D17A4-B637-4BB1-A58A-59669F53714A}"/>
              </a:ext>
            </a:extLst>
          </p:cNvPr>
          <p:cNvSpPr>
            <a:spLocks noGrp="1"/>
          </p:cNvSpPr>
          <p:nvPr>
            <p:ph type="title"/>
          </p:nvPr>
        </p:nvSpPr>
        <p:spPr>
          <a:xfrm>
            <a:off x="831850" y="2471761"/>
            <a:ext cx="10515600" cy="1725976"/>
          </a:xfrm>
        </p:spPr>
        <p:txBody>
          <a:bodyPr anchor="b"/>
          <a:lstStyle>
            <a:lvl1pPr>
              <a:defRPr sz="6000"/>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744E22C3-9FA6-4226-A66B-76C701A06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4C0ADA78-D789-4ABE-AFD9-50098746D5B2}"/>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DDD5C5A4-DC92-49A3-9DBC-CC314C15ADB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D8D5B0C3-CD43-477A-A1EA-30B74F568F34}"/>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760604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EEBF99-39F3-4586-873D-9FC102B0159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33376EC-D780-4936-B30F-4C274E9D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15FF8E8C-8118-4254-9473-D932D6619EBA}"/>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009972C-51CB-4928-92C0-5C827CC388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3720A2A0-6507-4276-A9DC-3422C5670FB6}"/>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385550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E82295-5C4E-46D1-BB9F-D94FDB579C3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69676BE6-0052-401E-A1A0-1C377F82A4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BC03439D-C26E-4605-825F-1E3DB2773F1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4CDDA87D-ABE4-49D0-9617-5F4D847A633B}"/>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99A9CBD9-01BC-45E5-8473-0F6A491FF48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F7DB38E6-A654-4641-95CD-9ABAD349234B}"/>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752165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DD2F7B-031C-4922-AA75-3AFBB32F07D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CC07CBE-82B8-49BF-96C7-FC8E5D77C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905DDECF-A08E-4D64-814C-EA5F8609165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14C5F616-1F32-4D64-92F9-85F046D73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940FD69-68FE-4908-9C34-75287EA7B99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0550A6EA-8547-407C-9048-0BF0CCD743B9}"/>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BF41D794-D4F9-4629-9415-C4FC47A48D3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07AD70A5-4952-4786-B405-EE320F328AD1}"/>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517433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4941D0-EAD3-48F1-A376-11F76B7368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EE949D02-0E88-4A4D-9042-5EFEC168FFFA}"/>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582A6D3F-93AE-469B-A37B-F9B1EB15D06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6D208290-27AD-4F30-A8B5-F606E579D18A}"/>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03309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C0C9A92-2DE0-42A1-B58A-6D0B491191FC}"/>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015B1BE4-2091-45C2-93F3-8E35D91C084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2D506F30-36B0-4B0E-9A46-D600D3BB4E13}"/>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2695342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50FD59-70CC-4C07-8820-3670E7CD8A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9A3A1687-7C6A-4CA2-AF8D-A5682783E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D5DB4A62-383D-4D14-8B15-0721EA57C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ADE9BFFF-7ACA-477D-B48C-0045654E271D}"/>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28B16774-B394-484E-9972-82DBAD7E12F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2515240C-3989-41A3-B5B0-78D9969EE121}"/>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062708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3EA416-E498-4F97-B84D-F2BEF847D0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6AC9CDD1-B7D6-4EEB-8C68-B512666AA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EFD43380-AFB2-498B-AF43-D73352F39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3AAD3A4-5F8B-44DA-BEFB-B08B3ECFDFB7}"/>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84B43127-21C3-4B19-A947-3A058EBE532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8AA5F25E-E2FB-4F57-9BEF-EF031C317169}"/>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860227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C155A4-AC2B-48DF-8FEC-F7B2F664448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856ED93E-74BA-46B3-903D-FE63F062997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2871D908-158F-4557-8541-DC4D0BDBD691}"/>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243F7AA3-DA1A-4BCA-AB54-2C8B9B1B3B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5DDF0A0-735B-444E-B20C-729DB852885F}"/>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263185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9DE38CF-1338-48CF-A9B7-EF14F5FD28EC}"/>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F07832CB-C9C8-4D31-A538-0B89DA83A5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F299383-6994-4081-AA72-5C8E2A4E5779}"/>
              </a:ext>
            </a:extLst>
          </p:cNvPr>
          <p:cNvSpPr>
            <a:spLocks noGrp="1"/>
          </p:cNvSpPr>
          <p:nvPr>
            <p:ph type="dt" sz="half" idx="10"/>
          </p:nvPr>
        </p:nvSpPr>
        <p:spPr/>
        <p:txBody>
          <a:body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39409492-35D1-43E0-A271-0720206B1C6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94E3891-5A43-46D6-A6BF-B56617AAE286}"/>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3197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72725E-B041-4115-A6E2-DB64C065EF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BA7385B8-9274-49E7-97EA-849AD6A80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60D327E6-032B-461A-9E7D-0DB4EC84C013}"/>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442FFEFC-2DB8-484D-81A1-FF0CC8D30A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E45E7DEA-3BB4-4005-BF54-3FD745E67D7A}"/>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228905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56AD15-8677-4AB1-80DA-367F768647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6B119B14-BEBC-4237-AF86-ACE2B8938B2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DAC04A2E-70A0-4719-A1AA-8B84BD94355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3C8B27D8-0AF4-41D9-B30B-03F0DDC9E6B4}"/>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BA94AF51-3C21-4316-9148-E1A569300AD1}"/>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B2667D45-E5F4-4F68-A7FA-6E50FD5E4A1F}"/>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3387054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67B7BF-B15A-4104-9F62-54BC9AE6498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54AF8173-0129-45C9-A8F9-6075ECD21C1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FA477600-6B37-47F7-8CDD-E0B576A3DA29}"/>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F5F86523-B6D0-4EA3-BA67-492A690E5AC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C2E10E7-5AC8-48DC-AA5D-12ABD39C0C83}"/>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4011745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67642D-4C19-411D-AB85-45DE54D9FB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C073D82-DAD3-4C09-AEB7-83ECF6E1B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446A89F7-401B-4C73-BE48-1DF13141B4EE}"/>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EF5F958-0CF1-4219-A109-7A5BEC2281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500EBDA3-FFB2-4EB3-ABA4-C1D385FC16CB}"/>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519057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FA1571-9DAB-42DD-A4B3-8B63E7FBD4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3CCCD42D-9471-4601-B81F-F4013F69547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D1966711-0750-46D3-8B48-E8BEEBE121A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85AF6F14-F3D0-49D5-A4A5-3DE276F7E6CD}"/>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3DCFE72E-B2AE-4875-9185-A654C72763C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46E91D29-1BD5-468A-A6AA-6AC7987A85C7}"/>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2077959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951C3D-3206-4F1E-830F-6F1CB78ADD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6A55918-3EC2-46D3-9073-F38A6DE7A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CF6E7FA5-0951-460C-BA5F-DF3E8FBA78C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8284D540-AC77-449D-AC2E-D98979F2F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09455444-7364-4D88-A445-57666F2AE9B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9AE2895B-B933-47B3-B8D7-81ECD1594925}"/>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74721082-DC7B-43A2-B334-603505C85C8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079AFCD0-E4F8-457A-8CBF-DB649EABD90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61957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4AD111-4F5D-424F-878A-19483CC0FE6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05C85E82-6B82-4D8C-A57F-42DF0653FDE5}"/>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E8B29793-5EF1-4514-8334-19F14F31E9A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98766D60-F3C3-44E3-97BB-DA63CED50C57}"/>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687016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57708A0-71E8-4FE8-A5BF-9D331698819B}"/>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1A82BE69-72D9-4BAE-A3BA-A8CBB8F7A2E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104DD816-4CBA-43A6-B1F1-2CE66E9EC48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906425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9843C5-70AA-4F46-8BE2-B3EF57D2A9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D1146EB-61AA-43BF-BD6F-AE5EF31BD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2FEA4FF9-D18B-49CD-8C30-F91619CAA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2116403-B180-4C46-AD58-B0B00100025A}"/>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387B7839-EB2B-4431-A80F-B8BD351733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2086CF05-18D1-4ED0-9C32-BF5876FCD85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3787443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320172-2CD3-4FEB-A08F-860BC8F881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697B02B9-98FC-41B1-944C-F6660E4D4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3B46AF56-4E54-4D88-9ADC-BA93E9EE3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BD4AAA8-95DD-4358-B003-633E9D40776E}"/>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238DA478-5788-47F4-8075-0F0790568F7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7C171714-61B1-40AC-BDBF-DDD28201697F}"/>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324982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B9BB41-2644-4A51-BDAA-9723A38A3EC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0B7E1FF2-1B9B-4F10-8A15-55920AC8094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BB38F7F0-7A04-45C4-A9E8-D920779B564B}"/>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900BCB9-ED11-462B-AE28-308C2A11B4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0BD7712-C766-4ADC-83B8-BE0770C17FF5}"/>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4224807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2C3ACF8-C21B-4AB5-ACD5-8F5D527A9C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C343A955-E48E-4DD9-AED1-AA57A07D7E9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EC381F0C-3322-4840-953A-34672A49D2E1}"/>
              </a:ext>
            </a:extLst>
          </p:cNvPr>
          <p:cNvSpPr>
            <a:spLocks noGrp="1"/>
          </p:cNvSpPr>
          <p:nvPr>
            <p:ph type="dt" sz="half" idx="10"/>
          </p:nvPr>
        </p:nvSpPr>
        <p:spPr/>
        <p:txBody>
          <a:body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F1687A7-2E95-4FC3-BDEE-22366F3FBD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765632E-3CC6-4FE6-AF38-6BB9C9084B59}"/>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11761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AF587F-E2E4-4416-BE8C-BC9FF587D64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7F8BCF2B-CA61-406D-8C98-8C00790BF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17E9B18E-028C-4DAE-B0F1-1DDFF41E3CA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D8A225E9-4050-4302-B048-2BA94266D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83AE6B0B-C33E-417B-989F-A4602ED567F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E02440DA-A39B-447F-987C-42087553CFD3}"/>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2361434B-674A-4FC3-9ACD-49245488F711}"/>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xmlns="" id="{1EAAA2DE-BC19-423D-8868-9B9945BBD3E3}"/>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2592605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246395-7539-4B04-8F19-B463FD5BA8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1D8C44A2-8400-4382-B9C7-46E171DBF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4D105187-568F-4077-89CA-BC66E7E279A3}"/>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C3E32AC-959E-421C-8B00-5EE5DCD1CD7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B6C08C4C-1751-4539-B1D7-E55597232B8F}"/>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906141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9E51D4-FFA4-4DBD-91E3-5572BCFB5A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D1EB58CC-C09E-47B9-A9AD-E8A168B44DA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7E60F2E-8891-4BFB-8E17-270F39B17088}"/>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ED7EEA5F-8503-47AE-89F6-DDB797E414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4D5D1F7-CE0A-4478-AC8F-73811407F8D4}"/>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995784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E98092-3C22-4466-AAAB-A27D0F45E65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2F50262C-C31C-4A84-98C4-B55499012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6736B179-DB70-4465-8878-E3C07A6AD104}"/>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168AD8C4-85AA-4167-974B-5A9D2B6580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3B1830E-5E6D-4B86-A7AB-36E27170924F}"/>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2229752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279683-E320-4DB3-A73C-89813D7BC3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C148EC0B-AE25-4EF0-A6D5-593A0483D67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6181EF48-B379-4380-8A7D-31D6B2267FF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8D8C80CC-3E98-46DB-A2CA-494C5FE21FAA}"/>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6D285942-4F92-477C-B6E8-50E45D666C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1E397D2E-2AC4-4DEB-970C-51C5226E1A84}"/>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208361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30400F-5E0C-42DD-9A3E-08B398C3DB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2C265B62-EA23-44F7-AB89-2448299E3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4837DD8-DE8B-479B-9FBD-091D9B9B951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42D99040-6423-4843-80B1-2030B70BB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F4D8499E-3F83-430E-BF25-F5A4A378D5C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08133E28-7B28-4DB1-AD18-892499069745}"/>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62D2C1C2-6CB3-444B-B9F7-F68655AD7E9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C1BA9C41-7DBF-4CD4-8AD7-36B6526A3ED8}"/>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3877009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AAD62B-1974-495F-B41D-802FC37BB3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E7879C92-DDE1-4343-87FE-E4C591E7E56B}"/>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F4DF6A9A-9D03-4E92-A4A1-164ADC2E43C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E933B200-C5E2-4990-AD01-BB366D5E7960}"/>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2264145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0905D22-0249-4ACB-BB80-F1B17633412E}"/>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384086FA-B218-4F14-B17E-1B1DCB98499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85DB29F3-B675-428A-AD87-5F9985E93522}"/>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2430882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E7F695-FF7B-4A82-8241-1052DA395D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3EC77D7-BAD6-4BE7-BD62-67F5C7FCA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A7472511-174B-46DA-903E-64C1B17F3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B1571BE-B24F-4817-AFBE-59B51B25F34F}"/>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94DC36E7-E758-4EDC-A030-A90EBACA3A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EBC6FA1B-D7B0-4703-9994-A24E1040F8C0}"/>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1389038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05BCE8-A50C-454B-93DB-0DD107E0A3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66CC4DBF-B313-49EB-B94A-95D30261A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711073D6-0E0D-44AC-9250-BBA6441E3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FB12380-87A7-412C-90F8-9F2438DDC7C5}"/>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DB9380CE-AC37-429D-ABBC-585683E5A7C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EBD2CDB5-9BF9-4D8F-B74D-3177FC754428}"/>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1568881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993D4C-4A09-4CA1-8389-E5D12B3E82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A9B2E013-05D3-4B68-9747-3325AD8D4FB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F30C52D3-8071-4FEB-9CD8-0C28F90E2C60}"/>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177D49C1-373B-4EF1-B451-B2B8211E2C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8E5106A-AEE9-463D-B333-2C35D3CEFB57}"/>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126701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13B9BB-E6EC-43DA-88E2-994F7C98DC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24C0DC07-8492-4384-BE30-C7B54DC0F180}"/>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DDF174D5-0B8B-48AB-B56B-5601DF3A96DC}"/>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xmlns="" id="{B0C5BE35-4122-4812-9F61-EE7BB81FA7CA}"/>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2521265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98421C4-D7EA-47F6-A671-17C41E939D9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EE6A0F98-7F48-496C-88B3-7D5206C8A0A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614A2AED-3188-408C-BDAE-F977E472A5BB}"/>
              </a:ext>
            </a:extLst>
          </p:cNvPr>
          <p:cNvSpPr>
            <a:spLocks noGrp="1"/>
          </p:cNvSpPr>
          <p:nvPr>
            <p:ph type="dt" sz="half" idx="10"/>
          </p:nvPr>
        </p:nvSpPr>
        <p:spPr/>
        <p:txBody>
          <a:body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68C5ECD3-7AC8-4F6C-8FA5-E70CB1D57A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3707CBD-79BD-4225-AD2E-142B95AE622A}"/>
              </a:ext>
            </a:extLst>
          </p:cNvPr>
          <p:cNvSpPr>
            <a:spLocks noGrp="1"/>
          </p:cNvSpPr>
          <p:nvPr>
            <p:ph type="sldNum" sz="quarter" idx="12"/>
          </p:nvPr>
        </p:nvSpPr>
        <p:spPr/>
        <p:txBody>
          <a:bodyPr/>
          <a:lstStyle/>
          <a:p>
            <a:fld id="{BF8EF8FB-FE01-4605-9AFA-44B5C294D8B3}" type="slidenum">
              <a:rPr lang="es-CO" smtClean="0"/>
              <a:t>‹Nº›</a:t>
            </a:fld>
            <a:endParaRPr lang="es-CO"/>
          </a:p>
        </p:txBody>
      </p:sp>
    </p:spTree>
    <p:extLst>
      <p:ext uri="{BB962C8B-B14F-4D97-AF65-F5344CB8AC3E}">
        <p14:creationId xmlns:p14="http://schemas.microsoft.com/office/powerpoint/2010/main" val="1723939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CDC63D-0475-4F59-A825-629AFB2844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586C19E4-FEE8-438B-BEEB-296BA03B7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9817E4FD-C2F0-4AA4-B832-AD78C57D50BC}"/>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47971130-1BAE-4116-A8E9-E2A15D7A8C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9D1D854E-2E8F-48D8-A67A-1AC72153056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1916401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0ADFD9-BC3B-4D14-9F6D-3593D2CAAA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5A07E4DA-7248-4736-8F20-05919BB4694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A3653ED8-5C63-4BBA-A080-0D12BA919AD7}"/>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6E7CB4B9-ED00-427A-AB70-E44DE972FF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6DB8F6CD-10F3-475C-A045-CB222267DD34}"/>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775716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98A29F-828F-428D-828D-C424A75523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D159C682-F04F-46CD-B7FB-B4E6C93CC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7CEA294F-B7DE-4677-9AD0-CDA53AFA95D8}"/>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BAE37C5C-8D33-4CE3-8E60-8315167824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D634BA8-183B-4BE9-9144-017FAD1EF8A7}"/>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897873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FF0023-785E-404B-8EA9-40F1EB0EFA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0167590-9EDE-4AA2-9D11-A8DC1B582CD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61640400-5ADD-4CD9-A995-515E746FE73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39C1CC3F-FF2B-43A4-A2A3-CFBA272DA41E}"/>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C7D8A606-A737-4A7D-BDA9-030C7F199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A2B9103B-9A7A-4C70-8CDD-D0F68448C097}"/>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590890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DC798C-1776-48C0-93C1-3EFB15A876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562570B3-4B3A-4912-BBBE-18468AAE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D36C0AAF-F071-4DEF-A2BA-FF25F62F09E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3BF66C98-35A5-4AF2-AF7D-AAACA9929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68E56B8A-E22B-4BE4-A2F4-BD8ADF8C54C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D33C6B9A-B821-4839-B029-E25FC7AF047B}"/>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8" name="Marcador de pie de página 7">
            <a:extLst>
              <a:ext uri="{FF2B5EF4-FFF2-40B4-BE49-F238E27FC236}">
                <a16:creationId xmlns:a16="http://schemas.microsoft.com/office/drawing/2014/main" xmlns="" id="{5531CF07-7C59-49C0-B3DC-165998223BB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630560A6-75E2-4536-843D-2BF5526C66D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927892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6C1E97-5E79-4E17-8A06-3FA32F87D2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B364E931-3409-439C-A6FC-F36852BC3699}"/>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4" name="Marcador de pie de página 3">
            <a:extLst>
              <a:ext uri="{FF2B5EF4-FFF2-40B4-BE49-F238E27FC236}">
                <a16:creationId xmlns:a16="http://schemas.microsoft.com/office/drawing/2014/main" xmlns="" id="{EF757B39-D90C-4CEF-9215-885B3A5FF39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95F4506E-A09E-4386-90EE-2DBA7C3155E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802537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1636E40-F0EA-424D-9A0C-AAE3BA3D5466}"/>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8724F52D-36FA-4250-ADE9-ED47CF1A94D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67A1AA76-77A7-4392-81A2-2C60157834FE}"/>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987902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27B844-C659-4287-9821-1DDA3C398D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3EA4A1F9-B387-4F2E-A662-A84F8A982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7DB04763-249A-442B-B17D-1AA3A0314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33793FFC-12FA-4B6D-B518-4A03B474F65D}"/>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C26E0AFA-7AB6-49B5-AC42-D921B019F38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A6FFCFFC-76B9-428F-82CE-B559211E5C36}"/>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140745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E83011-9F81-4573-A2C0-8A33614365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1E9E9F53-4940-4291-9BD7-EE1E2D797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859CA45F-895E-4078-B194-E671F6A07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E5D262A2-AC23-433C-848F-0D35F27C7E23}"/>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A84E06A3-4131-4C79-8267-B6F2D733C79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0F953FC7-2B54-4D86-BD10-46C02F75560C}"/>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71204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4B85431-3850-4721-ACD1-F56499C7AB77}"/>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3" name="Marcador de pie de página 2">
            <a:extLst>
              <a:ext uri="{FF2B5EF4-FFF2-40B4-BE49-F238E27FC236}">
                <a16:creationId xmlns:a16="http://schemas.microsoft.com/office/drawing/2014/main" xmlns="" id="{DA00A6B6-2C39-4F8C-9FF1-046EBAC4950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xmlns="" id="{FADFA09E-23AA-4848-89A4-719313E432A5}"/>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3094830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4A9F74-2ACB-4CCA-8084-635203C4CB8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6F746810-DE66-4A11-A49B-9B2C6C7DFE0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BAA52EF5-2895-46E8-8551-4047A7B296EE}"/>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42CB515E-419A-4027-866C-994FF92C07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B391A570-44A5-428A-BF11-843937A55BC4}"/>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353084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DDCB3C4-2ED4-47F0-8E95-A8FBE73F6D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D8D8E96B-342D-4524-AA4F-BC6F2F82AC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98D9214-7D2B-4BEF-B9AA-8D31039D9868}"/>
              </a:ext>
            </a:extLst>
          </p:cNvPr>
          <p:cNvSpPr>
            <a:spLocks noGrp="1"/>
          </p:cNvSpPr>
          <p:nvPr>
            <p:ph type="dt" sz="half" idx="10"/>
          </p:nvPr>
        </p:nvSpPr>
        <p:spPr/>
        <p:txBody>
          <a:body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F7CBD6BF-E5B4-4BDE-9282-A50269EF665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C218D3F-FB12-4CA3-A64E-ACFE0D849CF6}"/>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62956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AE8F44-2B98-4677-88CE-02DE32DAE3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DC1FC126-19C6-41C6-9945-AA3E0939C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5353628F-D7FC-4738-AD78-0DA4C00F9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3A6B9114-C0DF-487F-994E-67600C410518}"/>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09C381BC-CFD8-4996-8D8D-8367593D658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6607A331-2A09-4B01-B020-DF7B24D8AC7D}"/>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12456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AD3B78-9768-41C1-A632-065D1DFA41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018BA91-0C1F-441E-986E-A3061BD7B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9932693C-BC7F-4190-BF05-5CD9101DB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BD5D9C4F-51C3-436A-A46A-1A78E32E632B}"/>
              </a:ext>
            </a:extLst>
          </p:cNvPr>
          <p:cNvSpPr>
            <a:spLocks noGrp="1"/>
          </p:cNvSpPr>
          <p:nvPr>
            <p:ph type="dt" sz="half" idx="10"/>
          </p:nvPr>
        </p:nvSpPr>
        <p:spPr>
          <a:xfrm>
            <a:off x="838200" y="6356350"/>
            <a:ext cx="2743200" cy="365125"/>
          </a:xfrm>
          <a:prstGeom prst="rect">
            <a:avLst/>
          </a:prstGeom>
        </p:spPr>
        <p:txBody>
          <a:bodyPr/>
          <a:lstStyle/>
          <a:p>
            <a:fld id="{AB0AC3CE-AC19-46EA-A6F7-3EE018A81A73}" type="datetimeFigureOut">
              <a:rPr lang="es-CO" smtClean="0"/>
              <a:t>07/02/2018</a:t>
            </a:fld>
            <a:endParaRPr lang="es-CO"/>
          </a:p>
        </p:txBody>
      </p:sp>
      <p:sp>
        <p:nvSpPr>
          <p:cNvPr id="6" name="Marcador de pie de página 5">
            <a:extLst>
              <a:ext uri="{FF2B5EF4-FFF2-40B4-BE49-F238E27FC236}">
                <a16:creationId xmlns:a16="http://schemas.microsoft.com/office/drawing/2014/main" xmlns="" id="{AF112CAF-AF40-4A1B-8B70-045E2E3F986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214459D8-6CDF-4B7C-BAF0-99DD9C4A9281}"/>
              </a:ext>
            </a:extLst>
          </p:cNvPr>
          <p:cNvSpPr>
            <a:spLocks noGrp="1"/>
          </p:cNvSpPr>
          <p:nvPr>
            <p:ph type="sldNum" sz="quarter" idx="12"/>
          </p:nvPr>
        </p:nvSpPr>
        <p:spPr>
          <a:xfrm>
            <a:off x="8610600" y="6356350"/>
            <a:ext cx="2743200" cy="365125"/>
          </a:xfrm>
          <a:prstGeom prst="rect">
            <a:avLst/>
          </a:prstGeom>
        </p:spPr>
        <p:txBody>
          <a:bodyPr/>
          <a:lstStyle/>
          <a:p>
            <a:fld id="{44BDFFCD-1C3D-488D-A301-CECBD6BED52C}" type="slidenum">
              <a:rPr lang="es-CO" smtClean="0"/>
              <a:t>‹Nº›</a:t>
            </a:fld>
            <a:endParaRPr lang="es-CO"/>
          </a:p>
        </p:txBody>
      </p:sp>
    </p:spTree>
    <p:extLst>
      <p:ext uri="{BB962C8B-B14F-4D97-AF65-F5344CB8AC3E}">
        <p14:creationId xmlns:p14="http://schemas.microsoft.com/office/powerpoint/2010/main" val="69861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8.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AD288E3E-E215-46A3-BFAA-B83C582EF44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91999" cy="6857618"/>
          </a:xfrm>
          <a:prstGeom prst="rect">
            <a:avLst/>
          </a:prstGeom>
        </p:spPr>
      </p:pic>
      <p:sp>
        <p:nvSpPr>
          <p:cNvPr id="2" name="Marcador de título 1">
            <a:extLst>
              <a:ext uri="{FF2B5EF4-FFF2-40B4-BE49-F238E27FC236}">
                <a16:creationId xmlns:a16="http://schemas.microsoft.com/office/drawing/2014/main" xmlns="" id="{19FA595A-3176-4A25-9E43-27D6F09B90E4}"/>
              </a:ext>
            </a:extLst>
          </p:cNvPr>
          <p:cNvSpPr>
            <a:spLocks noGrp="1"/>
          </p:cNvSpPr>
          <p:nvPr>
            <p:ph type="title"/>
          </p:nvPr>
        </p:nvSpPr>
        <p:spPr>
          <a:xfrm>
            <a:off x="2751908" y="117248"/>
            <a:ext cx="6688183"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8B4078F0-353D-4B6C-9596-5AC7335C6724}"/>
              </a:ext>
            </a:extLst>
          </p:cNvPr>
          <p:cNvSpPr>
            <a:spLocks noGrp="1"/>
          </p:cNvSpPr>
          <p:nvPr>
            <p:ph type="body" idx="1"/>
          </p:nvPr>
        </p:nvSpPr>
        <p:spPr>
          <a:xfrm>
            <a:off x="838199" y="2377121"/>
            <a:ext cx="10515600" cy="3799841"/>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98348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6D6F538D-5564-4253-88D1-3F1133C4393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380"/>
            <a:ext cx="12191999" cy="6857238"/>
          </a:xfrm>
          <a:prstGeom prst="rect">
            <a:avLst/>
          </a:prstGeom>
        </p:spPr>
      </p:pic>
      <p:sp>
        <p:nvSpPr>
          <p:cNvPr id="2" name="Marcador de título 1">
            <a:extLst>
              <a:ext uri="{FF2B5EF4-FFF2-40B4-BE49-F238E27FC236}">
                <a16:creationId xmlns:a16="http://schemas.microsoft.com/office/drawing/2014/main" xmlns="" id="{1EF1511A-CDB9-439C-8560-126E41DE803F}"/>
              </a:ext>
            </a:extLst>
          </p:cNvPr>
          <p:cNvSpPr>
            <a:spLocks noGrp="1"/>
          </p:cNvSpPr>
          <p:nvPr>
            <p:ph type="title"/>
          </p:nvPr>
        </p:nvSpPr>
        <p:spPr>
          <a:xfrm>
            <a:off x="7469945" y="1307660"/>
            <a:ext cx="4319953"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647131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3" r:id="rId12"/>
    <p:sldLayoutId id="2147483734" r:id="rId13"/>
    <p:sldLayoutId id="2147483735" r:id="rId14"/>
    <p:sldLayoutId id="2147483736" r:id="rId15"/>
    <p:sldLayoutId id="2147483737" r:id="rId16"/>
  </p:sldLayoutIdLst>
  <p:txStyles>
    <p:title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52461285-CE05-44DA-8912-B19901C4B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90"/>
            <a:ext cx="12192000" cy="6857619"/>
          </a:xfrm>
          <a:prstGeom prst="rect">
            <a:avLst/>
          </a:prstGeom>
          <a:effectLst>
            <a:outerShdw blurRad="50800" dist="38100" dir="2700000" algn="tl" rotWithShape="0">
              <a:prstClr val="black">
                <a:alpha val="40000"/>
              </a:prstClr>
            </a:outerShdw>
          </a:effectLst>
        </p:spPr>
      </p:pic>
      <p:sp>
        <p:nvSpPr>
          <p:cNvPr id="2" name="Marcador de título 1">
            <a:extLst>
              <a:ext uri="{FF2B5EF4-FFF2-40B4-BE49-F238E27FC236}">
                <a16:creationId xmlns:a16="http://schemas.microsoft.com/office/drawing/2014/main" xmlns="" id="{0438BB86-0476-4338-8320-29975F846459}"/>
              </a:ext>
            </a:extLst>
          </p:cNvPr>
          <p:cNvSpPr>
            <a:spLocks noGrp="1"/>
          </p:cNvSpPr>
          <p:nvPr>
            <p:ph type="title"/>
          </p:nvPr>
        </p:nvSpPr>
        <p:spPr>
          <a:xfrm>
            <a:off x="2097844" y="320675"/>
            <a:ext cx="7996311"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6329DE88-6C65-4390-9B58-2C106BD66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xmlns="" id="{A87F7661-7582-4CFA-B030-11CFCB542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330C-94D5-43E6-AC1E-A6AF25D8CC3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38C36D17-AC20-43C7-885E-18FC14CE6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1E257C91-2D91-4829-A095-186D3577A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FC440-C561-4CD5-A07D-BB6B6E4AFE01}" type="slidenum">
              <a:rPr lang="es-CO" smtClean="0"/>
              <a:t>‹Nº›</a:t>
            </a:fld>
            <a:endParaRPr lang="es-CO"/>
          </a:p>
        </p:txBody>
      </p:sp>
    </p:spTree>
    <p:extLst>
      <p:ext uri="{BB962C8B-B14F-4D97-AF65-F5344CB8AC3E}">
        <p14:creationId xmlns:p14="http://schemas.microsoft.com/office/powerpoint/2010/main" val="2593248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B4ED9383-0829-4412-8AB9-D3108DEBBA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1999" cy="6857619"/>
          </a:xfrm>
          <a:prstGeom prst="rect">
            <a:avLst/>
          </a:prstGeom>
        </p:spPr>
      </p:pic>
      <p:sp>
        <p:nvSpPr>
          <p:cNvPr id="2" name="Marcador de título 1">
            <a:extLst>
              <a:ext uri="{FF2B5EF4-FFF2-40B4-BE49-F238E27FC236}">
                <a16:creationId xmlns:a16="http://schemas.microsoft.com/office/drawing/2014/main" xmlns="" id="{FBC5928B-F265-4B46-A294-A137C25B23EF}"/>
              </a:ext>
            </a:extLst>
          </p:cNvPr>
          <p:cNvSpPr>
            <a:spLocks noGrp="1"/>
          </p:cNvSpPr>
          <p:nvPr>
            <p:ph type="title"/>
          </p:nvPr>
        </p:nvSpPr>
        <p:spPr>
          <a:xfrm>
            <a:off x="2209800" y="133433"/>
            <a:ext cx="77724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5300835A-E41B-4292-9BD7-350F5FC53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45A82E9-F29D-4DB0-8E97-31A20970C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11583-D5DF-48BC-B283-732970923A81}"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5AB971C7-0E91-4625-8A1E-B36C6907E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8C9D7BEF-64B0-4420-9FA3-D7A193F34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FEFE7-E016-4AC1-9273-54E87C0E418F}" type="slidenum">
              <a:rPr lang="es-CO" smtClean="0"/>
              <a:t>‹Nº›</a:t>
            </a:fld>
            <a:endParaRPr lang="es-CO"/>
          </a:p>
        </p:txBody>
      </p:sp>
    </p:spTree>
    <p:extLst>
      <p:ext uri="{BB962C8B-B14F-4D97-AF65-F5344CB8AC3E}">
        <p14:creationId xmlns:p14="http://schemas.microsoft.com/office/powerpoint/2010/main" val="3412104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F374697-73B7-4598-B5B8-5C32E8D70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906A40B5-76F1-4DCE-8B33-978AAEF64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B51FD253-3CE8-4C77-80F6-1EF3D2059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F8487-7727-4A5A-A2CF-C1B3234B72BF}"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169FAAEB-9F70-4050-A4A8-133B5D366D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A3B25763-1997-4522-81C0-4D85638FE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EF8FB-FE01-4605-9AFA-44B5C294D8B3}" type="slidenum">
              <a:rPr lang="es-CO" smtClean="0"/>
              <a:t>‹Nº›</a:t>
            </a:fld>
            <a:endParaRPr lang="es-CO"/>
          </a:p>
        </p:txBody>
      </p:sp>
      <p:pic>
        <p:nvPicPr>
          <p:cNvPr id="8" name="Imagen 7">
            <a:extLst>
              <a:ext uri="{FF2B5EF4-FFF2-40B4-BE49-F238E27FC236}">
                <a16:creationId xmlns:a16="http://schemas.microsoft.com/office/drawing/2014/main" xmlns="" id="{041500F7-0FCF-48DC-82A2-C2D368B36AE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80"/>
            <a:ext cx="12192000" cy="6857239"/>
          </a:xfrm>
          <a:prstGeom prst="rect">
            <a:avLst/>
          </a:prstGeom>
        </p:spPr>
      </p:pic>
    </p:spTree>
    <p:extLst>
      <p:ext uri="{BB962C8B-B14F-4D97-AF65-F5344CB8AC3E}">
        <p14:creationId xmlns:p14="http://schemas.microsoft.com/office/powerpoint/2010/main" val="30640021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2180850A-4E9F-42E1-A471-8F72B301E9E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90"/>
            <a:ext cx="12191999" cy="6857618"/>
          </a:xfrm>
          <a:prstGeom prst="rect">
            <a:avLst/>
          </a:prstGeom>
        </p:spPr>
      </p:pic>
      <p:sp>
        <p:nvSpPr>
          <p:cNvPr id="2" name="Marcador de título 1">
            <a:extLst>
              <a:ext uri="{FF2B5EF4-FFF2-40B4-BE49-F238E27FC236}">
                <a16:creationId xmlns:a16="http://schemas.microsoft.com/office/drawing/2014/main" xmlns="" id="{02EB34D7-1AA0-4DA0-BE1C-6A330CED076D}"/>
              </a:ext>
            </a:extLst>
          </p:cNvPr>
          <p:cNvSpPr>
            <a:spLocks noGrp="1"/>
          </p:cNvSpPr>
          <p:nvPr>
            <p:ph type="title"/>
          </p:nvPr>
        </p:nvSpPr>
        <p:spPr>
          <a:xfrm>
            <a:off x="1598441" y="136525"/>
            <a:ext cx="8995117"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251F1DA0-88DE-4AF5-8D71-8A7D07F63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29011F60-2764-40E2-AEAA-32DB7012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86C9-BE8E-4C54-8AF9-2C121AA993C6}" type="datetimeFigureOut">
              <a:rPr lang="es-CO" smtClean="0"/>
              <a:t>07/02/2018</a:t>
            </a:fld>
            <a:endParaRPr lang="es-CO"/>
          </a:p>
        </p:txBody>
      </p:sp>
      <p:sp>
        <p:nvSpPr>
          <p:cNvPr id="5" name="Marcador de pie de página 4">
            <a:extLst>
              <a:ext uri="{FF2B5EF4-FFF2-40B4-BE49-F238E27FC236}">
                <a16:creationId xmlns:a16="http://schemas.microsoft.com/office/drawing/2014/main" xmlns="" id="{85087A87-3222-4A57-BCB1-AD02636C9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F431564F-80EF-40B7-8AB5-A757CBD87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B2D4-F662-4207-AB61-DE66A63C572B}" type="slidenum">
              <a:rPr lang="es-CO" smtClean="0"/>
              <a:t>‹Nº›</a:t>
            </a:fld>
            <a:endParaRPr lang="es-CO"/>
          </a:p>
        </p:txBody>
      </p:sp>
    </p:spTree>
    <p:extLst>
      <p:ext uri="{BB962C8B-B14F-4D97-AF65-F5344CB8AC3E}">
        <p14:creationId xmlns:p14="http://schemas.microsoft.com/office/powerpoint/2010/main" val="77950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mp"/><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tmp"/></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tmp"/></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hart" Target="../charts/chart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hart" Target="../charts/chart7.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hart" Target="../charts/chart8.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4.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D3C4507-6886-4BB7-8872-5ACE2961FCCA}"/>
              </a:ext>
            </a:extLst>
          </p:cNvPr>
          <p:cNvSpPr txBox="1"/>
          <p:nvPr/>
        </p:nvSpPr>
        <p:spPr>
          <a:xfrm>
            <a:off x="7392318" y="93729"/>
            <a:ext cx="4637386"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CO" sz="5400" b="1" dirty="0" smtClean="0">
              <a:solidFill>
                <a:schemeClr val="bg1"/>
              </a:solidFill>
            </a:endParaRPr>
          </a:p>
          <a:p>
            <a:pPr algn="ctr"/>
            <a:r>
              <a:rPr lang="es-CO" sz="5400" b="1" dirty="0">
                <a:solidFill>
                  <a:schemeClr val="bg1"/>
                </a:solidFill>
              </a:rPr>
              <a:t>Presentación Económica</a:t>
            </a:r>
          </a:p>
          <a:p>
            <a:pPr algn="ctr"/>
            <a:endParaRPr lang="es-CO" sz="5400" b="1" dirty="0" smtClean="0">
              <a:solidFill>
                <a:schemeClr val="bg1"/>
              </a:solidFill>
            </a:endParaRPr>
          </a:p>
          <a:p>
            <a:pPr algn="ctr"/>
            <a:endParaRPr lang="es-CO" sz="5400" b="1" dirty="0">
              <a:solidFill>
                <a:schemeClr val="bg1"/>
              </a:solidFill>
            </a:endParaRPr>
          </a:p>
          <a:p>
            <a:pPr algn="ctr"/>
            <a:endParaRPr lang="es-CO" sz="5400" dirty="0" smtClean="0"/>
          </a:p>
          <a:p>
            <a:pPr algn="ctr"/>
            <a:r>
              <a:rPr lang="es-CO" sz="5400" dirty="0" smtClean="0"/>
              <a:t>Enero </a:t>
            </a:r>
            <a:r>
              <a:rPr lang="es-CO" sz="5400" dirty="0"/>
              <a:t>2018</a:t>
            </a:r>
            <a:endParaRPr lang="es-CO" sz="5400" b="1" dirty="0"/>
          </a:p>
        </p:txBody>
      </p:sp>
    </p:spTree>
    <p:extLst>
      <p:ext uri="{BB962C8B-B14F-4D97-AF65-F5344CB8AC3E}">
        <p14:creationId xmlns:p14="http://schemas.microsoft.com/office/powerpoint/2010/main" val="32315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66713" y="-26965"/>
            <a:ext cx="6688183" cy="972034"/>
          </a:xfrm>
        </p:spPr>
        <p:txBody>
          <a:bodyPr/>
          <a:lstStyle/>
          <a:p>
            <a:r>
              <a:rPr lang="es-ES" dirty="0"/>
              <a:t>Colombia</a:t>
            </a:r>
            <a:endParaRPr lang="es-CO" b="1" dirty="0"/>
          </a:p>
        </p:txBody>
      </p:sp>
      <p:sp>
        <p:nvSpPr>
          <p:cNvPr id="10" name="CuadroTexto 9"/>
          <p:cNvSpPr txBox="1"/>
          <p:nvPr/>
        </p:nvSpPr>
        <p:spPr>
          <a:xfrm>
            <a:off x="1724908" y="799389"/>
            <a:ext cx="10423202" cy="535531"/>
          </a:xfrm>
          <a:prstGeom prst="rect">
            <a:avLst/>
          </a:prstGeom>
          <a:noFill/>
        </p:spPr>
        <p:txBody>
          <a:bodyPr wrap="square" rtlCol="0">
            <a:spAutoFit/>
          </a:bodyPr>
          <a:lstStyle/>
          <a:p>
            <a:pPr>
              <a:lnSpc>
                <a:spcPct val="90000"/>
              </a:lnSpc>
              <a:spcBef>
                <a:spcPts val="1000"/>
              </a:spcBef>
            </a:pPr>
            <a:r>
              <a:rPr lang="es-CO" sz="3200" dirty="0">
                <a:solidFill>
                  <a:schemeClr val="bg2">
                    <a:lumMod val="50000"/>
                  </a:schemeClr>
                </a:solidFill>
                <a:latin typeface="Baskerville Old Face" panose="02020602080505020303" pitchFamily="18" charset="0"/>
                <a:ea typeface="Verdana" panose="020B0604030504040204" pitchFamily="34" charset="0"/>
                <a:cs typeface="Verdana" panose="020B0604030504040204" pitchFamily="34" charset="0"/>
              </a:rPr>
              <a:t>BanRep mantiene la tasa de interés</a:t>
            </a:r>
          </a:p>
        </p:txBody>
      </p:sp>
      <p:sp>
        <p:nvSpPr>
          <p:cNvPr id="11" name="CuadroTexto 10"/>
          <p:cNvSpPr txBox="1"/>
          <p:nvPr/>
        </p:nvSpPr>
        <p:spPr>
          <a:xfrm>
            <a:off x="3443160" y="2447368"/>
            <a:ext cx="699247" cy="369332"/>
          </a:xfrm>
          <a:prstGeom prst="rect">
            <a:avLst/>
          </a:prstGeom>
          <a:noFill/>
        </p:spPr>
        <p:txBody>
          <a:bodyPr wrap="square" rtlCol="0">
            <a:spAutoFit/>
          </a:bodyPr>
          <a:lstStyle/>
          <a:p>
            <a:r>
              <a:rPr lang="es-MX" dirty="0" smtClean="0">
                <a:solidFill>
                  <a:schemeClr val="bg1"/>
                </a:solidFill>
              </a:rPr>
              <a:t>2009</a:t>
            </a:r>
            <a:endParaRPr lang="es-CO" dirty="0">
              <a:solidFill>
                <a:schemeClr val="bg1"/>
              </a:solidFill>
            </a:endParaRPr>
          </a:p>
        </p:txBody>
      </p:sp>
      <p:pic>
        <p:nvPicPr>
          <p:cNvPr id="5" name="4 Imagen" descr="1-BLOOMBERG"/>
          <p:cNvPicPr>
            <a:picLocks noChangeAspect="1"/>
          </p:cNvPicPr>
          <p:nvPr/>
        </p:nvPicPr>
        <p:blipFill rotWithShape="1">
          <a:blip r:embed="rId2">
            <a:extLst>
              <a:ext uri="{28A0092B-C50C-407E-A947-70E740481C1C}">
                <a14:useLocalDpi xmlns:a14="http://schemas.microsoft.com/office/drawing/2010/main" val="0"/>
              </a:ext>
            </a:extLst>
          </a:blip>
          <a:srcRect t="10357" r="72879" b="86786"/>
          <a:stretch/>
        </p:blipFill>
        <p:spPr>
          <a:xfrm>
            <a:off x="6619749" y="1527252"/>
            <a:ext cx="2789058" cy="165277"/>
          </a:xfrm>
          <a:prstGeom prst="rect">
            <a:avLst/>
          </a:prstGeom>
        </p:spPr>
      </p:pic>
      <p:pic>
        <p:nvPicPr>
          <p:cNvPr id="7" name="Imagen 6"/>
          <p:cNvPicPr>
            <a:picLocks noChangeAspect="1"/>
          </p:cNvPicPr>
          <p:nvPr/>
        </p:nvPicPr>
        <p:blipFill>
          <a:blip r:embed="rId3"/>
          <a:stretch>
            <a:fillRect/>
          </a:stretch>
        </p:blipFill>
        <p:spPr>
          <a:xfrm>
            <a:off x="193840" y="1485643"/>
            <a:ext cx="6151397" cy="2504570"/>
          </a:xfrm>
          <a:prstGeom prst="rect">
            <a:avLst/>
          </a:prstGeom>
        </p:spPr>
      </p:pic>
      <p:pic>
        <p:nvPicPr>
          <p:cNvPr id="3" name="2 Imagen" descr="2-BLOOMBERG"/>
          <p:cNvPicPr>
            <a:picLocks noChangeAspect="1"/>
          </p:cNvPicPr>
          <p:nvPr/>
        </p:nvPicPr>
        <p:blipFill rotWithShape="1">
          <a:blip r:embed="rId4">
            <a:extLst>
              <a:ext uri="{28A0092B-C50C-407E-A947-70E740481C1C}">
                <a14:useLocalDpi xmlns:a14="http://schemas.microsoft.com/office/drawing/2010/main" val="0"/>
              </a:ext>
            </a:extLst>
          </a:blip>
          <a:srcRect l="1017" t="23078" r="36264" b="33927"/>
          <a:stretch/>
        </p:blipFill>
        <p:spPr>
          <a:xfrm>
            <a:off x="6345237" y="1693774"/>
            <a:ext cx="5166190" cy="2477846"/>
          </a:xfrm>
          <a:prstGeom prst="rect">
            <a:avLst/>
          </a:prstGeom>
        </p:spPr>
      </p:pic>
      <p:pic>
        <p:nvPicPr>
          <p:cNvPr id="6" name="Imagen 5"/>
          <p:cNvPicPr>
            <a:picLocks noChangeAspect="1"/>
          </p:cNvPicPr>
          <p:nvPr/>
        </p:nvPicPr>
        <p:blipFill>
          <a:blip r:embed="rId5"/>
          <a:stretch>
            <a:fillRect/>
          </a:stretch>
        </p:blipFill>
        <p:spPr>
          <a:xfrm>
            <a:off x="0" y="4353027"/>
            <a:ext cx="5603970" cy="2282552"/>
          </a:xfrm>
          <a:prstGeom prst="rect">
            <a:avLst/>
          </a:prstGeom>
        </p:spPr>
      </p:pic>
      <p:pic>
        <p:nvPicPr>
          <p:cNvPr id="9" name="Imagen 8"/>
          <p:cNvPicPr>
            <a:picLocks noChangeAspect="1"/>
          </p:cNvPicPr>
          <p:nvPr/>
        </p:nvPicPr>
        <p:blipFill>
          <a:blip r:embed="rId6"/>
          <a:stretch>
            <a:fillRect/>
          </a:stretch>
        </p:blipFill>
        <p:spPr>
          <a:xfrm>
            <a:off x="5768848" y="4379751"/>
            <a:ext cx="6318968" cy="2070461"/>
          </a:xfrm>
          <a:prstGeom prst="rect">
            <a:avLst/>
          </a:prstGeom>
        </p:spPr>
      </p:pic>
    </p:spTree>
    <p:extLst>
      <p:ext uri="{BB962C8B-B14F-4D97-AF65-F5344CB8AC3E}">
        <p14:creationId xmlns:p14="http://schemas.microsoft.com/office/powerpoint/2010/main" val="539785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CO" dirty="0" smtClean="0"/>
              <a:t>Agenda </a:t>
            </a:r>
            <a:endParaRPr lang="es-CO" dirty="0"/>
          </a:p>
        </p:txBody>
      </p:sp>
      <p:sp>
        <p:nvSpPr>
          <p:cNvPr id="14" name="CuadroTexto 13"/>
          <p:cNvSpPr txBox="1"/>
          <p:nvPr/>
        </p:nvSpPr>
        <p:spPr>
          <a:xfrm>
            <a:off x="6207355" y="2829617"/>
            <a:ext cx="5055091" cy="1569660"/>
          </a:xfrm>
          <a:prstGeom prst="rect">
            <a:avLst/>
          </a:prstGeom>
          <a:solidFill>
            <a:schemeClr val="tx1">
              <a:lumMod val="50000"/>
              <a:lumOff val="5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es-MX" sz="2400" b="1" dirty="0" smtClean="0">
                <a:solidFill>
                  <a:schemeClr val="bg1"/>
                </a:solidFill>
              </a:rPr>
              <a:t>EEUU aprueba reforma tributaria</a:t>
            </a:r>
          </a:p>
          <a:p>
            <a:pPr marL="342900" indent="-342900">
              <a:buFont typeface="Wingdings" panose="05000000000000000000" pitchFamily="2" charset="2"/>
              <a:buChar char="ü"/>
            </a:pPr>
            <a:endParaRPr lang="es-MX" sz="2400" b="1" dirty="0" smtClean="0">
              <a:solidFill>
                <a:schemeClr val="bg1"/>
              </a:solidFill>
            </a:endParaRPr>
          </a:p>
          <a:p>
            <a:pPr marL="342900" indent="-342900">
              <a:buFont typeface="Wingdings" panose="05000000000000000000" pitchFamily="2" charset="2"/>
              <a:buChar char="ü"/>
            </a:pPr>
            <a:r>
              <a:rPr lang="es-CO" sz="2400" b="1" dirty="0" smtClean="0">
                <a:solidFill>
                  <a:schemeClr val="bg1"/>
                </a:solidFill>
              </a:rPr>
              <a:t>Europa- A paso firme</a:t>
            </a:r>
          </a:p>
          <a:p>
            <a:pPr marL="342900" indent="-342900">
              <a:buFont typeface="Wingdings" panose="05000000000000000000" pitchFamily="2" charset="2"/>
              <a:buChar char="Ø"/>
            </a:pPr>
            <a:endParaRPr lang="es-CO" sz="2400" b="1" dirty="0" smtClean="0">
              <a:solidFill>
                <a:schemeClr val="bg1"/>
              </a:solidFill>
            </a:endParaRPr>
          </a:p>
        </p:txBody>
      </p:sp>
      <p:pic>
        <p:nvPicPr>
          <p:cNvPr id="2" name="Imagen 1"/>
          <p:cNvPicPr>
            <a:picLocks noChangeAspect="1"/>
          </p:cNvPicPr>
          <p:nvPr/>
        </p:nvPicPr>
        <p:blipFill>
          <a:blip r:embed="rId2"/>
          <a:stretch>
            <a:fillRect/>
          </a:stretch>
        </p:blipFill>
        <p:spPr>
          <a:xfrm>
            <a:off x="494601" y="1909558"/>
            <a:ext cx="4981433" cy="4512145"/>
          </a:xfrm>
          <a:prstGeom prst="rect">
            <a:avLst/>
          </a:prstGeom>
        </p:spPr>
      </p:pic>
    </p:spTree>
    <p:extLst>
      <p:ext uri="{BB962C8B-B14F-4D97-AF65-F5344CB8AC3E}">
        <p14:creationId xmlns:p14="http://schemas.microsoft.com/office/powerpoint/2010/main" val="3244873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Reforma tributaria </a:t>
            </a:r>
            <a:endParaRPr lang="es-CO" dirty="0"/>
          </a:p>
        </p:txBody>
      </p:sp>
      <p:pic>
        <p:nvPicPr>
          <p:cNvPr id="4" name="Imagen 3"/>
          <p:cNvPicPr>
            <a:picLocks noChangeAspect="1"/>
          </p:cNvPicPr>
          <p:nvPr/>
        </p:nvPicPr>
        <p:blipFill>
          <a:blip r:embed="rId2"/>
          <a:stretch>
            <a:fillRect/>
          </a:stretch>
        </p:blipFill>
        <p:spPr>
          <a:xfrm>
            <a:off x="490600" y="1973628"/>
            <a:ext cx="4522613" cy="3472002"/>
          </a:xfrm>
          <a:prstGeom prst="rect">
            <a:avLst/>
          </a:prstGeom>
        </p:spPr>
      </p:pic>
      <p:pic>
        <p:nvPicPr>
          <p:cNvPr id="8" name="Imagen 7" descr="Semanal 20171226 - PowerPoint"/>
          <p:cNvPicPr>
            <a:picLocks noChangeAspect="1"/>
          </p:cNvPicPr>
          <p:nvPr/>
        </p:nvPicPr>
        <p:blipFill rotWithShape="1">
          <a:blip r:embed="rId3">
            <a:extLst>
              <a:ext uri="{28A0092B-C50C-407E-A947-70E740481C1C}">
                <a14:useLocalDpi xmlns:a14="http://schemas.microsoft.com/office/drawing/2010/main" val="0"/>
              </a:ext>
            </a:extLst>
          </a:blip>
          <a:srcRect l="77384" t="44577" r="3280" b="44876"/>
          <a:stretch/>
        </p:blipFill>
        <p:spPr>
          <a:xfrm>
            <a:off x="729436" y="5534167"/>
            <a:ext cx="4044943" cy="1241946"/>
          </a:xfrm>
          <a:prstGeom prst="rect">
            <a:avLst/>
          </a:prstGeom>
        </p:spPr>
      </p:pic>
      <p:pic>
        <p:nvPicPr>
          <p:cNvPr id="9" name="Imagen 8"/>
          <p:cNvPicPr>
            <a:picLocks noChangeAspect="1"/>
          </p:cNvPicPr>
          <p:nvPr/>
        </p:nvPicPr>
        <p:blipFill>
          <a:blip r:embed="rId4"/>
          <a:stretch>
            <a:fillRect/>
          </a:stretch>
        </p:blipFill>
        <p:spPr>
          <a:xfrm>
            <a:off x="5595237" y="1906304"/>
            <a:ext cx="5886850" cy="3993477"/>
          </a:xfrm>
          <a:prstGeom prst="rect">
            <a:avLst/>
          </a:prstGeom>
        </p:spPr>
      </p:pic>
    </p:spTree>
    <p:extLst>
      <p:ext uri="{BB962C8B-B14F-4D97-AF65-F5344CB8AC3E}">
        <p14:creationId xmlns:p14="http://schemas.microsoft.com/office/powerpoint/2010/main" val="167350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O" dirty="0" smtClean="0"/>
              <a:t>Externo - EE.UU</a:t>
            </a:r>
            <a:endParaRPr lang="es-CO" dirty="0"/>
          </a:p>
        </p:txBody>
      </p:sp>
      <p:pic>
        <p:nvPicPr>
          <p:cNvPr id="8" name="2 Imagen" descr="1-BLOOMBERG"/>
          <p:cNvPicPr>
            <a:picLocks noChangeAspect="1"/>
          </p:cNvPicPr>
          <p:nvPr/>
        </p:nvPicPr>
        <p:blipFill rotWithShape="1">
          <a:blip r:embed="rId2">
            <a:extLst>
              <a:ext uri="{28A0092B-C50C-407E-A947-70E740481C1C}">
                <a14:useLocalDpi xmlns:a14="http://schemas.microsoft.com/office/drawing/2010/main" val="0"/>
              </a:ext>
            </a:extLst>
          </a:blip>
          <a:srcRect l="602" t="20714" r="1830" b="17500"/>
          <a:stretch/>
        </p:blipFill>
        <p:spPr>
          <a:xfrm>
            <a:off x="229387" y="2180815"/>
            <a:ext cx="5866612" cy="3922216"/>
          </a:xfrm>
          <a:prstGeom prst="rect">
            <a:avLst/>
          </a:prstGeom>
        </p:spPr>
      </p:pic>
      <p:pic>
        <p:nvPicPr>
          <p:cNvPr id="9" name="Imagen 8"/>
          <p:cNvPicPr>
            <a:picLocks noChangeAspect="1"/>
          </p:cNvPicPr>
          <p:nvPr/>
        </p:nvPicPr>
        <p:blipFill>
          <a:blip r:embed="rId3"/>
          <a:stretch>
            <a:fillRect/>
          </a:stretch>
        </p:blipFill>
        <p:spPr>
          <a:xfrm>
            <a:off x="6551822" y="1261021"/>
            <a:ext cx="5046863" cy="2627121"/>
          </a:xfrm>
          <a:prstGeom prst="rect">
            <a:avLst/>
          </a:prstGeom>
        </p:spPr>
      </p:pic>
      <p:sp>
        <p:nvSpPr>
          <p:cNvPr id="10" name="CuadroTexto 9"/>
          <p:cNvSpPr txBox="1"/>
          <p:nvPr/>
        </p:nvSpPr>
        <p:spPr>
          <a:xfrm>
            <a:off x="6551822" y="4037751"/>
            <a:ext cx="4902108" cy="1815882"/>
          </a:xfrm>
          <a:prstGeom prst="rect">
            <a:avLst/>
          </a:prstGeom>
          <a:noFill/>
          <a:ln w="19050">
            <a:solidFill>
              <a:schemeClr val="accent2"/>
            </a:solidFill>
          </a:ln>
        </p:spPr>
        <p:txBody>
          <a:bodyPr wrap="square" rtlCol="0">
            <a:spAutoFit/>
          </a:bodyPr>
          <a:lstStyle/>
          <a:p>
            <a:pPr marL="285750" indent="-285750" algn="just">
              <a:buFont typeface="Wingdings" panose="05000000000000000000" pitchFamily="2" charset="2"/>
              <a:buChar char="ü"/>
            </a:pPr>
            <a:r>
              <a:rPr lang="es-CO" sz="1400" dirty="0" smtClean="0"/>
              <a:t>La </a:t>
            </a:r>
            <a:r>
              <a:rPr lang="es-CO" sz="1400" dirty="0"/>
              <a:t>tasa se ubicó en el rango de 1.25%-1.50% y las expectativas de incremento de tasas para el 2018 se mantuvieron estables con tres posibles aumentos. </a:t>
            </a:r>
            <a:endParaRPr lang="es-CO" sz="1400" dirty="0" smtClean="0"/>
          </a:p>
          <a:p>
            <a:pPr marL="285750" indent="-285750" algn="just">
              <a:buFont typeface="Wingdings" panose="05000000000000000000" pitchFamily="2" charset="2"/>
              <a:buChar char="ü"/>
            </a:pPr>
            <a:r>
              <a:rPr lang="es-CO" sz="1400" dirty="0" smtClean="0"/>
              <a:t>Janet </a:t>
            </a:r>
            <a:r>
              <a:rPr lang="es-CO" sz="1400" dirty="0"/>
              <a:t>Yellen, Presidenta de la Reserva Federal, fue muy enfática en decir que la tasa es moderadamente expansiva y que los incrementos se podrán observar, si se sigue evidenciando avances en la actividad económica y en la convergencia de la inflación a la meta. </a:t>
            </a:r>
          </a:p>
        </p:txBody>
      </p:sp>
    </p:spTree>
    <p:extLst>
      <p:ext uri="{BB962C8B-B14F-4D97-AF65-F5344CB8AC3E}">
        <p14:creationId xmlns:p14="http://schemas.microsoft.com/office/powerpoint/2010/main" val="84439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EE.UU – Buena dinámica en empleo</a:t>
            </a:r>
            <a:endParaRPr lang="es-CO" dirty="0"/>
          </a:p>
        </p:txBody>
      </p:sp>
      <p:sp>
        <p:nvSpPr>
          <p:cNvPr id="3" name="Marcador de texto 2"/>
          <p:cNvSpPr>
            <a:spLocks noGrp="1"/>
          </p:cNvSpPr>
          <p:nvPr>
            <p:ph idx="1"/>
          </p:nvPr>
        </p:nvSpPr>
        <p:spPr/>
        <p:txBody>
          <a:bodyPr/>
          <a:lstStyle/>
          <a:p>
            <a:r>
              <a:rPr lang="es-MX" dirty="0" smtClean="0"/>
              <a:t>Inflación supera el 2%</a:t>
            </a:r>
            <a:endParaRPr lang="es-CO" dirty="0"/>
          </a:p>
        </p:txBody>
      </p:sp>
      <p:pic>
        <p:nvPicPr>
          <p:cNvPr id="5" name="Imagen 4"/>
          <p:cNvPicPr>
            <a:picLocks noChangeAspect="1"/>
          </p:cNvPicPr>
          <p:nvPr/>
        </p:nvPicPr>
        <p:blipFill>
          <a:blip r:embed="rId2"/>
          <a:stretch>
            <a:fillRect/>
          </a:stretch>
        </p:blipFill>
        <p:spPr>
          <a:xfrm>
            <a:off x="6512445" y="1772156"/>
            <a:ext cx="5068871" cy="3610277"/>
          </a:xfrm>
          <a:prstGeom prst="rect">
            <a:avLst/>
          </a:prstGeom>
        </p:spPr>
      </p:pic>
      <p:pic>
        <p:nvPicPr>
          <p:cNvPr id="6" name="Imagen 5"/>
          <p:cNvPicPr>
            <a:picLocks noChangeAspect="1"/>
          </p:cNvPicPr>
          <p:nvPr/>
        </p:nvPicPr>
        <p:blipFill>
          <a:blip r:embed="rId3"/>
          <a:stretch>
            <a:fillRect/>
          </a:stretch>
        </p:blipFill>
        <p:spPr>
          <a:xfrm>
            <a:off x="5995963" y="2161299"/>
            <a:ext cx="5834378" cy="4146158"/>
          </a:xfrm>
          <a:prstGeom prst="rect">
            <a:avLst/>
          </a:prstGeom>
        </p:spPr>
      </p:pic>
      <p:pic>
        <p:nvPicPr>
          <p:cNvPr id="4" name="Imagen 3"/>
          <p:cNvPicPr>
            <a:picLocks noChangeAspect="1"/>
          </p:cNvPicPr>
          <p:nvPr/>
        </p:nvPicPr>
        <p:blipFill>
          <a:blip r:embed="rId4"/>
          <a:stretch>
            <a:fillRect/>
          </a:stretch>
        </p:blipFill>
        <p:spPr>
          <a:xfrm>
            <a:off x="121687" y="2912729"/>
            <a:ext cx="5966873" cy="3832783"/>
          </a:xfrm>
          <a:prstGeom prst="rect">
            <a:avLst/>
          </a:prstGeom>
        </p:spPr>
      </p:pic>
    </p:spTree>
    <p:extLst>
      <p:ext uri="{BB962C8B-B14F-4D97-AF65-F5344CB8AC3E}">
        <p14:creationId xmlns:p14="http://schemas.microsoft.com/office/powerpoint/2010/main" val="11388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Zona Euro – Un Excelente 2017</a:t>
            </a:r>
            <a:endParaRPr lang="es-CO" dirty="0"/>
          </a:p>
        </p:txBody>
      </p:sp>
      <p:sp>
        <p:nvSpPr>
          <p:cNvPr id="4" name="Marcador de contenido 3"/>
          <p:cNvSpPr>
            <a:spLocks noGrp="1"/>
          </p:cNvSpPr>
          <p:nvPr>
            <p:ph idx="1"/>
          </p:nvPr>
        </p:nvSpPr>
        <p:spPr/>
        <p:txBody>
          <a:bodyPr/>
          <a:lstStyle/>
          <a:p>
            <a:endParaRPr lang="es-CO"/>
          </a:p>
        </p:txBody>
      </p:sp>
      <p:pic>
        <p:nvPicPr>
          <p:cNvPr id="8" name="Imagen 7"/>
          <p:cNvPicPr>
            <a:picLocks noChangeAspect="1"/>
          </p:cNvPicPr>
          <p:nvPr/>
        </p:nvPicPr>
        <p:blipFill>
          <a:blip r:embed="rId2"/>
          <a:stretch>
            <a:fillRect/>
          </a:stretch>
        </p:blipFill>
        <p:spPr>
          <a:xfrm>
            <a:off x="6466545" y="1673096"/>
            <a:ext cx="5456393" cy="3487214"/>
          </a:xfrm>
          <a:prstGeom prst="rect">
            <a:avLst/>
          </a:prstGeom>
        </p:spPr>
      </p:pic>
      <p:sp>
        <p:nvSpPr>
          <p:cNvPr id="9" name="Rectángulo 8"/>
          <p:cNvSpPr/>
          <p:nvPr/>
        </p:nvSpPr>
        <p:spPr>
          <a:xfrm>
            <a:off x="626301" y="5765503"/>
            <a:ext cx="10579123"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SzPts val="1200"/>
              <a:buFont typeface="Wingdings" panose="05000000000000000000" pitchFamily="2" charset="2"/>
              <a:buChar char="ü"/>
            </a:pPr>
            <a:r>
              <a:rPr lang="es-CO" sz="1400" dirty="0"/>
              <a:t>La Zona Euro, cierra con broche de oro su producción manufacturera en el 2017, situando el PMI de del sector en 60.6 puntos, nivel máximo desde mediados de 1997. El incremento acelerado estuvo asociado al crecimiento de la producción de los bienes de capital principalmente; por otro lado, los nuevos pedidos del sector alcanzaron su nivel máximo desde 2000, lo cual esta correlacionado al incremento de la demanda tanto global como interna de los países de la Zona Euro. </a:t>
            </a:r>
            <a:endParaRPr lang="es-CO" sz="14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6466544" y="1610897"/>
            <a:ext cx="5568937" cy="4060853"/>
          </a:xfrm>
          <a:prstGeom prst="rect">
            <a:avLst/>
          </a:prstGeom>
        </p:spPr>
      </p:pic>
      <p:pic>
        <p:nvPicPr>
          <p:cNvPr id="7" name="Imagen 6"/>
          <p:cNvPicPr>
            <a:picLocks noChangeAspect="1"/>
          </p:cNvPicPr>
          <p:nvPr/>
        </p:nvPicPr>
        <p:blipFill>
          <a:blip r:embed="rId4"/>
          <a:stretch>
            <a:fillRect/>
          </a:stretch>
        </p:blipFill>
        <p:spPr>
          <a:xfrm>
            <a:off x="284069" y="1702071"/>
            <a:ext cx="5881953" cy="3760835"/>
          </a:xfrm>
          <a:prstGeom prst="rect">
            <a:avLst/>
          </a:prstGeom>
        </p:spPr>
      </p:pic>
      <p:pic>
        <p:nvPicPr>
          <p:cNvPr id="10" name="Imagen 9"/>
          <p:cNvPicPr>
            <a:picLocks noChangeAspect="1"/>
          </p:cNvPicPr>
          <p:nvPr/>
        </p:nvPicPr>
        <p:blipFill>
          <a:blip r:embed="rId5"/>
          <a:stretch>
            <a:fillRect/>
          </a:stretch>
        </p:blipFill>
        <p:spPr>
          <a:xfrm>
            <a:off x="171526" y="1517613"/>
            <a:ext cx="6182475" cy="3945293"/>
          </a:xfrm>
          <a:prstGeom prst="rect">
            <a:avLst/>
          </a:prstGeom>
        </p:spPr>
      </p:pic>
    </p:spTree>
    <p:extLst>
      <p:ext uri="{BB962C8B-B14F-4D97-AF65-F5344CB8AC3E}">
        <p14:creationId xmlns:p14="http://schemas.microsoft.com/office/powerpoint/2010/main" val="14484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8949" y="4755335"/>
            <a:ext cx="4511587" cy="189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adroTexto 3"/>
          <p:cNvSpPr txBox="1">
            <a:spLocks noChangeArrowheads="1"/>
          </p:cNvSpPr>
          <p:nvPr/>
        </p:nvSpPr>
        <p:spPr bwMode="auto">
          <a:xfrm>
            <a:off x="1907687" y="221062"/>
            <a:ext cx="5685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accent2"/>
                </a:solidFill>
                <a:latin typeface="Verdana" panose="020B0604030504040204" pitchFamily="34" charset="0"/>
                <a:ea typeface="MS PGothic" panose="020B0600070205080204" pitchFamily="34" charset="-128"/>
              </a:defRPr>
            </a:lvl1pPr>
            <a:lvl2pPr marL="742950" indent="-285750">
              <a:defRPr sz="2400" b="1">
                <a:solidFill>
                  <a:schemeClr val="accent2"/>
                </a:solidFill>
                <a:latin typeface="Verdana" panose="020B0604030504040204" pitchFamily="34" charset="0"/>
                <a:ea typeface="MS PGothic" panose="020B0600070205080204" pitchFamily="34" charset="-128"/>
              </a:defRPr>
            </a:lvl2pPr>
            <a:lvl3pPr marL="1143000" indent="-228600">
              <a:defRPr sz="2400" b="1">
                <a:solidFill>
                  <a:schemeClr val="accent2"/>
                </a:solidFill>
                <a:latin typeface="Verdana" panose="020B0604030504040204" pitchFamily="34" charset="0"/>
                <a:ea typeface="MS PGothic" panose="020B0600070205080204" pitchFamily="34" charset="-128"/>
              </a:defRPr>
            </a:lvl3pPr>
            <a:lvl4pPr marL="1600200" indent="-228600">
              <a:defRPr sz="2400" b="1">
                <a:solidFill>
                  <a:schemeClr val="accent2"/>
                </a:solidFill>
                <a:latin typeface="Verdana" panose="020B0604030504040204" pitchFamily="34" charset="0"/>
                <a:ea typeface="MS PGothic" panose="020B0600070205080204" pitchFamily="34" charset="-128"/>
              </a:defRPr>
            </a:lvl4pPr>
            <a:lvl5pPr marL="2057400" indent="-228600">
              <a:defRPr sz="2400" b="1">
                <a:solidFill>
                  <a:schemeClr val="accent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9pPr>
          </a:lstStyle>
          <a:p>
            <a:r>
              <a:rPr lang="es-MX" altLang="es-CO" sz="3200" dirty="0" smtClean="0">
                <a:solidFill>
                  <a:schemeClr val="tx1"/>
                </a:solidFill>
                <a:latin typeface="Calibri" panose="020F0502020204030204" pitchFamily="34" charset="0"/>
              </a:rPr>
              <a:t>COP </a:t>
            </a:r>
            <a:endParaRPr lang="es-CO" altLang="es-CO" sz="3200" dirty="0">
              <a:solidFill>
                <a:schemeClr val="tx1"/>
              </a:solidFill>
              <a:latin typeface="Calibri" panose="020F0502020204030204" pitchFamily="34" charset="0"/>
            </a:endParaRPr>
          </a:p>
        </p:txBody>
      </p:sp>
      <p:sp>
        <p:nvSpPr>
          <p:cNvPr id="15" name="CuadroTexto 14"/>
          <p:cNvSpPr txBox="1"/>
          <p:nvPr/>
        </p:nvSpPr>
        <p:spPr>
          <a:xfrm>
            <a:off x="7636144" y="4331229"/>
            <a:ext cx="4110318" cy="369332"/>
          </a:xfrm>
          <a:prstGeom prst="rect">
            <a:avLst/>
          </a:prstGeom>
          <a:solidFill>
            <a:schemeClr val="accent2">
              <a:lumMod val="60000"/>
              <a:lumOff val="40000"/>
            </a:schemeClr>
          </a:solidFill>
        </p:spPr>
        <p:txBody>
          <a:bodyPr wrap="square" rtlCol="0">
            <a:spAutoFit/>
          </a:bodyPr>
          <a:lstStyle/>
          <a:p>
            <a:r>
              <a:rPr lang="es-CO" b="1" dirty="0" smtClean="0"/>
              <a:t>Expectativas - Enero</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284" y="768662"/>
            <a:ext cx="4470695" cy="34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1-BLOOMBERG"/>
          <p:cNvPicPr>
            <a:picLocks noChangeAspect="1"/>
          </p:cNvPicPr>
          <p:nvPr/>
        </p:nvPicPr>
        <p:blipFill rotWithShape="1">
          <a:blip r:embed="rId4">
            <a:extLst>
              <a:ext uri="{28A0092B-C50C-407E-A947-70E740481C1C}">
                <a14:useLocalDpi xmlns:a14="http://schemas.microsoft.com/office/drawing/2010/main" val="0"/>
              </a:ext>
            </a:extLst>
          </a:blip>
          <a:srcRect t="10383" r="-272" b="19056"/>
          <a:stretch/>
        </p:blipFill>
        <p:spPr>
          <a:xfrm>
            <a:off x="76592" y="2063163"/>
            <a:ext cx="7031979" cy="4466803"/>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472" y="4700561"/>
            <a:ext cx="4470696" cy="200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3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751907" y="9751"/>
            <a:ext cx="6688183" cy="1325563"/>
          </a:xfrm>
        </p:spPr>
        <p:txBody>
          <a:bodyPr/>
          <a:lstStyle/>
          <a:p>
            <a:r>
              <a:rPr lang="es-MX" dirty="0" smtClean="0"/>
              <a:t>Mercados</a:t>
            </a:r>
            <a:endParaRPr lang="es-CO" dirty="0"/>
          </a:p>
        </p:txBody>
      </p:sp>
      <p:sp>
        <p:nvSpPr>
          <p:cNvPr id="5" name="Marcador de texto 4"/>
          <p:cNvSpPr>
            <a:spLocks noGrp="1"/>
          </p:cNvSpPr>
          <p:nvPr>
            <p:ph idx="1"/>
          </p:nvPr>
        </p:nvSpPr>
        <p:spPr/>
        <p:txBody>
          <a:bodyPr/>
          <a:lstStyle/>
          <a:p>
            <a:r>
              <a:rPr lang="es-MX" dirty="0" smtClean="0"/>
              <a:t>Mercado local-Monedas</a:t>
            </a:r>
            <a:endParaRPr lang="es-CO"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397" y="1273060"/>
            <a:ext cx="5478817" cy="262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39" y="3891721"/>
            <a:ext cx="5926104" cy="28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214" y="1613106"/>
            <a:ext cx="4874380" cy="265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6264729" y="4606372"/>
            <a:ext cx="5837921" cy="1477328"/>
          </a:xfrm>
          <a:prstGeom prst="rect">
            <a:avLst/>
          </a:prstGeom>
          <a:solidFill>
            <a:schemeClr val="bg1"/>
          </a:solidFill>
        </p:spPr>
        <p:txBody>
          <a:bodyPr wrap="square" rtlCol="0">
            <a:spAutoFit/>
          </a:bodyPr>
          <a:lstStyle/>
          <a:p>
            <a:r>
              <a:rPr lang="es-CO" b="1" dirty="0" smtClean="0"/>
              <a:t>Diciembre…..</a:t>
            </a:r>
            <a:endParaRPr lang="es-CO" b="1" dirty="0"/>
          </a:p>
          <a:p>
            <a:pPr marL="285750" indent="-285750">
              <a:buFont typeface="Wingdings" panose="05000000000000000000" pitchFamily="2" charset="2"/>
              <a:buChar char="Ø"/>
            </a:pPr>
            <a:r>
              <a:rPr lang="es-CO" dirty="0" smtClean="0"/>
              <a:t>Incertidumbre ante discurso de FED</a:t>
            </a:r>
          </a:p>
          <a:p>
            <a:pPr marL="285750" indent="-285750">
              <a:buFont typeface="Wingdings" panose="05000000000000000000" pitchFamily="2" charset="2"/>
              <a:buChar char="Ø"/>
            </a:pPr>
            <a:r>
              <a:rPr lang="es-CO" dirty="0" smtClean="0"/>
              <a:t>Decisión de tasas de los Bancos Centrales</a:t>
            </a:r>
          </a:p>
          <a:p>
            <a:pPr marL="285750" indent="-285750">
              <a:buFont typeface="Wingdings" panose="05000000000000000000" pitchFamily="2" charset="2"/>
              <a:buChar char="Ø"/>
            </a:pPr>
            <a:r>
              <a:rPr lang="es-CO" dirty="0" smtClean="0"/>
              <a:t>Reacción ante decisión de S&amp;P de reducir calificación.</a:t>
            </a:r>
          </a:p>
          <a:p>
            <a:pPr marL="285750" indent="-285750">
              <a:buFont typeface="Wingdings" panose="05000000000000000000" pitchFamily="2" charset="2"/>
              <a:buChar char="Ø"/>
            </a:pPr>
            <a:r>
              <a:rPr lang="es-CO" dirty="0" smtClean="0"/>
              <a:t>Decisión de política monetaria del Banco de la República  </a:t>
            </a:r>
            <a:endParaRPr lang="es-CO" dirty="0"/>
          </a:p>
        </p:txBody>
      </p:sp>
    </p:spTree>
    <p:extLst>
      <p:ext uri="{BB962C8B-B14F-4D97-AF65-F5344CB8AC3E}">
        <p14:creationId xmlns:p14="http://schemas.microsoft.com/office/powerpoint/2010/main" val="1007097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34889FC2-FA12-45F3-8A0A-767FAE78EF5F}"/>
              </a:ext>
            </a:extLst>
          </p:cNvPr>
          <p:cNvSpPr>
            <a:spLocks noGrp="1"/>
          </p:cNvSpPr>
          <p:nvPr/>
        </p:nvSpPr>
        <p:spPr>
          <a:xfrm>
            <a:off x="1219200" y="1922004"/>
            <a:ext cx="9753600" cy="1946032"/>
          </a:xfrm>
          <a:prstGeom prst="rect">
            <a:avLst/>
          </a:prstGeom>
        </p:spPr>
        <p:txBody>
          <a:bodyPr vert="horz" lIns="91440" tIns="45720" rIns="91440" bIns="45720" rtlCol="0" anchor="b">
            <a:normAutofit/>
          </a:bodyPr>
          <a:lstStyle>
            <a:lvl1pPr algn="r" defTabSz="914363" rtl="0" eaLnBrk="1" latinLnBrk="0" hangingPunct="1">
              <a:lnSpc>
                <a:spcPct val="90000"/>
              </a:lnSpc>
              <a:spcBef>
                <a:spcPct val="0"/>
              </a:spcBef>
              <a:buNone/>
              <a:defRPr lang="es-CO" sz="2600" b="1" kern="1200" baseline="0" dirty="0">
                <a:solidFill>
                  <a:schemeClr val="bg1"/>
                </a:solidFill>
                <a:latin typeface="Baskerville Old Face"/>
                <a:ea typeface="+mj-ea"/>
                <a:cs typeface="Baskerville Old Face"/>
              </a:defRPr>
            </a:lvl1pPr>
          </a:lstStyle>
          <a:p>
            <a:r>
              <a:rPr lang="es-CO" dirty="0"/>
              <a:t>Sandra Milena Blanco </a:t>
            </a:r>
            <a:br>
              <a:rPr lang="es-CO" dirty="0"/>
            </a:br>
            <a:r>
              <a:rPr lang="es-CO" dirty="0"/>
              <a:t>Paola Andrea Romero </a:t>
            </a:r>
            <a:br>
              <a:rPr lang="es-CO" dirty="0"/>
            </a:br>
            <a:r>
              <a:rPr lang="es-CO" dirty="0"/>
              <a:t>Oficina de Estudios </a:t>
            </a:r>
            <a:r>
              <a:rPr lang="es-CO" dirty="0" smtClean="0"/>
              <a:t>Económicos</a:t>
            </a:r>
            <a:endParaRPr lang="es-CO" dirty="0"/>
          </a:p>
        </p:txBody>
      </p:sp>
      <p:sp>
        <p:nvSpPr>
          <p:cNvPr id="5" name="Marcador de texto 2">
            <a:extLst>
              <a:ext uri="{FF2B5EF4-FFF2-40B4-BE49-F238E27FC236}">
                <a16:creationId xmlns:a16="http://schemas.microsoft.com/office/drawing/2014/main" xmlns="" id="{D8AAD774-717F-4453-9FAD-A61DDE62BD1E}"/>
              </a:ext>
            </a:extLst>
          </p:cNvPr>
          <p:cNvSpPr>
            <a:spLocks noGrp="1"/>
          </p:cNvSpPr>
          <p:nvPr/>
        </p:nvSpPr>
        <p:spPr>
          <a:xfrm>
            <a:off x="1219200" y="3895024"/>
            <a:ext cx="9753600" cy="104097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s-ES" sz="1800" b="0" i="0" kern="12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t>Calle 72 No 10 </a:t>
            </a:r>
            <a:r>
              <a:rPr lang="mr-IN" dirty="0"/>
              <a:t>–</a:t>
            </a:r>
            <a:r>
              <a:rPr lang="es-CO" dirty="0"/>
              <a:t> </a:t>
            </a:r>
            <a:r>
              <a:rPr lang="es-CO" dirty="0" smtClean="0"/>
              <a:t>03</a:t>
            </a:r>
            <a:br>
              <a:rPr lang="es-CO" dirty="0" smtClean="0"/>
            </a:br>
            <a:r>
              <a:rPr lang="es-CO" dirty="0" smtClean="0"/>
              <a:t>PBX</a:t>
            </a:r>
            <a:r>
              <a:rPr lang="es-CO" dirty="0"/>
              <a:t>: +57 (1) 594 5111 Ext. 4175-4184 </a:t>
            </a:r>
            <a:endParaRPr lang="es-CO" dirty="0" smtClean="0"/>
          </a:p>
          <a:p>
            <a:r>
              <a:rPr lang="es-CO" dirty="0" smtClean="0"/>
              <a:t>Bogotá </a:t>
            </a:r>
            <a:r>
              <a:rPr lang="mr-IN" dirty="0"/>
              <a:t>–</a:t>
            </a:r>
            <a:r>
              <a:rPr lang="es-CO" dirty="0"/>
              <a:t> Colombia</a:t>
            </a:r>
          </a:p>
          <a:p>
            <a:endParaRPr lang="es-CO" dirty="0"/>
          </a:p>
        </p:txBody>
      </p:sp>
    </p:spTree>
    <p:extLst>
      <p:ext uri="{BB962C8B-B14F-4D97-AF65-F5344CB8AC3E}">
        <p14:creationId xmlns:p14="http://schemas.microsoft.com/office/powerpoint/2010/main" val="2411751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D3C4507-6886-4BB7-8872-5ACE2961FCCA}"/>
              </a:ext>
            </a:extLst>
          </p:cNvPr>
          <p:cNvSpPr txBox="1"/>
          <p:nvPr/>
        </p:nvSpPr>
        <p:spPr>
          <a:xfrm>
            <a:off x="7249814" y="390613"/>
            <a:ext cx="4637386" cy="529375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CO" sz="5400" b="1" dirty="0" smtClean="0">
                <a:solidFill>
                  <a:schemeClr val="bg1"/>
                </a:solidFill>
              </a:rPr>
              <a:t>Presentación de Portafolio</a:t>
            </a:r>
          </a:p>
          <a:p>
            <a:pPr algn="ctr"/>
            <a:r>
              <a:rPr lang="es-CO" sz="3400" b="1" dirty="0" smtClean="0">
                <a:solidFill>
                  <a:schemeClr val="bg1"/>
                </a:solidFill>
              </a:rPr>
              <a:t>Noviembre – Diciembre 2017</a:t>
            </a:r>
          </a:p>
          <a:p>
            <a:pPr algn="ctr"/>
            <a:endParaRPr lang="es-CO" sz="5400" b="1" dirty="0">
              <a:solidFill>
                <a:schemeClr val="bg1"/>
              </a:solidFill>
            </a:endParaRPr>
          </a:p>
          <a:p>
            <a:pPr algn="ctr"/>
            <a:endParaRPr lang="es-CO" sz="5400" b="1" dirty="0" smtClean="0">
              <a:solidFill>
                <a:schemeClr val="bg1"/>
              </a:solidFill>
            </a:endParaRPr>
          </a:p>
          <a:p>
            <a:pPr algn="ctr"/>
            <a:r>
              <a:rPr lang="es-CO" sz="5400" b="1" dirty="0" smtClean="0"/>
              <a:t>FRL 2018</a:t>
            </a:r>
            <a:endParaRPr lang="es-CO" sz="5400" b="1" dirty="0"/>
          </a:p>
        </p:txBody>
      </p:sp>
    </p:spTree>
    <p:extLst>
      <p:ext uri="{BB962C8B-B14F-4D97-AF65-F5344CB8AC3E}">
        <p14:creationId xmlns:p14="http://schemas.microsoft.com/office/powerpoint/2010/main" val="153574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74128" y="2525858"/>
            <a:ext cx="3805517" cy="7799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Local</a:t>
            </a:r>
            <a:endParaRPr lang="es-CO" sz="4400" b="1" dirty="0"/>
          </a:p>
        </p:txBody>
      </p:sp>
      <p:sp>
        <p:nvSpPr>
          <p:cNvPr id="4" name="Rectángulo 3"/>
          <p:cNvSpPr/>
          <p:nvPr/>
        </p:nvSpPr>
        <p:spPr>
          <a:xfrm>
            <a:off x="1374128" y="4418330"/>
            <a:ext cx="3805517" cy="805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Internacional </a:t>
            </a:r>
            <a:endParaRPr lang="es-CO" sz="4400" b="1" dirty="0"/>
          </a:p>
        </p:txBody>
      </p:sp>
      <p:sp>
        <p:nvSpPr>
          <p:cNvPr id="8" name="CuadroTexto 7"/>
          <p:cNvSpPr txBox="1"/>
          <p:nvPr/>
        </p:nvSpPr>
        <p:spPr>
          <a:xfrm>
            <a:off x="6162666" y="2206202"/>
            <a:ext cx="5102008" cy="1660968"/>
          </a:xfrm>
          <a:prstGeom prst="rect">
            <a:avLst/>
          </a:prstGeom>
          <a:solidFill>
            <a:schemeClr val="tx1">
              <a:lumMod val="50000"/>
              <a:lumOff val="5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L="342900" indent="-342900">
              <a:buFont typeface="Wingdings" panose="05000000000000000000" pitchFamily="2" charset="2"/>
              <a:buChar char="ü"/>
              <a:defRPr sz="2400" b="1">
                <a:solidFill>
                  <a:schemeClr val="bg1"/>
                </a:solidFill>
              </a:defRPr>
            </a:lvl1pPr>
          </a:lstStyle>
          <a:p>
            <a:r>
              <a:rPr lang="es-MX" dirty="0"/>
              <a:t>A paso lento empieza el </a:t>
            </a:r>
            <a:r>
              <a:rPr lang="es-MX" dirty="0" smtClean="0"/>
              <a:t>4T2017</a:t>
            </a:r>
            <a:endParaRPr lang="es-CO" dirty="0" smtClean="0"/>
          </a:p>
          <a:p>
            <a:r>
              <a:rPr lang="es-MX" dirty="0"/>
              <a:t>Final de futbol anota un  gol a la inflación </a:t>
            </a:r>
            <a:endParaRPr lang="es-CO" dirty="0" smtClean="0"/>
          </a:p>
          <a:p>
            <a:pPr>
              <a:lnSpc>
                <a:spcPct val="90000"/>
              </a:lnSpc>
              <a:spcBef>
                <a:spcPts val="1000"/>
              </a:spcBef>
            </a:pPr>
            <a:r>
              <a:rPr lang="es-CO" dirty="0">
                <a:latin typeface="Baskerville Old Face" panose="02020602080505020303" pitchFamily="18" charset="0"/>
                <a:ea typeface="Verdana" panose="020B0604030504040204" pitchFamily="34" charset="0"/>
                <a:cs typeface="Verdana" panose="020B0604030504040204" pitchFamily="34" charset="0"/>
              </a:rPr>
              <a:t>BanRep mantiene la tasa de interés</a:t>
            </a:r>
          </a:p>
        </p:txBody>
      </p:sp>
      <p:sp>
        <p:nvSpPr>
          <p:cNvPr id="9" name="CuadroTexto 8"/>
          <p:cNvSpPr txBox="1"/>
          <p:nvPr/>
        </p:nvSpPr>
        <p:spPr>
          <a:xfrm>
            <a:off x="6162666" y="4418330"/>
            <a:ext cx="5055091" cy="830997"/>
          </a:xfrm>
          <a:prstGeom prst="rect">
            <a:avLst/>
          </a:prstGeom>
          <a:solidFill>
            <a:schemeClr val="tx1">
              <a:lumMod val="50000"/>
              <a:lumOff val="5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es-MX" sz="2400" b="1" dirty="0" smtClean="0">
                <a:solidFill>
                  <a:schemeClr val="bg1"/>
                </a:solidFill>
              </a:rPr>
              <a:t>EEUU aprueba reforma tributaria</a:t>
            </a:r>
          </a:p>
          <a:p>
            <a:pPr marL="342900" indent="-342900">
              <a:buFont typeface="Wingdings" panose="05000000000000000000" pitchFamily="2" charset="2"/>
              <a:buChar char="ü"/>
            </a:pPr>
            <a:r>
              <a:rPr lang="es-CO" sz="2400" b="1" dirty="0" smtClean="0">
                <a:solidFill>
                  <a:schemeClr val="bg1"/>
                </a:solidFill>
              </a:rPr>
              <a:t>Europa- A paso firme</a:t>
            </a:r>
          </a:p>
        </p:txBody>
      </p:sp>
      <p:sp>
        <p:nvSpPr>
          <p:cNvPr id="7" name="Rectángulo 6"/>
          <p:cNvSpPr/>
          <p:nvPr/>
        </p:nvSpPr>
        <p:spPr>
          <a:xfrm>
            <a:off x="1273532" y="292790"/>
            <a:ext cx="2309287" cy="923330"/>
          </a:xfrm>
          <a:prstGeom prst="rect">
            <a:avLst/>
          </a:prstGeom>
        </p:spPr>
        <p:txBody>
          <a:bodyPr wrap="none">
            <a:spAutoFit/>
          </a:bodyPr>
          <a:lstStyle/>
          <a:p>
            <a:r>
              <a:rPr lang="es-MX" sz="5400" dirty="0"/>
              <a:t>Agenda</a:t>
            </a:r>
            <a:endParaRPr lang="es-CO" sz="5400" dirty="0"/>
          </a:p>
        </p:txBody>
      </p:sp>
    </p:spTree>
    <p:extLst>
      <p:ext uri="{BB962C8B-B14F-4D97-AF65-F5344CB8AC3E}">
        <p14:creationId xmlns:p14="http://schemas.microsoft.com/office/powerpoint/2010/main" val="2139349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45747421-9417-49BA-A66F-1EC73EC9DE58}"/>
              </a:ext>
            </a:extLst>
          </p:cNvPr>
          <p:cNvSpPr>
            <a:spLocks noGrp="1"/>
          </p:cNvSpPr>
          <p:nvPr>
            <p:ph type="title"/>
          </p:nvPr>
        </p:nvSpPr>
        <p:spPr/>
        <p:txBody>
          <a:bodyPr/>
          <a:lstStyle/>
          <a:p>
            <a:r>
              <a:rPr lang="es-CO" altLang="en-US" b="1" dirty="0">
                <a:ea typeface="ＭＳ Ｐゴシック" pitchFamily="34" charset="-128"/>
              </a:rPr>
              <a:t>RECURSOS ADMINISTRADOS</a:t>
            </a:r>
            <a:endParaRPr lang="es-CO" b="1" dirty="0"/>
          </a:p>
        </p:txBody>
      </p:sp>
      <p:graphicFrame>
        <p:nvGraphicFramePr>
          <p:cNvPr id="8" name="1 Gráfico"/>
          <p:cNvGraphicFramePr>
            <a:graphicFrameLocks/>
          </p:cNvGraphicFramePr>
          <p:nvPr>
            <p:extLst>
              <p:ext uri="{D42A27DB-BD31-4B8C-83A1-F6EECF244321}">
                <p14:modId xmlns:p14="http://schemas.microsoft.com/office/powerpoint/2010/main" val="3673612185"/>
              </p:ext>
            </p:extLst>
          </p:nvPr>
        </p:nvGraphicFramePr>
        <p:xfrm>
          <a:off x="1347358" y="1602442"/>
          <a:ext cx="9312088" cy="5255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058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395576" y="1458996"/>
            <a:ext cx="9400847" cy="4322439"/>
          </a:xfrm>
          <a:prstGeom prst="rect">
            <a:avLst/>
          </a:prstGeom>
        </p:spPr>
      </p:pic>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RENTABILIDAD</a:t>
            </a:r>
            <a:endParaRPr lang="es-ES" altLang="es-ES" b="1" dirty="0"/>
          </a:p>
        </p:txBody>
      </p:sp>
      <p:cxnSp>
        <p:nvCxnSpPr>
          <p:cNvPr id="4" name="Conector recto 3"/>
          <p:cNvCxnSpPr/>
          <p:nvPr/>
        </p:nvCxnSpPr>
        <p:spPr>
          <a:xfrm>
            <a:off x="7730836" y="1402056"/>
            <a:ext cx="23749" cy="39426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7600206" y="3021190"/>
            <a:ext cx="510639" cy="246221"/>
          </a:xfrm>
          <a:prstGeom prst="rect">
            <a:avLst/>
          </a:prstGeom>
          <a:noFill/>
        </p:spPr>
        <p:txBody>
          <a:bodyPr wrap="square" rtlCol="0">
            <a:spAutoFit/>
          </a:bodyPr>
          <a:lstStyle/>
          <a:p>
            <a:r>
              <a:rPr lang="es-ES" sz="1000" b="1" dirty="0" smtClean="0"/>
              <a:t>7.29%</a:t>
            </a:r>
            <a:endParaRPr lang="es-ES" sz="1000" b="1" dirty="0"/>
          </a:p>
        </p:txBody>
      </p:sp>
      <p:cxnSp>
        <p:nvCxnSpPr>
          <p:cNvPr id="12" name="Conector recto de flecha 11"/>
          <p:cNvCxnSpPr/>
          <p:nvPr/>
        </p:nvCxnSpPr>
        <p:spPr>
          <a:xfrm flipV="1">
            <a:off x="7754585" y="4595751"/>
            <a:ext cx="2227615" cy="11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8011501" y="4606813"/>
            <a:ext cx="1713782" cy="246221"/>
          </a:xfrm>
          <a:prstGeom prst="rect">
            <a:avLst/>
          </a:prstGeom>
          <a:noFill/>
        </p:spPr>
        <p:txBody>
          <a:bodyPr wrap="square" rtlCol="0">
            <a:spAutoFit/>
          </a:bodyPr>
          <a:lstStyle/>
          <a:p>
            <a:r>
              <a:rPr lang="es-ES" sz="1000" b="1" i="1" dirty="0" smtClean="0">
                <a:solidFill>
                  <a:srgbClr val="EB6C15"/>
                </a:solidFill>
              </a:rPr>
              <a:t>Rentabilidad Acumulada</a:t>
            </a:r>
            <a:endParaRPr lang="es-ES" sz="1000" b="1" i="1" dirty="0">
              <a:solidFill>
                <a:srgbClr val="EB6C15"/>
              </a:solidFill>
            </a:endParaRPr>
          </a:p>
        </p:txBody>
      </p:sp>
    </p:spTree>
    <p:extLst>
      <p:ext uri="{BB962C8B-B14F-4D97-AF65-F5344CB8AC3E}">
        <p14:creationId xmlns:p14="http://schemas.microsoft.com/office/powerpoint/2010/main" val="3966045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Gráfico"/>
          <p:cNvGraphicFramePr>
            <a:graphicFrameLocks/>
          </p:cNvGraphicFramePr>
          <p:nvPr>
            <p:extLst>
              <p:ext uri="{D42A27DB-BD31-4B8C-83A1-F6EECF244321}">
                <p14:modId xmlns:p14="http://schemas.microsoft.com/office/powerpoint/2010/main" val="263253955"/>
              </p:ext>
            </p:extLst>
          </p:nvPr>
        </p:nvGraphicFramePr>
        <p:xfrm>
          <a:off x="5343895" y="1615043"/>
          <a:ext cx="6555180" cy="2850079"/>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TIPO DE INVERSIÓN</a:t>
            </a:r>
          </a:p>
        </p:txBody>
      </p:sp>
      <p:pic>
        <p:nvPicPr>
          <p:cNvPr id="3" name="Imagen 2"/>
          <p:cNvPicPr>
            <a:picLocks noChangeAspect="1"/>
          </p:cNvPicPr>
          <p:nvPr/>
        </p:nvPicPr>
        <p:blipFill>
          <a:blip r:embed="rId3"/>
          <a:stretch>
            <a:fillRect/>
          </a:stretch>
        </p:blipFill>
        <p:spPr>
          <a:xfrm>
            <a:off x="83127" y="4284415"/>
            <a:ext cx="7077694" cy="1657819"/>
          </a:xfrm>
          <a:prstGeom prst="rect">
            <a:avLst/>
          </a:prstGeom>
        </p:spPr>
      </p:pic>
      <p:sp>
        <p:nvSpPr>
          <p:cNvPr id="4" name="Flecha abajo 3"/>
          <p:cNvSpPr/>
          <p:nvPr/>
        </p:nvSpPr>
        <p:spPr>
          <a:xfrm>
            <a:off x="10129652" y="2731323"/>
            <a:ext cx="178130" cy="1900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bajo 7"/>
          <p:cNvSpPr/>
          <p:nvPr/>
        </p:nvSpPr>
        <p:spPr>
          <a:xfrm>
            <a:off x="7776359" y="1757547"/>
            <a:ext cx="178130" cy="1900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arriba 5"/>
          <p:cNvSpPr/>
          <p:nvPr/>
        </p:nvSpPr>
        <p:spPr>
          <a:xfrm>
            <a:off x="8965871" y="3336967"/>
            <a:ext cx="190005" cy="21375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83701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 Gráfico"/>
          <p:cNvGraphicFramePr>
            <a:graphicFrameLocks/>
          </p:cNvGraphicFramePr>
          <p:nvPr>
            <p:extLst>
              <p:ext uri="{D42A27DB-BD31-4B8C-83A1-F6EECF244321}">
                <p14:modId xmlns:p14="http://schemas.microsoft.com/office/powerpoint/2010/main" val="2927397061"/>
              </p:ext>
            </p:extLst>
          </p:nvPr>
        </p:nvGraphicFramePr>
        <p:xfrm>
          <a:off x="2197894" y="1776851"/>
          <a:ext cx="7784306" cy="4110318"/>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PLAZO AL VENCIMIENTO</a:t>
            </a:r>
          </a:p>
        </p:txBody>
      </p:sp>
      <p:sp>
        <p:nvSpPr>
          <p:cNvPr id="4" name="Flecha abajo 3"/>
          <p:cNvSpPr/>
          <p:nvPr/>
        </p:nvSpPr>
        <p:spPr>
          <a:xfrm>
            <a:off x="3481234" y="2149433"/>
            <a:ext cx="178130" cy="1900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bajo 7"/>
          <p:cNvSpPr/>
          <p:nvPr/>
        </p:nvSpPr>
        <p:spPr>
          <a:xfrm>
            <a:off x="7055907" y="4455200"/>
            <a:ext cx="178130" cy="1900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arriba 5"/>
          <p:cNvSpPr/>
          <p:nvPr/>
        </p:nvSpPr>
        <p:spPr>
          <a:xfrm>
            <a:off x="8176197" y="3984544"/>
            <a:ext cx="190005" cy="21375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rriba 8"/>
          <p:cNvSpPr/>
          <p:nvPr/>
        </p:nvSpPr>
        <p:spPr>
          <a:xfrm>
            <a:off x="5807445" y="3928922"/>
            <a:ext cx="190005" cy="21375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rriba 9"/>
          <p:cNvSpPr/>
          <p:nvPr/>
        </p:nvSpPr>
        <p:spPr>
          <a:xfrm>
            <a:off x="4625124" y="4091422"/>
            <a:ext cx="190005" cy="21375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6848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PLAZO AL VENCIMIENTO</a:t>
            </a:r>
          </a:p>
        </p:txBody>
      </p:sp>
      <p:pic>
        <p:nvPicPr>
          <p:cNvPr id="3" name="Imagen 2"/>
          <p:cNvPicPr>
            <a:picLocks noChangeAspect="1"/>
          </p:cNvPicPr>
          <p:nvPr/>
        </p:nvPicPr>
        <p:blipFill>
          <a:blip r:embed="rId2"/>
          <a:stretch>
            <a:fillRect/>
          </a:stretch>
        </p:blipFill>
        <p:spPr>
          <a:xfrm>
            <a:off x="1980100" y="2609179"/>
            <a:ext cx="8231799" cy="2128017"/>
          </a:xfrm>
          <a:prstGeom prst="rect">
            <a:avLst/>
          </a:prstGeom>
        </p:spPr>
      </p:pic>
    </p:spTree>
    <p:extLst>
      <p:ext uri="{BB962C8B-B14F-4D97-AF65-F5344CB8AC3E}">
        <p14:creationId xmlns:p14="http://schemas.microsoft.com/office/powerpoint/2010/main" val="30652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1566943400"/>
              </p:ext>
            </p:extLst>
          </p:nvPr>
        </p:nvGraphicFramePr>
        <p:xfrm>
          <a:off x="1532368" y="1682823"/>
          <a:ext cx="8727311" cy="4325640"/>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INDICADOR</a:t>
            </a:r>
          </a:p>
        </p:txBody>
      </p:sp>
    </p:spTree>
    <p:extLst>
      <p:ext uri="{BB962C8B-B14F-4D97-AF65-F5344CB8AC3E}">
        <p14:creationId xmlns:p14="http://schemas.microsoft.com/office/powerpoint/2010/main" val="2252002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INDICADOR</a:t>
            </a:r>
          </a:p>
        </p:txBody>
      </p:sp>
      <p:pic>
        <p:nvPicPr>
          <p:cNvPr id="3" name="Imagen 2"/>
          <p:cNvPicPr>
            <a:picLocks noChangeAspect="1"/>
          </p:cNvPicPr>
          <p:nvPr/>
        </p:nvPicPr>
        <p:blipFill>
          <a:blip r:embed="rId2"/>
          <a:stretch>
            <a:fillRect/>
          </a:stretch>
        </p:blipFill>
        <p:spPr>
          <a:xfrm>
            <a:off x="2338988" y="2498292"/>
            <a:ext cx="7928658" cy="1905195"/>
          </a:xfrm>
          <a:prstGeom prst="rect">
            <a:avLst/>
          </a:prstGeom>
        </p:spPr>
      </p:pic>
    </p:spTree>
    <p:extLst>
      <p:ext uri="{BB962C8B-B14F-4D97-AF65-F5344CB8AC3E}">
        <p14:creationId xmlns:p14="http://schemas.microsoft.com/office/powerpoint/2010/main" val="709438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1 Gráfico"/>
          <p:cNvGraphicFramePr>
            <a:graphicFrameLocks/>
          </p:cNvGraphicFramePr>
          <p:nvPr>
            <p:extLst>
              <p:ext uri="{D42A27DB-BD31-4B8C-83A1-F6EECF244321}">
                <p14:modId xmlns:p14="http://schemas.microsoft.com/office/powerpoint/2010/main" val="1661056381"/>
              </p:ext>
            </p:extLst>
          </p:nvPr>
        </p:nvGraphicFramePr>
        <p:xfrm>
          <a:off x="2209800" y="1613467"/>
          <a:ext cx="7665244"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TIPO DE </a:t>
            </a:r>
            <a:r>
              <a:rPr lang="es-ES" altLang="es-ES" b="1" dirty="0" smtClean="0"/>
              <a:t>SECTOR</a:t>
            </a:r>
            <a:endParaRPr lang="es-ES" altLang="es-ES" b="1" dirty="0"/>
          </a:p>
        </p:txBody>
      </p:sp>
      <p:sp>
        <p:nvSpPr>
          <p:cNvPr id="6" name="Flecha arriba 5"/>
          <p:cNvSpPr/>
          <p:nvPr/>
        </p:nvSpPr>
        <p:spPr>
          <a:xfrm rot="5400000">
            <a:off x="6716288" y="1704905"/>
            <a:ext cx="191584" cy="222469"/>
          </a:xfrm>
          <a:prstGeom prst="upArrow">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arriba 6"/>
          <p:cNvSpPr/>
          <p:nvPr/>
        </p:nvSpPr>
        <p:spPr>
          <a:xfrm>
            <a:off x="8913018" y="4424361"/>
            <a:ext cx="190005" cy="21375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bajo 8"/>
          <p:cNvSpPr/>
          <p:nvPr/>
        </p:nvSpPr>
        <p:spPr>
          <a:xfrm>
            <a:off x="4484888" y="3431969"/>
            <a:ext cx="178130" cy="1900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33646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 altLang="es-ES" b="1" dirty="0"/>
              <a:t>COMPOSICIÓN PORTAFOLIO POR TIPO DE EMISOR</a:t>
            </a:r>
          </a:p>
        </p:txBody>
      </p:sp>
      <p:pic>
        <p:nvPicPr>
          <p:cNvPr id="3" name="Imagen 2"/>
          <p:cNvPicPr>
            <a:picLocks noChangeAspect="1"/>
          </p:cNvPicPr>
          <p:nvPr/>
        </p:nvPicPr>
        <p:blipFill>
          <a:blip r:embed="rId2"/>
          <a:stretch>
            <a:fillRect/>
          </a:stretch>
        </p:blipFill>
        <p:spPr>
          <a:xfrm>
            <a:off x="1995054" y="1721924"/>
            <a:ext cx="7481455" cy="4255945"/>
          </a:xfrm>
          <a:prstGeom prst="rect">
            <a:avLst/>
          </a:prstGeom>
        </p:spPr>
      </p:pic>
    </p:spTree>
    <p:extLst>
      <p:ext uri="{BB962C8B-B14F-4D97-AF65-F5344CB8AC3E}">
        <p14:creationId xmlns:p14="http://schemas.microsoft.com/office/powerpoint/2010/main" val="417460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9 Gráfico"/>
          <p:cNvGraphicFramePr>
            <a:graphicFrameLocks/>
          </p:cNvGraphicFramePr>
          <p:nvPr>
            <p:extLst>
              <p:ext uri="{D42A27DB-BD31-4B8C-83A1-F6EECF244321}">
                <p14:modId xmlns:p14="http://schemas.microsoft.com/office/powerpoint/2010/main" val="1185026097"/>
              </p:ext>
            </p:extLst>
          </p:nvPr>
        </p:nvGraphicFramePr>
        <p:xfrm>
          <a:off x="1707078" y="1827223"/>
          <a:ext cx="8624605" cy="4017692"/>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a:xfrm>
            <a:off x="2036180" y="33733"/>
            <a:ext cx="7772400" cy="1325563"/>
          </a:xfrm>
        </p:spPr>
        <p:txBody>
          <a:bodyPr/>
          <a:lstStyle/>
          <a:p>
            <a:r>
              <a:rPr lang="es-ES" altLang="es-ES" b="1" dirty="0"/>
              <a:t>COMPOSICIÓN PORTAFOLIO POR TIPO DE </a:t>
            </a:r>
            <a:r>
              <a:rPr lang="es-ES" altLang="es-ES" b="1" dirty="0" smtClean="0"/>
              <a:t>CALIFICACIÓN</a:t>
            </a:r>
            <a:endParaRPr lang="es-ES" altLang="es-ES" b="1" dirty="0"/>
          </a:p>
        </p:txBody>
      </p:sp>
    </p:spTree>
    <p:extLst>
      <p:ext uri="{BB962C8B-B14F-4D97-AF65-F5344CB8AC3E}">
        <p14:creationId xmlns:p14="http://schemas.microsoft.com/office/powerpoint/2010/main" val="290335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478051" y="2905442"/>
            <a:ext cx="5102008" cy="2399631"/>
          </a:xfrm>
          <a:prstGeom prst="rect">
            <a:avLst/>
          </a:prstGeom>
          <a:solidFill>
            <a:schemeClr val="tx1">
              <a:lumMod val="50000"/>
              <a:lumOff val="5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L="342900" indent="-342900">
              <a:buFont typeface="Wingdings" panose="05000000000000000000" pitchFamily="2" charset="2"/>
              <a:buChar char="ü"/>
              <a:defRPr sz="2400" b="1">
                <a:solidFill>
                  <a:schemeClr val="bg1"/>
                </a:solidFill>
              </a:defRPr>
            </a:lvl1pPr>
          </a:lstStyle>
          <a:p>
            <a:r>
              <a:rPr lang="es-MX" dirty="0"/>
              <a:t>A paso lento empieza el </a:t>
            </a:r>
            <a:r>
              <a:rPr lang="es-MX" dirty="0" smtClean="0"/>
              <a:t>4T2017</a:t>
            </a:r>
            <a:endParaRPr lang="es-CO" dirty="0"/>
          </a:p>
          <a:p>
            <a:endParaRPr lang="es-CO" dirty="0" smtClean="0"/>
          </a:p>
          <a:p>
            <a:r>
              <a:rPr lang="es-MX" dirty="0"/>
              <a:t>Final de futbol anota un  gol a la inflación </a:t>
            </a:r>
            <a:endParaRPr lang="es-CO" dirty="0"/>
          </a:p>
          <a:p>
            <a:endParaRPr lang="es-CO" dirty="0" smtClean="0"/>
          </a:p>
          <a:p>
            <a:pPr>
              <a:lnSpc>
                <a:spcPct val="90000"/>
              </a:lnSpc>
              <a:spcBef>
                <a:spcPts val="1000"/>
              </a:spcBef>
            </a:pPr>
            <a:r>
              <a:rPr lang="es-CO" dirty="0">
                <a:latin typeface="Baskerville Old Face" panose="02020602080505020303" pitchFamily="18" charset="0"/>
                <a:ea typeface="Verdana" panose="020B0604030504040204" pitchFamily="34" charset="0"/>
                <a:cs typeface="Verdana" panose="020B0604030504040204" pitchFamily="34" charset="0"/>
              </a:rPr>
              <a:t>BanRep mantiene la tasa de interés</a:t>
            </a:r>
          </a:p>
        </p:txBody>
      </p:sp>
      <p:pic>
        <p:nvPicPr>
          <p:cNvPr id="4" name="Imagen 3"/>
          <p:cNvPicPr>
            <a:picLocks noChangeAspect="1"/>
          </p:cNvPicPr>
          <p:nvPr/>
        </p:nvPicPr>
        <p:blipFill>
          <a:blip r:embed="rId2"/>
          <a:stretch>
            <a:fillRect/>
          </a:stretch>
        </p:blipFill>
        <p:spPr>
          <a:xfrm>
            <a:off x="860328" y="2410126"/>
            <a:ext cx="4940488" cy="3220419"/>
          </a:xfrm>
          <a:prstGeom prst="rect">
            <a:avLst/>
          </a:prstGeom>
        </p:spPr>
      </p:pic>
      <p:sp>
        <p:nvSpPr>
          <p:cNvPr id="7" name="Rectángulo 6"/>
          <p:cNvSpPr/>
          <p:nvPr/>
        </p:nvSpPr>
        <p:spPr>
          <a:xfrm>
            <a:off x="1484544" y="593731"/>
            <a:ext cx="2485572" cy="707886"/>
          </a:xfrm>
          <a:prstGeom prst="rect">
            <a:avLst/>
          </a:prstGeom>
        </p:spPr>
        <p:txBody>
          <a:bodyPr wrap="square">
            <a:spAutoFit/>
          </a:bodyPr>
          <a:lstStyle/>
          <a:p>
            <a:r>
              <a:rPr lang="es-CO" sz="4000" b="1" dirty="0"/>
              <a:t>Colombia</a:t>
            </a:r>
          </a:p>
        </p:txBody>
      </p:sp>
    </p:spTree>
    <p:extLst>
      <p:ext uri="{BB962C8B-B14F-4D97-AF65-F5344CB8AC3E}">
        <p14:creationId xmlns:p14="http://schemas.microsoft.com/office/powerpoint/2010/main" val="2830178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a:xfrm>
            <a:off x="2036180" y="33733"/>
            <a:ext cx="7772400" cy="1325563"/>
          </a:xfrm>
        </p:spPr>
        <p:txBody>
          <a:bodyPr/>
          <a:lstStyle/>
          <a:p>
            <a:r>
              <a:rPr lang="es-ES" altLang="es-ES" b="1" dirty="0"/>
              <a:t>COMPOSICIÓN PORTAFOLIO POR TIPO DE </a:t>
            </a:r>
            <a:r>
              <a:rPr lang="es-ES" altLang="es-ES" b="1" dirty="0" smtClean="0"/>
              <a:t>CALIFICACIÓN</a:t>
            </a:r>
            <a:endParaRPr lang="es-ES" altLang="es-ES" b="1" dirty="0"/>
          </a:p>
        </p:txBody>
      </p:sp>
      <p:pic>
        <p:nvPicPr>
          <p:cNvPr id="3" name="Imagen 2"/>
          <p:cNvPicPr>
            <a:picLocks noChangeAspect="1"/>
          </p:cNvPicPr>
          <p:nvPr/>
        </p:nvPicPr>
        <p:blipFill>
          <a:blip r:embed="rId2"/>
          <a:stretch>
            <a:fillRect/>
          </a:stretch>
        </p:blipFill>
        <p:spPr>
          <a:xfrm>
            <a:off x="2036180" y="2258612"/>
            <a:ext cx="8189358" cy="2117045"/>
          </a:xfrm>
          <a:prstGeom prst="rect">
            <a:avLst/>
          </a:prstGeom>
        </p:spPr>
      </p:pic>
    </p:spTree>
    <p:extLst>
      <p:ext uri="{BB962C8B-B14F-4D97-AF65-F5344CB8AC3E}">
        <p14:creationId xmlns:p14="http://schemas.microsoft.com/office/powerpoint/2010/main" val="2120876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a:t>
            </a:r>
            <a:r>
              <a:rPr lang="es-ES_tradnl" altLang="es-ES" b="1" dirty="0" smtClean="0"/>
              <a:t>NOVIEMBRE 2017</a:t>
            </a:r>
            <a:endParaRPr lang="es-ES" altLang="es-ES" b="1" dirty="0"/>
          </a:p>
        </p:txBody>
      </p:sp>
      <p:graphicFrame>
        <p:nvGraphicFramePr>
          <p:cNvPr id="4" name="1 Gráfico"/>
          <p:cNvGraphicFramePr>
            <a:graphicFrameLocks/>
          </p:cNvGraphicFramePr>
          <p:nvPr>
            <p:extLst>
              <p:ext uri="{D42A27DB-BD31-4B8C-83A1-F6EECF244321}">
                <p14:modId xmlns:p14="http://schemas.microsoft.com/office/powerpoint/2010/main" val="3114190134"/>
              </p:ext>
            </p:extLst>
          </p:nvPr>
        </p:nvGraphicFramePr>
        <p:xfrm>
          <a:off x="302759" y="1855912"/>
          <a:ext cx="7667625" cy="3193676"/>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p:cNvPicPr>
            <a:picLocks noChangeAspect="1"/>
          </p:cNvPicPr>
          <p:nvPr/>
        </p:nvPicPr>
        <p:blipFill>
          <a:blip r:embed="rId3"/>
          <a:stretch>
            <a:fillRect/>
          </a:stretch>
        </p:blipFill>
        <p:spPr>
          <a:xfrm>
            <a:off x="8196943" y="3609163"/>
            <a:ext cx="3785259" cy="1121235"/>
          </a:xfrm>
          <a:prstGeom prst="rect">
            <a:avLst/>
          </a:prstGeom>
        </p:spPr>
      </p:pic>
    </p:spTree>
    <p:extLst>
      <p:ext uri="{BB962C8B-B14F-4D97-AF65-F5344CB8AC3E}">
        <p14:creationId xmlns:p14="http://schemas.microsoft.com/office/powerpoint/2010/main" val="1417422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NOVIEMBRE 2017</a:t>
            </a:r>
            <a:endParaRPr lang="es-ES" altLang="es-ES" b="1" dirty="0"/>
          </a:p>
        </p:txBody>
      </p:sp>
      <p:pic>
        <p:nvPicPr>
          <p:cNvPr id="3" name="Imagen 2"/>
          <p:cNvPicPr>
            <a:picLocks noChangeAspect="1"/>
          </p:cNvPicPr>
          <p:nvPr/>
        </p:nvPicPr>
        <p:blipFill>
          <a:blip r:embed="rId2"/>
          <a:stretch>
            <a:fillRect/>
          </a:stretch>
        </p:blipFill>
        <p:spPr>
          <a:xfrm>
            <a:off x="0" y="1977371"/>
            <a:ext cx="12192000" cy="3164515"/>
          </a:xfrm>
          <a:prstGeom prst="rect">
            <a:avLst/>
          </a:prstGeom>
        </p:spPr>
      </p:pic>
    </p:spTree>
    <p:extLst>
      <p:ext uri="{BB962C8B-B14F-4D97-AF65-F5344CB8AC3E}">
        <p14:creationId xmlns:p14="http://schemas.microsoft.com/office/powerpoint/2010/main" val="4201849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NOVIEMBRE 2017</a:t>
            </a:r>
            <a:endParaRPr lang="es-ES" altLang="es-ES" b="1" dirty="0"/>
          </a:p>
        </p:txBody>
      </p:sp>
      <p:pic>
        <p:nvPicPr>
          <p:cNvPr id="4" name="Imagen 3"/>
          <p:cNvPicPr>
            <a:picLocks noChangeAspect="1"/>
          </p:cNvPicPr>
          <p:nvPr/>
        </p:nvPicPr>
        <p:blipFill>
          <a:blip r:embed="rId2"/>
          <a:stretch>
            <a:fillRect/>
          </a:stretch>
        </p:blipFill>
        <p:spPr>
          <a:xfrm>
            <a:off x="0" y="1861203"/>
            <a:ext cx="12192000" cy="3254347"/>
          </a:xfrm>
          <a:prstGeom prst="rect">
            <a:avLst/>
          </a:prstGeom>
        </p:spPr>
      </p:pic>
    </p:spTree>
    <p:extLst>
      <p:ext uri="{BB962C8B-B14F-4D97-AF65-F5344CB8AC3E}">
        <p14:creationId xmlns:p14="http://schemas.microsoft.com/office/powerpoint/2010/main" val="899115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NOVIEMBRE 2017</a:t>
            </a:r>
            <a:endParaRPr lang="es-ES" altLang="es-ES" b="1" dirty="0"/>
          </a:p>
        </p:txBody>
      </p:sp>
      <p:pic>
        <p:nvPicPr>
          <p:cNvPr id="3" name="Imagen 2"/>
          <p:cNvPicPr>
            <a:picLocks noChangeAspect="1"/>
          </p:cNvPicPr>
          <p:nvPr/>
        </p:nvPicPr>
        <p:blipFill>
          <a:blip r:embed="rId2"/>
          <a:stretch>
            <a:fillRect/>
          </a:stretch>
        </p:blipFill>
        <p:spPr>
          <a:xfrm>
            <a:off x="0" y="1766832"/>
            <a:ext cx="12192000" cy="3561844"/>
          </a:xfrm>
          <a:prstGeom prst="rect">
            <a:avLst/>
          </a:prstGeom>
        </p:spPr>
      </p:pic>
    </p:spTree>
    <p:extLst>
      <p:ext uri="{BB962C8B-B14F-4D97-AF65-F5344CB8AC3E}">
        <p14:creationId xmlns:p14="http://schemas.microsoft.com/office/powerpoint/2010/main" val="1814864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NOVIEMBRE 2017</a:t>
            </a:r>
            <a:endParaRPr lang="es-ES" altLang="es-ES" b="1" dirty="0"/>
          </a:p>
        </p:txBody>
      </p:sp>
      <p:pic>
        <p:nvPicPr>
          <p:cNvPr id="3" name="Imagen 2"/>
          <p:cNvPicPr>
            <a:picLocks noChangeAspect="1"/>
          </p:cNvPicPr>
          <p:nvPr/>
        </p:nvPicPr>
        <p:blipFill>
          <a:blip r:embed="rId2"/>
          <a:stretch>
            <a:fillRect/>
          </a:stretch>
        </p:blipFill>
        <p:spPr>
          <a:xfrm>
            <a:off x="0" y="1680693"/>
            <a:ext cx="12192000" cy="4185381"/>
          </a:xfrm>
          <a:prstGeom prst="rect">
            <a:avLst/>
          </a:prstGeom>
        </p:spPr>
      </p:pic>
    </p:spTree>
    <p:extLst>
      <p:ext uri="{BB962C8B-B14F-4D97-AF65-F5344CB8AC3E}">
        <p14:creationId xmlns:p14="http://schemas.microsoft.com/office/powerpoint/2010/main" val="2798287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NOVIEMBRE 2017</a:t>
            </a:r>
            <a:endParaRPr lang="es-ES" altLang="es-ES" b="1" dirty="0"/>
          </a:p>
        </p:txBody>
      </p:sp>
      <p:pic>
        <p:nvPicPr>
          <p:cNvPr id="3" name="Imagen 2"/>
          <p:cNvPicPr>
            <a:picLocks noChangeAspect="1"/>
          </p:cNvPicPr>
          <p:nvPr/>
        </p:nvPicPr>
        <p:blipFill>
          <a:blip r:embed="rId2"/>
          <a:stretch>
            <a:fillRect/>
          </a:stretch>
        </p:blipFill>
        <p:spPr>
          <a:xfrm>
            <a:off x="0" y="2080653"/>
            <a:ext cx="12192000" cy="1366655"/>
          </a:xfrm>
          <a:prstGeom prst="rect">
            <a:avLst/>
          </a:prstGeom>
        </p:spPr>
      </p:pic>
    </p:spTree>
    <p:extLst>
      <p:ext uri="{BB962C8B-B14F-4D97-AF65-F5344CB8AC3E}">
        <p14:creationId xmlns:p14="http://schemas.microsoft.com/office/powerpoint/2010/main" val="3406820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a:t>
            </a:r>
            <a:r>
              <a:rPr lang="es-ES_tradnl" altLang="es-ES" b="1" dirty="0" smtClean="0"/>
              <a:t>DICIEMBRE 2017</a:t>
            </a:r>
            <a:endParaRPr lang="es-ES" altLang="es-ES" b="1" dirty="0"/>
          </a:p>
        </p:txBody>
      </p:sp>
      <p:graphicFrame>
        <p:nvGraphicFramePr>
          <p:cNvPr id="5" name="1 Gráfico"/>
          <p:cNvGraphicFramePr>
            <a:graphicFrameLocks/>
          </p:cNvGraphicFramePr>
          <p:nvPr>
            <p:extLst>
              <p:ext uri="{D42A27DB-BD31-4B8C-83A1-F6EECF244321}">
                <p14:modId xmlns:p14="http://schemas.microsoft.com/office/powerpoint/2010/main" val="1743880163"/>
              </p:ext>
            </p:extLst>
          </p:nvPr>
        </p:nvGraphicFramePr>
        <p:xfrm>
          <a:off x="213468" y="1785862"/>
          <a:ext cx="8085580" cy="38278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p:cNvPicPr>
            <a:picLocks noChangeAspect="1"/>
          </p:cNvPicPr>
          <p:nvPr/>
        </p:nvPicPr>
        <p:blipFill>
          <a:blip r:embed="rId3"/>
          <a:stretch>
            <a:fillRect/>
          </a:stretch>
        </p:blipFill>
        <p:spPr>
          <a:xfrm>
            <a:off x="8299048" y="3033660"/>
            <a:ext cx="3652018" cy="1081768"/>
          </a:xfrm>
          <a:prstGeom prst="rect">
            <a:avLst/>
          </a:prstGeom>
        </p:spPr>
      </p:pic>
    </p:spTree>
    <p:extLst>
      <p:ext uri="{BB962C8B-B14F-4D97-AF65-F5344CB8AC3E}">
        <p14:creationId xmlns:p14="http://schemas.microsoft.com/office/powerpoint/2010/main" val="2197705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a:t>
            </a:r>
            <a:r>
              <a:rPr lang="es-ES_tradnl" altLang="es-ES" b="1" dirty="0" smtClean="0"/>
              <a:t>DICIEMBRE 2017</a:t>
            </a:r>
            <a:endParaRPr lang="es-ES" altLang="es-ES" b="1" dirty="0"/>
          </a:p>
        </p:txBody>
      </p:sp>
      <p:pic>
        <p:nvPicPr>
          <p:cNvPr id="4" name="Imagen 3"/>
          <p:cNvPicPr>
            <a:picLocks noChangeAspect="1"/>
          </p:cNvPicPr>
          <p:nvPr/>
        </p:nvPicPr>
        <p:blipFill>
          <a:blip r:embed="rId2"/>
          <a:stretch>
            <a:fillRect/>
          </a:stretch>
        </p:blipFill>
        <p:spPr>
          <a:xfrm>
            <a:off x="0" y="2025570"/>
            <a:ext cx="12192000" cy="2569354"/>
          </a:xfrm>
          <a:prstGeom prst="rect">
            <a:avLst/>
          </a:prstGeom>
        </p:spPr>
      </p:pic>
    </p:spTree>
    <p:extLst>
      <p:ext uri="{BB962C8B-B14F-4D97-AF65-F5344CB8AC3E}">
        <p14:creationId xmlns:p14="http://schemas.microsoft.com/office/powerpoint/2010/main" val="167608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p:txBody>
          <a:bodyPr/>
          <a:lstStyle/>
          <a:p>
            <a:r>
              <a:rPr lang="es-ES_tradnl" altLang="es-ES" b="1" dirty="0"/>
              <a:t>OPERACIONES REALIZADAS </a:t>
            </a:r>
            <a:r>
              <a:rPr lang="es-ES_tradnl" altLang="es-ES" b="1" dirty="0" smtClean="0"/>
              <a:t>DICIEMBRE 2017</a:t>
            </a:r>
            <a:endParaRPr lang="es-ES" altLang="es-ES" b="1" dirty="0"/>
          </a:p>
        </p:txBody>
      </p:sp>
      <p:pic>
        <p:nvPicPr>
          <p:cNvPr id="3" name="Imagen 2"/>
          <p:cNvPicPr>
            <a:picLocks noChangeAspect="1"/>
          </p:cNvPicPr>
          <p:nvPr/>
        </p:nvPicPr>
        <p:blipFill>
          <a:blip r:embed="rId2"/>
          <a:stretch>
            <a:fillRect/>
          </a:stretch>
        </p:blipFill>
        <p:spPr>
          <a:xfrm>
            <a:off x="736269" y="1716139"/>
            <a:ext cx="10446327" cy="4113048"/>
          </a:xfrm>
          <a:prstGeom prst="rect">
            <a:avLst/>
          </a:prstGeom>
        </p:spPr>
      </p:pic>
    </p:spTree>
    <p:extLst>
      <p:ext uri="{BB962C8B-B14F-4D97-AF65-F5344CB8AC3E}">
        <p14:creationId xmlns:p14="http://schemas.microsoft.com/office/powerpoint/2010/main" val="161177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467464" y="2438994"/>
            <a:ext cx="4118340" cy="3108543"/>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SzPts val="1200"/>
              <a:buFont typeface="Wingdings" panose="05000000000000000000" pitchFamily="2" charset="2"/>
              <a:buChar char="ü"/>
            </a:pPr>
            <a:r>
              <a:rPr lang="es-CO" sz="1400" dirty="0"/>
              <a:t>El Gobierno Nacional presentó </a:t>
            </a:r>
            <a:r>
              <a:rPr lang="es-CO" sz="1400" dirty="0" smtClean="0"/>
              <a:t>el </a:t>
            </a:r>
            <a:r>
              <a:rPr lang="es-CO" sz="1400" dirty="0"/>
              <a:t>Plan Financiero de 2018 y a su vez reiteró el compromiso con el déficit fiscal de 3.1% del PIB, lo cual está ligado a una proyección de crecimiento de 2.7% y un recaudo tributario de $135 </a:t>
            </a:r>
            <a:r>
              <a:rPr lang="es-CO" sz="1400" dirty="0" err="1"/>
              <a:t>bill</a:t>
            </a:r>
            <a:r>
              <a:rPr lang="es-CO" sz="1400" dirty="0" err="1" smtClean="0">
                <a:latin typeface="Calibri" panose="020F0502020204030204" pitchFamily="34" charset="0"/>
                <a:ea typeface="Calibri" panose="020F0502020204030204" pitchFamily="34" charset="0"/>
                <a:cs typeface="Times New Roman" panose="02020603050405020304" pitchFamily="18" charset="0"/>
              </a:rPr>
              <a:t>Las</a:t>
            </a:r>
            <a:r>
              <a:rPr lang="es-CO" sz="1400" dirty="0" smtClean="0">
                <a:latin typeface="Calibri" panose="020F0502020204030204" pitchFamily="34" charset="0"/>
                <a:ea typeface="Calibri" panose="020F0502020204030204" pitchFamily="34" charset="0"/>
                <a:cs typeface="Times New Roman" panose="02020603050405020304" pitchFamily="18" charset="0"/>
              </a:rPr>
              <a:t> </a:t>
            </a:r>
            <a:r>
              <a:rPr lang="es-CO" sz="1400" dirty="0">
                <a:latin typeface="Calibri" panose="020F0502020204030204" pitchFamily="34" charset="0"/>
                <a:ea typeface="Calibri" panose="020F0502020204030204" pitchFamily="34" charset="0"/>
                <a:cs typeface="Times New Roman" panose="02020603050405020304" pitchFamily="18" charset="0"/>
              </a:rPr>
              <a:t>fuentes de financiamiento externo para el 2018 ascienden a US$2.618 millones los cuales provendrán de la banca multilateral</a:t>
            </a:r>
            <a:r>
              <a:rPr lang="es-CO" sz="1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SzPts val="1200"/>
              <a:buFont typeface="Wingdings" panose="05000000000000000000" pitchFamily="2" charset="2"/>
              <a:buChar char="ü"/>
            </a:pP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SzPts val="1200"/>
              <a:buFont typeface="Wingdings" panose="05000000000000000000" pitchFamily="2" charset="2"/>
              <a:buChar char="ü"/>
            </a:pPr>
            <a:r>
              <a:rPr lang="es-CO" sz="1400" dirty="0"/>
              <a:t>Los supuestos económicos por su parte, se acercaron más a la realidad y a las expectativas  del mercado, devolviendo así  la confianza con respecto a las proyecciones realizadas para el próximo año</a:t>
            </a: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Presentación de PowerPoint - Google Chrome"/>
          <p:cNvPicPr>
            <a:picLocks noChangeAspect="1"/>
          </p:cNvPicPr>
          <p:nvPr/>
        </p:nvPicPr>
        <p:blipFill rotWithShape="1">
          <a:blip r:embed="rId2">
            <a:extLst>
              <a:ext uri="{28A0092B-C50C-407E-A947-70E740481C1C}">
                <a14:useLocalDpi xmlns:a14="http://schemas.microsoft.com/office/drawing/2010/main" val="0"/>
              </a:ext>
            </a:extLst>
          </a:blip>
          <a:srcRect l="18275" t="16790" r="19507" b="22578"/>
          <a:stretch/>
        </p:blipFill>
        <p:spPr>
          <a:xfrm>
            <a:off x="510428" y="2125830"/>
            <a:ext cx="6505497" cy="3734873"/>
          </a:xfrm>
          <a:prstGeom prst="rect">
            <a:avLst/>
          </a:prstGeom>
        </p:spPr>
      </p:pic>
      <p:sp>
        <p:nvSpPr>
          <p:cNvPr id="7" name="Rectángulo 6"/>
          <p:cNvSpPr/>
          <p:nvPr/>
        </p:nvSpPr>
        <p:spPr>
          <a:xfrm>
            <a:off x="1423065" y="651605"/>
            <a:ext cx="4358053" cy="707886"/>
          </a:xfrm>
          <a:prstGeom prst="rect">
            <a:avLst/>
          </a:prstGeom>
        </p:spPr>
        <p:txBody>
          <a:bodyPr wrap="none">
            <a:spAutoFit/>
          </a:bodyPr>
          <a:lstStyle/>
          <a:p>
            <a:r>
              <a:rPr lang="es-CO" sz="4000" b="1" dirty="0"/>
              <a:t>Plan</a:t>
            </a:r>
            <a:r>
              <a:rPr lang="es-CO" sz="3600" b="1" dirty="0"/>
              <a:t> Financiero 2018 </a:t>
            </a:r>
          </a:p>
        </p:txBody>
      </p:sp>
    </p:spTree>
    <p:extLst>
      <p:ext uri="{BB962C8B-B14F-4D97-AF65-F5344CB8AC3E}">
        <p14:creationId xmlns:p14="http://schemas.microsoft.com/office/powerpoint/2010/main" val="1429786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p:cNvSpPr txBox="1">
            <a:spLocks noChangeArrowheads="1"/>
          </p:cNvSpPr>
          <p:nvPr/>
        </p:nvSpPr>
        <p:spPr bwMode="auto">
          <a:xfrm>
            <a:off x="1654766" y="978163"/>
            <a:ext cx="10537234" cy="395814"/>
          </a:xfrm>
          <a:prstGeom prst="rect">
            <a:avLst/>
          </a:prstGeom>
          <a:solidFill>
            <a:schemeClr val="bg1"/>
          </a:solidFill>
          <a:ln>
            <a:noFill/>
          </a:ln>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defRPr>
            </a:lvl9pPr>
          </a:lstStyle>
          <a:p>
            <a:pPr algn="just">
              <a:lnSpc>
                <a:spcPct val="150000"/>
              </a:lnSpc>
            </a:pPr>
            <a:r>
              <a:rPr lang="es-ES" altLang="es-ES" dirty="0" smtClean="0"/>
              <a:t>Alargar la duración del Portafolio, aprovechando las volatilidades que se presenten en el mercado.</a:t>
            </a:r>
            <a:endParaRPr lang="es-ES_tradnl" altLang="es-ES" b="1" u="sng" dirty="0"/>
          </a:p>
        </p:txBody>
      </p:sp>
      <p:graphicFrame>
        <p:nvGraphicFramePr>
          <p:cNvPr id="3" name="Tabla 2"/>
          <p:cNvGraphicFramePr>
            <a:graphicFrameLocks noGrp="1"/>
          </p:cNvGraphicFramePr>
          <p:nvPr>
            <p:extLst>
              <p:ext uri="{D42A27DB-BD31-4B8C-83A1-F6EECF244321}">
                <p14:modId xmlns:p14="http://schemas.microsoft.com/office/powerpoint/2010/main" val="3035994584"/>
              </p:ext>
            </p:extLst>
          </p:nvPr>
        </p:nvGraphicFramePr>
        <p:xfrm>
          <a:off x="1472622" y="1389963"/>
          <a:ext cx="8705850" cy="5175220"/>
        </p:xfrm>
        <a:graphic>
          <a:graphicData uri="http://schemas.openxmlformats.org/drawingml/2006/table">
            <a:tbl>
              <a:tblPr firstRow="1" bandRow="1"/>
              <a:tblGrid>
                <a:gridCol w="1492250"/>
                <a:gridCol w="7213600"/>
              </a:tblGrid>
              <a:tr h="300385">
                <a:tc gridSpan="2">
                  <a:txBody>
                    <a:bodyPr/>
                    <a:lstStyle/>
                    <a:p>
                      <a:pPr algn="ctr" rtl="0" fontAlgn="ctr"/>
                      <a:r>
                        <a:rPr lang="es-ES" sz="1400" b="1" i="0" u="none" strike="noStrike" dirty="0" smtClean="0">
                          <a:solidFill>
                            <a:srgbClr val="FFFFFF"/>
                          </a:solidFill>
                          <a:effectLst/>
                          <a:latin typeface="Calibri" panose="020F0502020204030204" pitchFamily="34" charset="0"/>
                        </a:rPr>
                        <a:t>FONDO DE RIESGOS LABORALES</a:t>
                      </a:r>
                      <a:endParaRPr lang="es-ES"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5911"/>
                    </a:solidFill>
                  </a:tcPr>
                </a:tc>
                <a:tc hMerge="1">
                  <a:txBody>
                    <a:bodyPr/>
                    <a:lstStyle/>
                    <a:p>
                      <a:endParaRPr lang="es-ES"/>
                    </a:p>
                  </a:txBody>
                  <a:tcPr/>
                </a:tc>
              </a:tr>
              <a:tr h="311938">
                <a:tc gridSpan="2">
                  <a:txBody>
                    <a:bodyPr/>
                    <a:lstStyle/>
                    <a:p>
                      <a:pPr algn="ctr" rtl="0" fontAlgn="ctr"/>
                      <a:r>
                        <a:rPr lang="es-ES" sz="1400" b="1" i="0" u="none" strike="noStrike">
                          <a:solidFill>
                            <a:srgbClr val="FFFFFF"/>
                          </a:solidFill>
                          <a:effectLst/>
                          <a:latin typeface="Calibri" panose="020F0502020204030204" pitchFamily="34" charset="0"/>
                        </a:rPr>
                        <a:t>DEUDA PÚBLICA: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hMerge="1">
                  <a:txBody>
                    <a:bodyPr/>
                    <a:lstStyle/>
                    <a:p>
                      <a:endParaRPr lang="es-ES"/>
                    </a:p>
                  </a:txBody>
                  <a:tcPr/>
                </a:tc>
              </a:tr>
              <a:tr h="577663">
                <a:tc>
                  <a:txBody>
                    <a:bodyPr/>
                    <a:lstStyle/>
                    <a:p>
                      <a:pPr algn="ctr" rtl="0" fontAlgn="ctr"/>
                      <a:r>
                        <a:rPr lang="es-ES" sz="1400" b="1" i="0" u="none" strike="noStrike" dirty="0">
                          <a:solidFill>
                            <a:srgbClr val="000000"/>
                          </a:solidFill>
                          <a:effectLst/>
                          <a:latin typeface="Calibri" panose="020F0502020204030204" pitchFamily="34" charset="0"/>
                        </a:rPr>
                        <a:t>TES TASA FIJA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CE4D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baseline="0" dirty="0" smtClean="0">
                          <a:solidFill>
                            <a:prstClr val="black"/>
                          </a:solidFill>
                          <a:latin typeface="+mn-lt"/>
                          <a:ea typeface="+mn-ea"/>
                          <a:cs typeface="Arial" panose="020B0604020202020204" pitchFamily="34" charset="0"/>
                        </a:rPr>
                        <a:t>Ante volatilidades que se presenten en el  mercado, realizar gestión activa de TES, monitoreando puntos de la curva en la parte corta y media, donde se identifique valor.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CE4D6"/>
                    </a:solidFill>
                  </a:tcPr>
                </a:tc>
              </a:tr>
              <a:tr h="589217">
                <a:tc>
                  <a:txBody>
                    <a:bodyPr/>
                    <a:lstStyle/>
                    <a:p>
                      <a:pPr algn="ctr" rtl="0" fontAlgn="ctr"/>
                      <a:r>
                        <a:rPr lang="es-ES" sz="1400" b="1" i="0" u="none" strike="noStrike" dirty="0">
                          <a:solidFill>
                            <a:srgbClr val="000000"/>
                          </a:solidFill>
                          <a:effectLst/>
                          <a:latin typeface="Calibri" panose="020F0502020204030204" pitchFamily="34" charset="0"/>
                        </a:rPr>
                        <a:t>TES UVR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CBAD"/>
                    </a:solidFill>
                  </a:tcPr>
                </a:tc>
                <a:tc>
                  <a:txBody>
                    <a:bodyPr/>
                    <a:lstStyle/>
                    <a:p>
                      <a:pPr algn="just"/>
                      <a:r>
                        <a:rPr lang="es-ES" sz="1400" baseline="0" dirty="0" smtClean="0">
                          <a:solidFill>
                            <a:prstClr val="black"/>
                          </a:solidFill>
                          <a:cs typeface="Arial" panose="020B0604020202020204" pitchFamily="34" charset="0"/>
                        </a:rPr>
                        <a:t>Ante expectativa de comportamiento de la inflación, empezar a monitorear niveles para toma de utilidades en las referencias de menor plazo.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CBAD"/>
                    </a:solidFill>
                  </a:tcPr>
                </a:tc>
              </a:tr>
              <a:tr h="288832">
                <a:tc gridSpan="2">
                  <a:txBody>
                    <a:bodyPr/>
                    <a:lstStyle/>
                    <a:p>
                      <a:pPr algn="ctr" rtl="0" fontAlgn="ctr"/>
                      <a:r>
                        <a:rPr lang="es-ES" sz="1400" b="1" i="0" u="none" strike="noStrike" dirty="0">
                          <a:solidFill>
                            <a:srgbClr val="FFFFFF"/>
                          </a:solidFill>
                          <a:effectLst/>
                          <a:latin typeface="Calibri" panose="020F0502020204030204" pitchFamily="34" charset="0"/>
                        </a:rPr>
                        <a:t>DEUDA CORPORATIVA: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D7D31"/>
                    </a:solidFill>
                  </a:tcPr>
                </a:tc>
                <a:tc hMerge="1">
                  <a:txBody>
                    <a:bodyPr/>
                    <a:lstStyle/>
                    <a:p>
                      <a:endParaRPr lang="es-ES"/>
                    </a:p>
                  </a:txBody>
                  <a:tcPr/>
                </a:tc>
              </a:tr>
              <a:tr h="30038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baseline="0" dirty="0" smtClean="0">
                          <a:solidFill>
                            <a:schemeClr val="bg1"/>
                          </a:solidFill>
                          <a:latin typeface="+mn-lt"/>
                        </a:rPr>
                        <a:t>Mantener sobre ponderación con una estrategia mas diversificadora por tipo de indicador, ante expectativas de dinámica de Política de tasas del </a:t>
                      </a:r>
                      <a:r>
                        <a:rPr lang="es-CO" sz="1400" b="1" baseline="0" dirty="0" err="1" smtClean="0">
                          <a:solidFill>
                            <a:schemeClr val="bg1"/>
                          </a:solidFill>
                          <a:latin typeface="+mn-lt"/>
                        </a:rPr>
                        <a:t>Banrep</a:t>
                      </a:r>
                      <a:r>
                        <a:rPr lang="es-CO" sz="1400" b="1" baseline="0" dirty="0" smtClean="0">
                          <a:solidFill>
                            <a:schemeClr val="bg1"/>
                          </a:solidFill>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D7D31"/>
                    </a:solidFill>
                  </a:tcPr>
                </a:tc>
                <a:tc hMerge="1">
                  <a:txBody>
                    <a:bodyPr/>
                    <a:lstStyle/>
                    <a:p>
                      <a:endParaRPr lang="es-ES"/>
                    </a:p>
                  </a:txBody>
                  <a:tcPr/>
                </a:tc>
              </a:tr>
              <a:tr h="920880">
                <a:tc>
                  <a:txBody>
                    <a:bodyPr/>
                    <a:lstStyle/>
                    <a:p>
                      <a:pPr algn="ctr" rtl="0" fontAlgn="ctr"/>
                      <a:r>
                        <a:rPr lang="es-ES" sz="1400" b="1" i="0" u="none" strike="noStrike" dirty="0">
                          <a:solidFill>
                            <a:srgbClr val="000000"/>
                          </a:solidFill>
                          <a:effectLst/>
                          <a:latin typeface="Calibri" panose="020F0502020204030204" pitchFamily="34" charset="0"/>
                        </a:rPr>
                        <a:t>IPC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dirty="0" smtClean="0">
                          <a:solidFill>
                            <a:prstClr val="black"/>
                          </a:solidFill>
                          <a:latin typeface="+mn-lt"/>
                          <a:cs typeface="Arial" panose="020B0604020202020204" pitchFamily="34" charset="0"/>
                        </a:rPr>
                        <a:t>Aumentar participación o rotar posiciones de C.P</a:t>
                      </a:r>
                      <a:r>
                        <a:rPr lang="es-CO" sz="1400" baseline="0" dirty="0" smtClean="0">
                          <a:solidFill>
                            <a:prstClr val="black"/>
                          </a:solidFill>
                          <a:latin typeface="+mn-lt"/>
                          <a:cs typeface="Arial" panose="020B0604020202020204" pitchFamily="34" charset="0"/>
                        </a:rPr>
                        <a:t> por M.P , invirtiendo </a:t>
                      </a:r>
                      <a:r>
                        <a:rPr lang="es-CO" sz="1400" dirty="0" smtClean="0">
                          <a:solidFill>
                            <a:prstClr val="black"/>
                          </a:solidFill>
                          <a:latin typeface="+mn-lt"/>
                          <a:cs typeface="Arial" panose="020B0604020202020204" pitchFamily="34" charset="0"/>
                        </a:rPr>
                        <a:t>en</a:t>
                      </a:r>
                      <a:r>
                        <a:rPr lang="es-CO" sz="1400" baseline="0" dirty="0" smtClean="0">
                          <a:solidFill>
                            <a:prstClr val="black"/>
                          </a:solidFill>
                          <a:latin typeface="+mn-lt"/>
                          <a:cs typeface="Arial" panose="020B0604020202020204" pitchFamily="34" charset="0"/>
                        </a:rPr>
                        <a:t>  los rangos de la curva donde se identifique valor, dadas las buenas rentabilidades por tenencia.</a:t>
                      </a:r>
                      <a:endParaRPr lang="es-CO" sz="1400" dirty="0" smtClean="0">
                        <a:solidFill>
                          <a:prstClr val="black"/>
                        </a:solidFill>
                        <a:latin typeface="+mn-lt"/>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589217">
                <a:tc>
                  <a:txBody>
                    <a:bodyPr/>
                    <a:lstStyle/>
                    <a:p>
                      <a:pPr algn="ctr" rtl="0" fontAlgn="ctr"/>
                      <a:r>
                        <a:rPr lang="es-ES" sz="1400" b="1" i="0" u="none" strike="noStrike" dirty="0">
                          <a:solidFill>
                            <a:srgbClr val="000000"/>
                          </a:solidFill>
                          <a:effectLst/>
                          <a:latin typeface="Calibri" panose="020F0502020204030204" pitchFamily="34" charset="0"/>
                        </a:rPr>
                        <a:t>DTF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dirty="0" smtClean="0">
                          <a:solidFill>
                            <a:prstClr val="black"/>
                          </a:solidFill>
                          <a:cs typeface="Arial" panose="020B0604020202020204" pitchFamily="34" charset="0"/>
                        </a:rPr>
                        <a:t>Revisar inversiones hasta 3 años.</a:t>
                      </a:r>
                      <a:endParaRPr lang="es-CO" sz="1400" dirty="0">
                        <a:solidFill>
                          <a:prstClr val="black"/>
                        </a:solidFill>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r>
              <a:tr h="642683">
                <a:tc>
                  <a:txBody>
                    <a:bodyPr/>
                    <a:lstStyle/>
                    <a:p>
                      <a:pPr algn="ctr" rtl="0" fontAlgn="ctr"/>
                      <a:r>
                        <a:rPr lang="es-ES" sz="1400" b="1" i="0" u="none" strike="noStrike" dirty="0">
                          <a:solidFill>
                            <a:srgbClr val="000000"/>
                          </a:solidFill>
                          <a:effectLst/>
                          <a:latin typeface="Calibri" panose="020F0502020204030204" pitchFamily="34" charset="0"/>
                        </a:rPr>
                        <a:t>TASA FIJA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aseline="0" dirty="0" smtClean="0">
                          <a:solidFill>
                            <a:prstClr val="black"/>
                          </a:solidFill>
                          <a:cs typeface="Arial" panose="020B0604020202020204" pitchFamily="34" charset="0"/>
                        </a:rPr>
                        <a:t>Revisar inversiones hasta 3 años, y/o rotar posiciones de C.P hacia M.P, para mejorar TIR.</a:t>
                      </a:r>
                      <a:endParaRPr lang="es-CO" sz="1400" dirty="0">
                        <a:solidFill>
                          <a:prstClr val="black"/>
                        </a:solidFill>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300385">
                <a:tc>
                  <a:txBody>
                    <a:bodyPr/>
                    <a:lstStyle/>
                    <a:p>
                      <a:pPr algn="ctr" rtl="0" fontAlgn="ctr"/>
                      <a:r>
                        <a:rPr lang="es-ES" sz="1400" b="1" i="0" u="none" strike="noStrike" dirty="0">
                          <a:solidFill>
                            <a:srgbClr val="000000"/>
                          </a:solidFill>
                          <a:effectLst/>
                          <a:latin typeface="Calibri" panose="020F0502020204030204" pitchFamily="34" charset="0"/>
                        </a:rPr>
                        <a:t>IBR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dirty="0" smtClean="0">
                          <a:solidFill>
                            <a:prstClr val="black"/>
                          </a:solidFill>
                          <a:cs typeface="Arial" panose="020B0604020202020204" pitchFamily="34" charset="0"/>
                        </a:rPr>
                        <a:t>Procurar incrementar</a:t>
                      </a:r>
                      <a:r>
                        <a:rPr lang="es-CO" sz="1400" baseline="0" dirty="0" smtClean="0">
                          <a:solidFill>
                            <a:prstClr val="black"/>
                          </a:solidFill>
                          <a:cs typeface="Arial" panose="020B0604020202020204" pitchFamily="34" charset="0"/>
                        </a:rPr>
                        <a:t> participaciones, ante expectativa de cercanía de la finalización de Política expansionista del </a:t>
                      </a:r>
                      <a:r>
                        <a:rPr lang="es-CO" sz="1400" baseline="0" dirty="0" err="1" smtClean="0">
                          <a:solidFill>
                            <a:prstClr val="black"/>
                          </a:solidFill>
                          <a:cs typeface="Arial" panose="020B0604020202020204" pitchFamily="34" charset="0"/>
                        </a:rPr>
                        <a:t>Banrep</a:t>
                      </a:r>
                      <a:r>
                        <a:rPr lang="es-CO" sz="1400" baseline="0" dirty="0" smtClean="0">
                          <a:solidFill>
                            <a:prstClr val="black"/>
                          </a:solidFill>
                          <a:cs typeface="Arial" panose="020B0604020202020204" pitchFamily="34" charset="0"/>
                        </a:rPr>
                        <a:t>.</a:t>
                      </a:r>
                      <a:endParaRPr lang="es-ES"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r>
            </a:tbl>
          </a:graphicData>
        </a:graphic>
      </p:graphicFrame>
      <p:sp>
        <p:nvSpPr>
          <p:cNvPr id="4" name="CuadroTexto 3"/>
          <p:cNvSpPr txBox="1">
            <a:spLocks noChangeArrowheads="1"/>
          </p:cNvSpPr>
          <p:nvPr/>
        </p:nvSpPr>
        <p:spPr bwMode="auto">
          <a:xfrm>
            <a:off x="3163950" y="210623"/>
            <a:ext cx="6134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accent2"/>
                </a:solidFill>
                <a:latin typeface="Verdana" panose="020B0604030504040204" pitchFamily="34" charset="0"/>
                <a:ea typeface="MS PGothic" panose="020B0600070205080204" pitchFamily="34" charset="-128"/>
              </a:defRPr>
            </a:lvl1pPr>
            <a:lvl2pPr marL="742950" indent="-285750">
              <a:defRPr sz="2400" b="1">
                <a:solidFill>
                  <a:schemeClr val="accent2"/>
                </a:solidFill>
                <a:latin typeface="Verdana" panose="020B0604030504040204" pitchFamily="34" charset="0"/>
                <a:ea typeface="MS PGothic" panose="020B0600070205080204" pitchFamily="34" charset="-128"/>
              </a:defRPr>
            </a:lvl2pPr>
            <a:lvl3pPr marL="1143000" indent="-228600">
              <a:defRPr sz="2400" b="1">
                <a:solidFill>
                  <a:schemeClr val="accent2"/>
                </a:solidFill>
                <a:latin typeface="Verdana" panose="020B0604030504040204" pitchFamily="34" charset="0"/>
                <a:ea typeface="MS PGothic" panose="020B0600070205080204" pitchFamily="34" charset="-128"/>
              </a:defRPr>
            </a:lvl3pPr>
            <a:lvl4pPr marL="1600200" indent="-228600">
              <a:defRPr sz="2400" b="1">
                <a:solidFill>
                  <a:schemeClr val="accent2"/>
                </a:solidFill>
                <a:latin typeface="Verdana" panose="020B0604030504040204" pitchFamily="34" charset="0"/>
                <a:ea typeface="MS PGothic" panose="020B0600070205080204" pitchFamily="34" charset="-128"/>
              </a:defRPr>
            </a:lvl4pPr>
            <a:lvl5pPr marL="2057400" indent="-228600">
              <a:defRPr sz="2400" b="1">
                <a:solidFill>
                  <a:schemeClr val="accent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9pPr>
          </a:lstStyle>
          <a:p>
            <a:pPr algn="ctr"/>
            <a:r>
              <a:rPr lang="es-ES_tradnl" altLang="es-ES" dirty="0" smtClean="0">
                <a:solidFill>
                  <a:schemeClr val="tx1"/>
                </a:solidFill>
              </a:rPr>
              <a:t>PROPUESTA DE ESTRATEGIA </a:t>
            </a:r>
            <a:r>
              <a:rPr lang="es-ES_tradnl" altLang="es-ES" dirty="0">
                <a:solidFill>
                  <a:schemeClr val="tx1"/>
                </a:solidFill>
              </a:rPr>
              <a:t>DE </a:t>
            </a:r>
            <a:r>
              <a:rPr lang="es-ES_tradnl" altLang="es-ES" dirty="0" smtClean="0">
                <a:solidFill>
                  <a:schemeClr val="tx1"/>
                </a:solidFill>
              </a:rPr>
              <a:t>INVERSIONES - FEBRERO 2018</a:t>
            </a:r>
            <a:endParaRPr lang="es-ES" altLang="es-ES" dirty="0">
              <a:solidFill>
                <a:schemeClr val="tx1"/>
              </a:solidFill>
            </a:endParaRPr>
          </a:p>
        </p:txBody>
      </p:sp>
    </p:spTree>
    <p:extLst>
      <p:ext uri="{BB962C8B-B14F-4D97-AF65-F5344CB8AC3E}">
        <p14:creationId xmlns:p14="http://schemas.microsoft.com/office/powerpoint/2010/main" val="211681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3"/>
          <p:cNvSpPr txBox="1">
            <a:spLocks noChangeArrowheads="1"/>
          </p:cNvSpPr>
          <p:nvPr/>
        </p:nvSpPr>
        <p:spPr bwMode="auto">
          <a:xfrm>
            <a:off x="1651000" y="419101"/>
            <a:ext cx="1023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accent2"/>
                </a:solidFill>
                <a:latin typeface="Verdana" panose="020B0604030504040204" pitchFamily="34" charset="0"/>
                <a:ea typeface="MS PGothic" panose="020B0600070205080204" pitchFamily="34" charset="-128"/>
              </a:defRPr>
            </a:lvl1pPr>
            <a:lvl2pPr marL="742950" indent="-285750">
              <a:defRPr sz="2400" b="1">
                <a:solidFill>
                  <a:schemeClr val="accent2"/>
                </a:solidFill>
                <a:latin typeface="Verdana" panose="020B0604030504040204" pitchFamily="34" charset="0"/>
                <a:ea typeface="MS PGothic" panose="020B0600070205080204" pitchFamily="34" charset="-128"/>
              </a:defRPr>
            </a:lvl2pPr>
            <a:lvl3pPr marL="1143000" indent="-228600">
              <a:defRPr sz="2400" b="1">
                <a:solidFill>
                  <a:schemeClr val="accent2"/>
                </a:solidFill>
                <a:latin typeface="Verdana" panose="020B0604030504040204" pitchFamily="34" charset="0"/>
                <a:ea typeface="MS PGothic" panose="020B0600070205080204" pitchFamily="34" charset="-128"/>
              </a:defRPr>
            </a:lvl3pPr>
            <a:lvl4pPr marL="1600200" indent="-228600">
              <a:defRPr sz="2400" b="1">
                <a:solidFill>
                  <a:schemeClr val="accent2"/>
                </a:solidFill>
                <a:latin typeface="Verdana" panose="020B0604030504040204" pitchFamily="34" charset="0"/>
                <a:ea typeface="MS PGothic" panose="020B0600070205080204" pitchFamily="34" charset="-128"/>
              </a:defRPr>
            </a:lvl4pPr>
            <a:lvl5pPr marL="2057400" indent="-228600">
              <a:defRPr sz="2400" b="1">
                <a:solidFill>
                  <a:schemeClr val="accent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Verdana" panose="020B0604030504040204" pitchFamily="34" charset="0"/>
                <a:ea typeface="MS PGothic" panose="020B0600070205080204" pitchFamily="34" charset="-128"/>
              </a:defRPr>
            </a:lvl9pPr>
          </a:lstStyle>
          <a:p>
            <a:r>
              <a:rPr lang="es-ES_tradnl" altLang="es-ES" dirty="0">
                <a:solidFill>
                  <a:schemeClr val="tx1"/>
                </a:solidFill>
              </a:rPr>
              <a:t>LINEAMIENTOS </a:t>
            </a:r>
            <a:r>
              <a:rPr lang="es-ES_tradnl" altLang="es-ES" dirty="0" smtClean="0">
                <a:solidFill>
                  <a:schemeClr val="tx1"/>
                </a:solidFill>
              </a:rPr>
              <a:t>PARA PORTAFOLIO </a:t>
            </a:r>
            <a:r>
              <a:rPr lang="es-ES_tradnl" altLang="es-ES" dirty="0">
                <a:solidFill>
                  <a:schemeClr val="tx1"/>
                </a:solidFill>
              </a:rPr>
              <a:t>CONSERVADOR </a:t>
            </a:r>
            <a:endParaRPr lang="es-ES" altLang="es-ES" dirty="0">
              <a:solidFill>
                <a:schemeClr val="tx1"/>
              </a:solidFill>
            </a:endParaRPr>
          </a:p>
        </p:txBody>
      </p:sp>
      <p:sp>
        <p:nvSpPr>
          <p:cNvPr id="3" name="5 CuadroTexto"/>
          <p:cNvSpPr txBox="1">
            <a:spLocks noChangeArrowheads="1"/>
          </p:cNvSpPr>
          <p:nvPr/>
        </p:nvSpPr>
        <p:spPr bwMode="auto">
          <a:xfrm>
            <a:off x="811288" y="976899"/>
            <a:ext cx="10537234" cy="4939814"/>
          </a:xfrm>
          <a:prstGeom prst="rect">
            <a:avLst/>
          </a:prstGeom>
          <a:solidFill>
            <a:schemeClr val="bg1"/>
          </a:solidFill>
          <a:ln>
            <a:noFill/>
          </a:ln>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defRPr>
            </a:lvl9pPr>
          </a:lstStyle>
          <a:p>
            <a:pPr algn="just">
              <a:lnSpc>
                <a:spcPct val="150000"/>
              </a:lnSpc>
            </a:pPr>
            <a:r>
              <a:rPr lang="es-ES" altLang="es-ES" dirty="0"/>
              <a:t>Los siguientes son los lineamientos y políticas adicionales que se ajustan a las características y perfil de riesgo del portafolio de Riesgos Profesionales, en el marco del Manual de Políticas de inversión de Fiduprevisora:</a:t>
            </a:r>
          </a:p>
          <a:p>
            <a:pPr algn="just">
              <a:lnSpc>
                <a:spcPct val="150000"/>
              </a:lnSpc>
              <a:buFontTx/>
              <a:buChar char="-"/>
            </a:pPr>
            <a:r>
              <a:rPr lang="es-ES_tradnl" altLang="es-ES" dirty="0"/>
              <a:t> Inversión en títulos de emisores calificados AAA.</a:t>
            </a:r>
          </a:p>
          <a:p>
            <a:pPr algn="just">
              <a:lnSpc>
                <a:spcPct val="150000"/>
              </a:lnSpc>
              <a:buFontTx/>
              <a:buChar char="-"/>
            </a:pPr>
            <a:r>
              <a:rPr lang="es-ES_tradnl" altLang="es-ES" dirty="0"/>
              <a:t> Duración del portafolio no superior a 2.5 años.</a:t>
            </a:r>
          </a:p>
          <a:p>
            <a:pPr algn="just">
              <a:lnSpc>
                <a:spcPct val="150000"/>
              </a:lnSpc>
              <a:buFontTx/>
              <a:buChar char="-"/>
            </a:pPr>
            <a:r>
              <a:rPr lang="es-ES_tradnl" altLang="es-ES" dirty="0"/>
              <a:t> No se invierte en activos que generen exposición a riesgo cambiario. </a:t>
            </a:r>
          </a:p>
          <a:p>
            <a:pPr algn="just">
              <a:lnSpc>
                <a:spcPct val="150000"/>
              </a:lnSpc>
              <a:buFontTx/>
              <a:buChar char="-"/>
            </a:pPr>
            <a:r>
              <a:rPr lang="es-ES_tradnl" altLang="es-ES" dirty="0"/>
              <a:t> No se invierte en activos denominados exóticos (notas estructuradas, instrumentos financieros derivados y fondos de capital privado, entre otros).</a:t>
            </a:r>
          </a:p>
          <a:p>
            <a:pPr algn="just">
              <a:lnSpc>
                <a:spcPct val="150000"/>
              </a:lnSpc>
              <a:buFontTx/>
              <a:buChar char="-"/>
            </a:pPr>
            <a:r>
              <a:rPr lang="es-ES_tradnl" altLang="es-ES" dirty="0"/>
              <a:t> No invierte en títulos emitidos por entidades no vigiladas por la SF</a:t>
            </a:r>
            <a:r>
              <a:rPr lang="es-ES_tradnl" altLang="es-ES" dirty="0" smtClean="0"/>
              <a:t>.</a:t>
            </a:r>
          </a:p>
          <a:p>
            <a:pPr algn="just">
              <a:lnSpc>
                <a:spcPct val="150000"/>
              </a:lnSpc>
              <a:buFontTx/>
              <a:buChar char="-"/>
            </a:pPr>
            <a:r>
              <a:rPr lang="es-ES_tradnl" altLang="es-ES" dirty="0"/>
              <a:t> </a:t>
            </a:r>
            <a:r>
              <a:rPr lang="es-ES_tradnl" altLang="es-ES" dirty="0" smtClean="0"/>
              <a:t>El limite máximo a mantener por Grupo Económico será del 30% del valor del portafolio.</a:t>
            </a:r>
            <a:endParaRPr lang="es-ES_tradnl" altLang="es-ES" dirty="0"/>
          </a:p>
          <a:p>
            <a:pPr algn="just">
              <a:lnSpc>
                <a:spcPct val="150000"/>
              </a:lnSpc>
              <a:buFontTx/>
              <a:buChar char="-"/>
            </a:pPr>
            <a:r>
              <a:rPr lang="es-ES_tradnl" altLang="es-ES" dirty="0"/>
              <a:t> En la búsqueda de la preservación del capital, no invierte en títulos de renta variable.</a:t>
            </a:r>
          </a:p>
          <a:p>
            <a:pPr algn="just">
              <a:lnSpc>
                <a:spcPct val="150000"/>
              </a:lnSpc>
              <a:buFontTx/>
              <a:buChar char="-"/>
            </a:pPr>
            <a:r>
              <a:rPr lang="es-ES_tradnl" altLang="es-ES" dirty="0"/>
              <a:t> El criterio principal de inversión se rige por los objetivos planteados en el contrato que son: SEGURIDAD, RENTABILIDAD Y LIQUIDEZ.</a:t>
            </a:r>
          </a:p>
          <a:p>
            <a:pPr algn="just">
              <a:lnSpc>
                <a:spcPct val="150000"/>
              </a:lnSpc>
            </a:pPr>
            <a:r>
              <a:rPr lang="es-ES_tradnl" altLang="es-ES" b="1" u="sng" dirty="0"/>
              <a:t>Durante </a:t>
            </a:r>
            <a:r>
              <a:rPr lang="es-ES_tradnl" altLang="es-ES" b="1" u="sng" dirty="0" smtClean="0"/>
              <a:t>los meses </a:t>
            </a:r>
            <a:r>
              <a:rPr lang="es-ES_tradnl" altLang="es-ES" b="1" u="sng" dirty="0"/>
              <a:t>de </a:t>
            </a:r>
            <a:r>
              <a:rPr lang="es-ES_tradnl" altLang="es-ES" b="1" u="sng" dirty="0" smtClean="0"/>
              <a:t>Noviembre y Diciembre de 2017, se </a:t>
            </a:r>
            <a:r>
              <a:rPr lang="es-ES_tradnl" altLang="es-ES" b="1" u="sng" dirty="0"/>
              <a:t>administró el portafolio con base </a:t>
            </a:r>
            <a:r>
              <a:rPr lang="es-ES_tradnl" altLang="es-ES" b="1" u="sng" dirty="0" smtClean="0"/>
              <a:t>en los </a:t>
            </a:r>
            <a:r>
              <a:rPr lang="es-ES_tradnl" altLang="es-ES" b="1" u="sng" dirty="0"/>
              <a:t>lineamientos </a:t>
            </a:r>
            <a:r>
              <a:rPr lang="es-ES_tradnl" altLang="es-ES" b="1" u="sng" dirty="0" smtClean="0"/>
              <a:t>conservadores aquí detallados.</a:t>
            </a:r>
            <a:endParaRPr lang="es-ES_tradnl" altLang="es-ES" b="1" u="sng" dirty="0"/>
          </a:p>
        </p:txBody>
      </p:sp>
    </p:spTree>
    <p:extLst>
      <p:ext uri="{BB962C8B-B14F-4D97-AF65-F5344CB8AC3E}">
        <p14:creationId xmlns:p14="http://schemas.microsoft.com/office/powerpoint/2010/main" val="100069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03FD44-748C-4297-BFCE-C7FF51E0329E}"/>
              </a:ext>
            </a:extLst>
          </p:cNvPr>
          <p:cNvSpPr>
            <a:spLocks noGrp="1"/>
          </p:cNvSpPr>
          <p:nvPr>
            <p:ph type="title"/>
          </p:nvPr>
        </p:nvSpPr>
        <p:spPr>
          <a:xfrm>
            <a:off x="986641" y="0"/>
            <a:ext cx="10413670" cy="1325563"/>
          </a:xfrm>
        </p:spPr>
        <p:txBody>
          <a:bodyPr>
            <a:normAutofit/>
          </a:bodyPr>
          <a:lstStyle/>
          <a:p>
            <a:r>
              <a:rPr lang="es-ES_tradnl" altLang="es-ES" sz="3000" b="1" dirty="0"/>
              <a:t>SEGUIMIENTO RENTABILIDAD </a:t>
            </a:r>
            <a:r>
              <a:rPr lang="es-ES_tradnl" altLang="es-ES" sz="3000" b="1" dirty="0" smtClean="0"/>
              <a:t>TRIMESTRAL Vs </a:t>
            </a:r>
            <a:r>
              <a:rPr lang="es-ES_tradnl" altLang="es-ES" sz="3000" b="1" dirty="0"/>
              <a:t>RENTABILIDAD MINIMA FONDOS DE CESANTIAS PORTAFOLIOS CORTO PLAZO</a:t>
            </a:r>
            <a:endParaRPr lang="es-ES" altLang="es-ES" sz="3000" b="1" dirty="0"/>
          </a:p>
        </p:txBody>
      </p:sp>
      <p:graphicFrame>
        <p:nvGraphicFramePr>
          <p:cNvPr id="4" name="Gráfico 3"/>
          <p:cNvGraphicFramePr>
            <a:graphicFrameLocks/>
          </p:cNvGraphicFramePr>
          <p:nvPr>
            <p:extLst>
              <p:ext uri="{D42A27DB-BD31-4B8C-83A1-F6EECF244321}">
                <p14:modId xmlns:p14="http://schemas.microsoft.com/office/powerpoint/2010/main" val="4066390961"/>
              </p:ext>
            </p:extLst>
          </p:nvPr>
        </p:nvGraphicFramePr>
        <p:xfrm>
          <a:off x="2106593" y="1678329"/>
          <a:ext cx="7454096" cy="4166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272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D3C4507-6886-4BB7-8872-5ACE2961FCCA}"/>
              </a:ext>
            </a:extLst>
          </p:cNvPr>
          <p:cNvSpPr txBox="1"/>
          <p:nvPr/>
        </p:nvSpPr>
        <p:spPr>
          <a:xfrm>
            <a:off x="7249814" y="390613"/>
            <a:ext cx="4637386" cy="560153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CO" sz="5400" b="1" dirty="0" smtClean="0">
                <a:solidFill>
                  <a:schemeClr val="bg1"/>
                </a:solidFill>
              </a:rPr>
              <a:t>VAR del Portafolio</a:t>
            </a:r>
          </a:p>
          <a:p>
            <a:pPr algn="ctr"/>
            <a:r>
              <a:rPr lang="es-CO" sz="3400" b="1" dirty="0" smtClean="0">
                <a:solidFill>
                  <a:schemeClr val="bg1"/>
                </a:solidFill>
              </a:rPr>
              <a:t>31 de Diciembre 2017</a:t>
            </a:r>
          </a:p>
          <a:p>
            <a:pPr algn="ctr"/>
            <a:endParaRPr lang="es-CO" sz="5400" b="1" dirty="0">
              <a:solidFill>
                <a:schemeClr val="bg1"/>
              </a:solidFill>
            </a:endParaRPr>
          </a:p>
          <a:p>
            <a:pPr algn="ctr"/>
            <a:endParaRPr lang="es-CO" sz="5400" b="1" dirty="0" smtClean="0">
              <a:solidFill>
                <a:schemeClr val="bg1"/>
              </a:solidFill>
            </a:endParaRPr>
          </a:p>
          <a:p>
            <a:pPr algn="ctr"/>
            <a:endParaRPr lang="es-CO" sz="5400" b="1" dirty="0" smtClean="0">
              <a:solidFill>
                <a:schemeClr val="bg1"/>
              </a:solidFill>
            </a:endParaRPr>
          </a:p>
          <a:p>
            <a:pPr algn="ctr"/>
            <a:r>
              <a:rPr lang="es-CO" sz="5400" b="1" dirty="0" smtClean="0"/>
              <a:t>FRL 2018</a:t>
            </a:r>
            <a:endParaRPr lang="es-CO" sz="5400" b="1" dirty="0"/>
          </a:p>
        </p:txBody>
      </p:sp>
    </p:spTree>
    <p:extLst>
      <p:ext uri="{BB962C8B-B14F-4D97-AF65-F5344CB8AC3E}">
        <p14:creationId xmlns:p14="http://schemas.microsoft.com/office/powerpoint/2010/main" val="277680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225436" y="2639303"/>
            <a:ext cx="9997554" cy="1946032"/>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defRPr/>
            </a:pPr>
            <a:r>
              <a:rPr lang="es-ES" sz="4000" smtClean="0">
                <a:latin typeface="Arial Black" pitchFamily="34" charset="0"/>
              </a:rPr>
              <a:t>RIESGO DE MERCADO</a:t>
            </a:r>
            <a:br>
              <a:rPr lang="es-ES" sz="4000" smtClean="0">
                <a:latin typeface="Arial Black" pitchFamily="34" charset="0"/>
              </a:rPr>
            </a:br>
            <a:r>
              <a:rPr lang="es-MX" sz="4000" smtClean="0">
                <a:latin typeface="Arial Black" pitchFamily="34" charset="0"/>
              </a:rPr>
              <a:t>31 de diciembre de 2017</a:t>
            </a:r>
            <a:r>
              <a:rPr lang="es-MX" sz="4000" smtClean="0">
                <a:solidFill>
                  <a:srgbClr val="000066"/>
                </a:solidFill>
                <a:latin typeface="Arial Black" pitchFamily="34" charset="0"/>
              </a:rPr>
              <a:t/>
            </a:r>
            <a:br>
              <a:rPr lang="es-MX" sz="4000" smtClean="0">
                <a:solidFill>
                  <a:srgbClr val="000066"/>
                </a:solidFill>
                <a:latin typeface="Arial Black" pitchFamily="34" charset="0"/>
              </a:rPr>
            </a:br>
            <a:endParaRPr lang="es-CO" sz="4000" dirty="0"/>
          </a:p>
        </p:txBody>
      </p:sp>
    </p:spTree>
    <p:extLst>
      <p:ext uri="{BB962C8B-B14F-4D97-AF65-F5344CB8AC3E}">
        <p14:creationId xmlns:p14="http://schemas.microsoft.com/office/powerpoint/2010/main" val="3113334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061968" y="196215"/>
            <a:ext cx="10198030" cy="649203"/>
          </a:xfrm>
        </p:spPr>
        <p:txBody>
          <a:bodyPr>
            <a:normAutofit fontScale="90000"/>
          </a:bodyPr>
          <a:lstStyle/>
          <a:p>
            <a:pPr>
              <a:defRPr/>
            </a:pPr>
            <a:r>
              <a:rPr lang="es-ES" sz="2800" b="1" dirty="0" smtClean="0">
                <a:latin typeface="Baskerville Old Face" panose="02020602080505020303" pitchFamily="18" charset="0"/>
                <a:cs typeface="Calibri" pitchFamily="34" charset="0"/>
              </a:rPr>
              <a:t>VOLATILIDAD DE LOS PRINCIPALES FACTORES DE RIESGO</a:t>
            </a:r>
            <a:endParaRPr lang="es-ES" sz="2800" b="1" dirty="0">
              <a:latin typeface="Baskerville Old Face" panose="02020602080505020303" pitchFamily="18" charset="0"/>
              <a:cs typeface="Calibri" pitchFamily="34" charset="0"/>
            </a:endParaRPr>
          </a:p>
        </p:txBody>
      </p:sp>
      <p:sp>
        <p:nvSpPr>
          <p:cNvPr id="7" name="5 CuadroTexto"/>
          <p:cNvSpPr txBox="1">
            <a:spLocks noChangeArrowheads="1"/>
          </p:cNvSpPr>
          <p:nvPr/>
        </p:nvSpPr>
        <p:spPr bwMode="auto">
          <a:xfrm>
            <a:off x="719418" y="1772785"/>
            <a:ext cx="10883130" cy="341632"/>
          </a:xfrm>
          <a:prstGeom prst="rect">
            <a:avLst/>
          </a:prstGeom>
          <a:noFill/>
          <a:ln w="9525">
            <a:noFill/>
            <a:miter lim="800000"/>
            <a:headEnd/>
            <a:tailEnd/>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O" sz="1800" smtClean="0"/>
              <a:t>Se presentaron variaciones en los factores de riesgo</a:t>
            </a:r>
            <a:r>
              <a:rPr lang="es-CO" sz="1400" smtClean="0">
                <a:solidFill>
                  <a:schemeClr val="tx2"/>
                </a:solidFill>
              </a:rPr>
              <a:t>.</a:t>
            </a:r>
            <a:r>
              <a:rPr lang="es-CO" sz="1400" smtClean="0"/>
              <a:t> </a:t>
            </a:r>
            <a:endParaRPr lang="es-CO" sz="1400" dirty="0" smtClean="0">
              <a:solidFill>
                <a:schemeClr val="tx2"/>
              </a:solidFill>
            </a:endParaRPr>
          </a:p>
        </p:txBody>
      </p:sp>
      <p:pic>
        <p:nvPicPr>
          <p:cNvPr id="8" name="Imagen 7"/>
          <p:cNvPicPr>
            <a:picLocks noChangeAspect="1"/>
          </p:cNvPicPr>
          <p:nvPr/>
        </p:nvPicPr>
        <p:blipFill>
          <a:blip r:embed="rId2"/>
          <a:stretch>
            <a:fillRect/>
          </a:stretch>
        </p:blipFill>
        <p:spPr>
          <a:xfrm>
            <a:off x="2817049" y="2263007"/>
            <a:ext cx="6002767" cy="3495902"/>
          </a:xfrm>
          <a:prstGeom prst="rect">
            <a:avLst/>
          </a:prstGeom>
        </p:spPr>
      </p:pic>
    </p:spTree>
    <p:extLst>
      <p:ext uri="{BB962C8B-B14F-4D97-AF65-F5344CB8AC3E}">
        <p14:creationId xmlns:p14="http://schemas.microsoft.com/office/powerpoint/2010/main" val="3565001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1221988" y="353984"/>
            <a:ext cx="10198030" cy="546334"/>
          </a:xfrm>
        </p:spPr>
        <p:txBody>
          <a:bodyPr>
            <a:noAutofit/>
          </a:bodyPr>
          <a:lstStyle/>
          <a:p>
            <a:r>
              <a:rPr lang="es-CO" sz="2800" b="1" dirty="0" err="1" smtClean="0">
                <a:latin typeface="Baskerville Old Face" panose="02020602080505020303" pitchFamily="18" charset="0"/>
              </a:rPr>
              <a:t>VaR</a:t>
            </a:r>
            <a:r>
              <a:rPr lang="es-CO" sz="2800" b="1" dirty="0" smtClean="0">
                <a:latin typeface="Baskerville Old Face" panose="02020602080505020303" pitchFamily="18" charset="0"/>
              </a:rPr>
              <a:t> PORTAFOLIO</a:t>
            </a:r>
            <a:endParaRPr lang="es-CO" sz="2800" b="1" dirty="0">
              <a:latin typeface="Baskerville Old Face" panose="02020602080505020303" pitchFamily="18" charset="0"/>
            </a:endParaRPr>
          </a:p>
        </p:txBody>
      </p:sp>
      <p:sp>
        <p:nvSpPr>
          <p:cNvPr id="4" name="6 CuadroTexto"/>
          <p:cNvSpPr txBox="1">
            <a:spLocks noChangeArrowheads="1"/>
          </p:cNvSpPr>
          <p:nvPr/>
        </p:nvSpPr>
        <p:spPr bwMode="auto">
          <a:xfrm>
            <a:off x="2515844" y="4608481"/>
            <a:ext cx="1252414" cy="261610"/>
          </a:xfrm>
          <a:prstGeom prst="rect">
            <a:avLst/>
          </a:prstGeom>
          <a:noFill/>
          <a:ln w="9525">
            <a:noFill/>
            <a:miter lim="800000"/>
            <a:headEnd/>
            <a:tailEnd/>
          </a:ln>
        </p:spPr>
        <p:txBody>
          <a:bodyPr wrap="square">
            <a:spAutoFit/>
          </a:bodyPr>
          <a:lstStyle/>
          <a:p>
            <a:r>
              <a:rPr lang="es-ES" sz="1100" i="1" dirty="0"/>
              <a:t>Cifras en Pesos</a:t>
            </a:r>
            <a:endParaRPr lang="es-ES" sz="900" i="1" dirty="0"/>
          </a:p>
        </p:txBody>
      </p:sp>
      <p:sp>
        <p:nvSpPr>
          <p:cNvPr id="5" name="Rectángulo 4"/>
          <p:cNvSpPr/>
          <p:nvPr/>
        </p:nvSpPr>
        <p:spPr>
          <a:xfrm>
            <a:off x="2968486" y="5095928"/>
            <a:ext cx="5972504" cy="830997"/>
          </a:xfrm>
          <a:prstGeom prst="rect">
            <a:avLst/>
          </a:prstGeom>
        </p:spPr>
        <p:txBody>
          <a:bodyPr wrap="square">
            <a:spAutoFit/>
          </a:bodyPr>
          <a:lstStyle/>
          <a:p>
            <a:pPr algn="just"/>
            <a:r>
              <a:rPr lang="es-ES" sz="1600" dirty="0"/>
              <a:t>Durante el periodo de análisis el VaR presentó </a:t>
            </a:r>
            <a:r>
              <a:rPr lang="es-ES" sz="1600" dirty="0" smtClean="0"/>
              <a:t>una variación de $6.259 millones </a:t>
            </a:r>
            <a:r>
              <a:rPr lang="es-ES" sz="1600" dirty="0"/>
              <a:t>respecto al mes </a:t>
            </a:r>
            <a:r>
              <a:rPr lang="es-ES" sz="1600" dirty="0" smtClean="0"/>
              <a:t>anterior, </a:t>
            </a:r>
            <a:r>
              <a:rPr lang="es-ES" sz="1600" dirty="0"/>
              <a:t>esto como consecuencia de </a:t>
            </a:r>
            <a:r>
              <a:rPr lang="es-ES" sz="1600" dirty="0" smtClean="0"/>
              <a:t>las disminuciones en volatilidad del factor IPC. </a:t>
            </a:r>
            <a:endParaRPr lang="es-CO" sz="1600" dirty="0"/>
          </a:p>
        </p:txBody>
      </p:sp>
      <p:pic>
        <p:nvPicPr>
          <p:cNvPr id="6" name="Imagen 5"/>
          <p:cNvPicPr>
            <a:picLocks noChangeAspect="1"/>
          </p:cNvPicPr>
          <p:nvPr/>
        </p:nvPicPr>
        <p:blipFill>
          <a:blip r:embed="rId2"/>
          <a:stretch>
            <a:fillRect/>
          </a:stretch>
        </p:blipFill>
        <p:spPr>
          <a:xfrm>
            <a:off x="3768259" y="1269424"/>
            <a:ext cx="4372961" cy="2599924"/>
          </a:xfrm>
          <a:prstGeom prst="rect">
            <a:avLst/>
          </a:prstGeom>
        </p:spPr>
      </p:pic>
      <p:pic>
        <p:nvPicPr>
          <p:cNvPr id="7" name="Imagen 6"/>
          <p:cNvPicPr>
            <a:picLocks noChangeAspect="1"/>
          </p:cNvPicPr>
          <p:nvPr/>
        </p:nvPicPr>
        <p:blipFill>
          <a:blip r:embed="rId3"/>
          <a:stretch>
            <a:fillRect/>
          </a:stretch>
        </p:blipFill>
        <p:spPr>
          <a:xfrm>
            <a:off x="3768258" y="4162466"/>
            <a:ext cx="4372961" cy="707625"/>
          </a:xfrm>
          <a:prstGeom prst="rect">
            <a:avLst/>
          </a:prstGeom>
        </p:spPr>
      </p:pic>
    </p:spTree>
    <p:extLst>
      <p:ext uri="{BB962C8B-B14F-4D97-AF65-F5344CB8AC3E}">
        <p14:creationId xmlns:p14="http://schemas.microsoft.com/office/powerpoint/2010/main" val="27762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248571" y="651421"/>
            <a:ext cx="10081493" cy="583969"/>
          </a:xfrm>
        </p:spPr>
        <p:txBody>
          <a:bodyPr>
            <a:noAutofit/>
          </a:bodyPr>
          <a:lstStyle/>
          <a:p>
            <a:r>
              <a:rPr lang="es-ES" sz="2800" b="1" dirty="0" smtClean="0">
                <a:latin typeface="Baskerville Old Face" panose="02020602080505020303" pitchFamily="18" charset="0"/>
              </a:rPr>
              <a:t>VALOR PRESENTE POR FACTORES DE RIESGO</a:t>
            </a:r>
            <a:br>
              <a:rPr lang="es-ES" sz="2800" b="1" dirty="0" smtClean="0">
                <a:latin typeface="Baskerville Old Face" panose="02020602080505020303" pitchFamily="18" charset="0"/>
              </a:rPr>
            </a:br>
            <a:endParaRPr lang="es-CO" sz="2800" b="1" dirty="0">
              <a:latin typeface="Baskerville Old Face" panose="02020602080505020303" pitchFamily="18" charset="0"/>
            </a:endParaRPr>
          </a:p>
        </p:txBody>
      </p:sp>
      <p:pic>
        <p:nvPicPr>
          <p:cNvPr id="4" name="Imagen 3"/>
          <p:cNvPicPr>
            <a:picLocks noChangeAspect="1"/>
          </p:cNvPicPr>
          <p:nvPr/>
        </p:nvPicPr>
        <p:blipFill>
          <a:blip r:embed="rId2"/>
          <a:stretch>
            <a:fillRect/>
          </a:stretch>
        </p:blipFill>
        <p:spPr>
          <a:xfrm>
            <a:off x="216335" y="5109633"/>
            <a:ext cx="1499746" cy="256054"/>
          </a:xfrm>
          <a:prstGeom prst="rect">
            <a:avLst/>
          </a:prstGeom>
        </p:spPr>
      </p:pic>
      <p:sp>
        <p:nvSpPr>
          <p:cNvPr id="5" name="1 CuadroTexto"/>
          <p:cNvSpPr txBox="1"/>
          <p:nvPr/>
        </p:nvSpPr>
        <p:spPr>
          <a:xfrm>
            <a:off x="6887453" y="1678452"/>
            <a:ext cx="4479047" cy="923330"/>
          </a:xfrm>
          <a:prstGeom prst="rect">
            <a:avLst/>
          </a:prstGeom>
          <a:noFill/>
        </p:spPr>
        <p:txBody>
          <a:bodyPr wrap="square" rtlCol="0">
            <a:spAutoFit/>
          </a:bodyPr>
          <a:lstStyle/>
          <a:p>
            <a:pPr algn="just"/>
            <a:r>
              <a:rPr lang="es-ES" dirty="0" smtClean="0"/>
              <a:t>El </a:t>
            </a:r>
            <a:r>
              <a:rPr lang="es-ES" dirty="0"/>
              <a:t>VaR durante el periodo de análisis presentó </a:t>
            </a:r>
            <a:r>
              <a:rPr lang="es-ES" dirty="0" smtClean="0"/>
              <a:t>una variación de 0.14 </a:t>
            </a:r>
            <a:r>
              <a:rPr lang="es-ES" dirty="0" err="1" smtClean="0"/>
              <a:t>Pbs</a:t>
            </a:r>
            <a:r>
              <a:rPr lang="es-ES" dirty="0" smtClean="0"/>
              <a:t> pasando de 0.113% a 0.115% en diciembre de 2017.</a:t>
            </a:r>
            <a:endParaRPr lang="es-CO" dirty="0"/>
          </a:p>
        </p:txBody>
      </p:sp>
      <p:pic>
        <p:nvPicPr>
          <p:cNvPr id="6" name="Imagen 5"/>
          <p:cNvPicPr>
            <a:picLocks noChangeAspect="1"/>
          </p:cNvPicPr>
          <p:nvPr/>
        </p:nvPicPr>
        <p:blipFill rotWithShape="1">
          <a:blip r:embed="rId3"/>
          <a:srcRect b="85927"/>
          <a:stretch/>
        </p:blipFill>
        <p:spPr>
          <a:xfrm>
            <a:off x="6978527" y="3079848"/>
            <a:ext cx="3542857" cy="352495"/>
          </a:xfrm>
          <a:prstGeom prst="rect">
            <a:avLst/>
          </a:prstGeom>
        </p:spPr>
      </p:pic>
      <p:pic>
        <p:nvPicPr>
          <p:cNvPr id="7" name="Imagen 6"/>
          <p:cNvPicPr>
            <a:picLocks noChangeAspect="1"/>
          </p:cNvPicPr>
          <p:nvPr/>
        </p:nvPicPr>
        <p:blipFill>
          <a:blip r:embed="rId4"/>
          <a:stretch>
            <a:fillRect/>
          </a:stretch>
        </p:blipFill>
        <p:spPr>
          <a:xfrm>
            <a:off x="597288" y="1711379"/>
            <a:ext cx="5238095" cy="2390476"/>
          </a:xfrm>
          <a:prstGeom prst="rect">
            <a:avLst/>
          </a:prstGeom>
        </p:spPr>
      </p:pic>
      <p:pic>
        <p:nvPicPr>
          <p:cNvPr id="8" name="Imagen 7"/>
          <p:cNvPicPr>
            <a:picLocks noChangeAspect="1"/>
          </p:cNvPicPr>
          <p:nvPr/>
        </p:nvPicPr>
        <p:blipFill>
          <a:blip r:embed="rId5"/>
          <a:stretch>
            <a:fillRect/>
          </a:stretch>
        </p:blipFill>
        <p:spPr>
          <a:xfrm>
            <a:off x="7212699" y="3424427"/>
            <a:ext cx="3074512" cy="2886444"/>
          </a:xfrm>
          <a:prstGeom prst="rect">
            <a:avLst/>
          </a:prstGeom>
        </p:spPr>
      </p:pic>
    </p:spTree>
    <p:extLst>
      <p:ext uri="{BB962C8B-B14F-4D97-AF65-F5344CB8AC3E}">
        <p14:creationId xmlns:p14="http://schemas.microsoft.com/office/powerpoint/2010/main" val="85398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135837" y="576265"/>
            <a:ext cx="10081493" cy="583969"/>
          </a:xfrm>
        </p:spPr>
        <p:txBody>
          <a:bodyPr>
            <a:noAutofit/>
          </a:bodyPr>
          <a:lstStyle/>
          <a:p>
            <a:r>
              <a:rPr lang="es-ES" sz="2800" b="1" dirty="0" smtClean="0">
                <a:latin typeface="Baskerville Old Face" panose="02020602080505020303" pitchFamily="18" charset="0"/>
              </a:rPr>
              <a:t>DISTRIBUCIÓN POR FACTORES DE RIESGO</a:t>
            </a:r>
            <a:br>
              <a:rPr lang="es-ES" sz="2800" b="1" dirty="0" smtClean="0">
                <a:latin typeface="Baskerville Old Face" panose="02020602080505020303" pitchFamily="18" charset="0"/>
              </a:rPr>
            </a:br>
            <a:endParaRPr lang="es-CO" sz="2800" b="1" dirty="0">
              <a:latin typeface="Baskerville Old Face" panose="02020602080505020303" pitchFamily="18" charset="0"/>
            </a:endParaRPr>
          </a:p>
        </p:txBody>
      </p:sp>
      <p:pic>
        <p:nvPicPr>
          <p:cNvPr id="4" name="Imagen 3"/>
          <p:cNvPicPr>
            <a:picLocks noChangeAspect="1"/>
          </p:cNvPicPr>
          <p:nvPr/>
        </p:nvPicPr>
        <p:blipFill>
          <a:blip r:embed="rId2"/>
          <a:stretch>
            <a:fillRect/>
          </a:stretch>
        </p:blipFill>
        <p:spPr>
          <a:xfrm>
            <a:off x="2997842" y="1703539"/>
            <a:ext cx="6357481" cy="4158641"/>
          </a:xfrm>
          <a:prstGeom prst="rect">
            <a:avLst/>
          </a:prstGeom>
        </p:spPr>
      </p:pic>
    </p:spTree>
    <p:extLst>
      <p:ext uri="{BB962C8B-B14F-4D97-AF65-F5344CB8AC3E}">
        <p14:creationId xmlns:p14="http://schemas.microsoft.com/office/powerpoint/2010/main" val="2779838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835560" y="450661"/>
            <a:ext cx="10198030" cy="546334"/>
          </a:xfrm>
        </p:spPr>
        <p:txBody>
          <a:bodyPr>
            <a:noAutofit/>
          </a:bodyPr>
          <a:lstStyle/>
          <a:p>
            <a:r>
              <a:rPr lang="es-ES" sz="2800" b="1" dirty="0" err="1">
                <a:latin typeface="Baskerville Old Face" panose="02020602080505020303" pitchFamily="18" charset="0"/>
              </a:rPr>
              <a:t>VaR</a:t>
            </a:r>
            <a:r>
              <a:rPr lang="es-ES" sz="2800" b="1" dirty="0">
                <a:latin typeface="Baskerville Old Face" panose="02020602080505020303" pitchFamily="18" charset="0"/>
              </a:rPr>
              <a:t> PORTAFOLIO</a:t>
            </a:r>
            <a:br>
              <a:rPr lang="es-ES" sz="2800" b="1" dirty="0">
                <a:latin typeface="Baskerville Old Face" panose="02020602080505020303" pitchFamily="18" charset="0"/>
              </a:rPr>
            </a:br>
            <a:endParaRPr lang="es-CO" sz="2800" b="1" dirty="0">
              <a:latin typeface="Baskerville Old Face" panose="02020602080505020303" pitchFamily="18" charset="0"/>
            </a:endParaRPr>
          </a:p>
        </p:txBody>
      </p:sp>
      <p:sp>
        <p:nvSpPr>
          <p:cNvPr id="4" name="6 CuadroTexto"/>
          <p:cNvSpPr txBox="1">
            <a:spLocks noChangeArrowheads="1"/>
          </p:cNvSpPr>
          <p:nvPr/>
        </p:nvSpPr>
        <p:spPr bwMode="auto">
          <a:xfrm>
            <a:off x="4154958" y="723828"/>
            <a:ext cx="6383324" cy="369332"/>
          </a:xfrm>
          <a:prstGeom prst="rect">
            <a:avLst/>
          </a:prstGeom>
          <a:noFill/>
          <a:ln w="9525">
            <a:noFill/>
            <a:miter lim="800000"/>
            <a:headEnd/>
            <a:tailEnd/>
          </a:ln>
        </p:spPr>
        <p:txBody>
          <a:bodyPr wrap="square">
            <a:spAutoFit/>
          </a:bodyPr>
          <a:lstStyle/>
          <a:p>
            <a:pPr>
              <a:buFont typeface="Wingdings" pitchFamily="2" charset="2"/>
              <a:buNone/>
            </a:pPr>
            <a:r>
              <a:rPr lang="es-ES" b="1" dirty="0"/>
              <a:t>Var Regulatorio Vs Valor de Mercado</a:t>
            </a:r>
          </a:p>
        </p:txBody>
      </p:sp>
      <p:sp>
        <p:nvSpPr>
          <p:cNvPr id="5" name="6 CuadroTexto"/>
          <p:cNvSpPr txBox="1">
            <a:spLocks noChangeArrowheads="1"/>
          </p:cNvSpPr>
          <p:nvPr/>
        </p:nvSpPr>
        <p:spPr bwMode="auto">
          <a:xfrm>
            <a:off x="7358138" y="3212291"/>
            <a:ext cx="1500187" cy="253916"/>
          </a:xfrm>
          <a:prstGeom prst="rect">
            <a:avLst/>
          </a:prstGeom>
          <a:noFill/>
          <a:ln w="9525">
            <a:noFill/>
            <a:miter lim="800000"/>
            <a:headEnd/>
            <a:tailEnd/>
          </a:ln>
        </p:spPr>
        <p:txBody>
          <a:bodyPr>
            <a:spAutoFit/>
          </a:bodyPr>
          <a:lstStyle/>
          <a:p>
            <a:r>
              <a:rPr lang="es-ES" sz="1000" i="1" dirty="0"/>
              <a:t>Cifras en Pesos</a:t>
            </a:r>
          </a:p>
        </p:txBody>
      </p:sp>
      <p:sp>
        <p:nvSpPr>
          <p:cNvPr id="6" name="Rectángulo 5"/>
          <p:cNvSpPr/>
          <p:nvPr/>
        </p:nvSpPr>
        <p:spPr>
          <a:xfrm>
            <a:off x="7323405" y="4120722"/>
            <a:ext cx="4103676" cy="646331"/>
          </a:xfrm>
          <a:prstGeom prst="rect">
            <a:avLst/>
          </a:prstGeom>
        </p:spPr>
        <p:txBody>
          <a:bodyPr wrap="square">
            <a:spAutoFit/>
          </a:bodyPr>
          <a:lstStyle/>
          <a:p>
            <a:pPr marL="285750" indent="-285750">
              <a:buFont typeface="Arial" panose="020B0604020202020204" pitchFamily="34" charset="0"/>
              <a:buChar char="•"/>
            </a:pPr>
            <a:r>
              <a:rPr lang="es-CO" dirty="0"/>
              <a:t>No se presentan niveles de alerta durante el periodo de análisis.</a:t>
            </a:r>
          </a:p>
        </p:txBody>
      </p:sp>
      <p:sp>
        <p:nvSpPr>
          <p:cNvPr id="7" name="6 CuadroTexto"/>
          <p:cNvSpPr txBox="1">
            <a:spLocks noChangeArrowheads="1"/>
          </p:cNvSpPr>
          <p:nvPr/>
        </p:nvSpPr>
        <p:spPr bwMode="auto">
          <a:xfrm>
            <a:off x="1110003" y="5435282"/>
            <a:ext cx="1500187" cy="246221"/>
          </a:xfrm>
          <a:prstGeom prst="rect">
            <a:avLst/>
          </a:prstGeom>
          <a:noFill/>
          <a:ln w="9525">
            <a:noFill/>
            <a:miter lim="800000"/>
            <a:headEnd/>
            <a:tailEnd/>
          </a:ln>
        </p:spPr>
        <p:txBody>
          <a:bodyPr>
            <a:spAutoFit/>
          </a:bodyPr>
          <a:lstStyle/>
          <a:p>
            <a:r>
              <a:rPr lang="es-ES" sz="1000" i="1" dirty="0" smtClean="0"/>
              <a:t>*Sin </a:t>
            </a:r>
            <a:r>
              <a:rPr lang="es-ES" sz="1000" i="1" dirty="0"/>
              <a:t>cuentas de Ahorro</a:t>
            </a:r>
          </a:p>
        </p:txBody>
      </p:sp>
      <p:pic>
        <p:nvPicPr>
          <p:cNvPr id="8" name="Imagen 7"/>
          <p:cNvPicPr>
            <a:picLocks noChangeAspect="1"/>
          </p:cNvPicPr>
          <p:nvPr/>
        </p:nvPicPr>
        <p:blipFill>
          <a:blip r:embed="rId2"/>
          <a:stretch>
            <a:fillRect/>
          </a:stretch>
        </p:blipFill>
        <p:spPr>
          <a:xfrm>
            <a:off x="846957" y="1944011"/>
            <a:ext cx="5923809" cy="2790476"/>
          </a:xfrm>
          <a:prstGeom prst="rect">
            <a:avLst/>
          </a:prstGeom>
        </p:spPr>
      </p:pic>
      <p:pic>
        <p:nvPicPr>
          <p:cNvPr id="9" name="Imagen 8"/>
          <p:cNvPicPr>
            <a:picLocks noChangeAspect="1"/>
          </p:cNvPicPr>
          <p:nvPr/>
        </p:nvPicPr>
        <p:blipFill>
          <a:blip r:embed="rId3"/>
          <a:stretch>
            <a:fillRect/>
          </a:stretch>
        </p:blipFill>
        <p:spPr>
          <a:xfrm>
            <a:off x="7323405" y="2114140"/>
            <a:ext cx="4673624" cy="857660"/>
          </a:xfrm>
          <a:prstGeom prst="rect">
            <a:avLst/>
          </a:prstGeom>
        </p:spPr>
      </p:pic>
    </p:spTree>
    <p:extLst>
      <p:ext uri="{BB962C8B-B14F-4D97-AF65-F5344CB8AC3E}">
        <p14:creationId xmlns:p14="http://schemas.microsoft.com/office/powerpoint/2010/main" val="76810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0440" y="2086993"/>
            <a:ext cx="6273741" cy="3710360"/>
          </a:xfrm>
          <a:prstGeom prst="rect">
            <a:avLst/>
          </a:prstGeom>
        </p:spPr>
      </p:pic>
      <p:pic>
        <p:nvPicPr>
          <p:cNvPr id="5" name="Imagen 4"/>
          <p:cNvPicPr>
            <a:picLocks noChangeAspect="1"/>
          </p:cNvPicPr>
          <p:nvPr/>
        </p:nvPicPr>
        <p:blipFill>
          <a:blip r:embed="rId3"/>
          <a:stretch>
            <a:fillRect/>
          </a:stretch>
        </p:blipFill>
        <p:spPr>
          <a:xfrm>
            <a:off x="7168865" y="499276"/>
            <a:ext cx="4445462" cy="2773606"/>
          </a:xfrm>
          <a:prstGeom prst="rect">
            <a:avLst/>
          </a:prstGeom>
        </p:spPr>
      </p:pic>
      <p:pic>
        <p:nvPicPr>
          <p:cNvPr id="6" name="Imagen 5"/>
          <p:cNvPicPr>
            <a:picLocks noChangeAspect="1"/>
          </p:cNvPicPr>
          <p:nvPr/>
        </p:nvPicPr>
        <p:blipFill>
          <a:blip r:embed="rId4"/>
          <a:stretch>
            <a:fillRect/>
          </a:stretch>
        </p:blipFill>
        <p:spPr>
          <a:xfrm>
            <a:off x="6937743" y="3434928"/>
            <a:ext cx="4907705" cy="3038522"/>
          </a:xfrm>
          <a:prstGeom prst="rect">
            <a:avLst/>
          </a:prstGeom>
        </p:spPr>
      </p:pic>
      <p:sp>
        <p:nvSpPr>
          <p:cNvPr id="8" name="Rectángulo 7"/>
          <p:cNvSpPr/>
          <p:nvPr/>
        </p:nvSpPr>
        <p:spPr>
          <a:xfrm>
            <a:off x="1403522" y="663179"/>
            <a:ext cx="2206053" cy="707886"/>
          </a:xfrm>
          <a:prstGeom prst="rect">
            <a:avLst/>
          </a:prstGeom>
        </p:spPr>
        <p:txBody>
          <a:bodyPr wrap="none">
            <a:spAutoFit/>
          </a:bodyPr>
          <a:lstStyle/>
          <a:p>
            <a:r>
              <a:rPr lang="es-CO" sz="4000" b="1" dirty="0"/>
              <a:t>Colombia</a:t>
            </a:r>
          </a:p>
        </p:txBody>
      </p:sp>
    </p:spTree>
    <p:extLst>
      <p:ext uri="{BB962C8B-B14F-4D97-AF65-F5344CB8AC3E}">
        <p14:creationId xmlns:p14="http://schemas.microsoft.com/office/powerpoint/2010/main" val="4251988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225436" y="2639303"/>
            <a:ext cx="9997554" cy="1946032"/>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defRPr/>
            </a:pPr>
            <a:r>
              <a:rPr lang="es-ES" sz="4000" dirty="0" smtClean="0">
                <a:latin typeface="Arial Black" pitchFamily="34" charset="0"/>
              </a:rPr>
              <a:t>RIESGO DE </a:t>
            </a:r>
            <a:r>
              <a:rPr lang="es-ES" sz="4000" dirty="0" smtClean="0">
                <a:latin typeface="Arial Black" pitchFamily="34" charset="0"/>
              </a:rPr>
              <a:t>LIQUIDEZ</a:t>
            </a:r>
            <a:r>
              <a:rPr lang="es-ES" sz="4000" dirty="0" smtClean="0">
                <a:latin typeface="Arial Black" pitchFamily="34" charset="0"/>
              </a:rPr>
              <a:t/>
            </a:r>
            <a:br>
              <a:rPr lang="es-ES" sz="4000" dirty="0" smtClean="0">
                <a:latin typeface="Arial Black" pitchFamily="34" charset="0"/>
              </a:rPr>
            </a:br>
            <a:r>
              <a:rPr lang="es-MX" sz="4000" dirty="0" smtClean="0">
                <a:latin typeface="Arial Black" pitchFamily="34" charset="0"/>
              </a:rPr>
              <a:t>31 de diciembre de 2017</a:t>
            </a:r>
            <a:r>
              <a:rPr lang="es-MX" sz="4000" dirty="0" smtClean="0">
                <a:solidFill>
                  <a:srgbClr val="000066"/>
                </a:solidFill>
                <a:latin typeface="Arial Black" pitchFamily="34" charset="0"/>
              </a:rPr>
              <a:t/>
            </a:r>
            <a:br>
              <a:rPr lang="es-MX" sz="4000" dirty="0" smtClean="0">
                <a:solidFill>
                  <a:srgbClr val="000066"/>
                </a:solidFill>
                <a:latin typeface="Arial Black" pitchFamily="34" charset="0"/>
              </a:rPr>
            </a:br>
            <a:endParaRPr lang="es-CO" sz="4000" dirty="0"/>
          </a:p>
        </p:txBody>
      </p:sp>
    </p:spTree>
    <p:extLst>
      <p:ext uri="{BB962C8B-B14F-4D97-AF65-F5344CB8AC3E}">
        <p14:creationId xmlns:p14="http://schemas.microsoft.com/office/powerpoint/2010/main" val="873721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73554" y="713012"/>
            <a:ext cx="10198030" cy="546334"/>
          </a:xfrm>
        </p:spPr>
        <p:txBody>
          <a:bodyPr>
            <a:noAutofit/>
          </a:bodyPr>
          <a:lstStyle/>
          <a:p>
            <a:r>
              <a:rPr lang="es-ES" sz="2800" b="1" dirty="0" smtClean="0">
                <a:latin typeface="Baskerville Old Face" panose="02020602080505020303" pitchFamily="18" charset="0"/>
              </a:rPr>
              <a:t>DISTRIBUCIÓN DEL PORTAFOLIO POR LIQUIDEZ DEL MERCADO</a:t>
            </a:r>
            <a:r>
              <a:rPr lang="es-ES" sz="3600" b="1" dirty="0" smtClean="0">
                <a:latin typeface="Baskerville Old Face" panose="02020602080505020303" pitchFamily="18" charset="0"/>
              </a:rPr>
              <a:t/>
            </a:r>
            <a:br>
              <a:rPr lang="es-ES" sz="3600" b="1" dirty="0" smtClean="0">
                <a:latin typeface="Baskerville Old Face" panose="02020602080505020303" pitchFamily="18" charset="0"/>
              </a:rPr>
            </a:br>
            <a:endParaRPr lang="es-CO" sz="3600" b="1" dirty="0">
              <a:latin typeface="Baskerville Old Face" panose="02020602080505020303" pitchFamily="18" charset="0"/>
            </a:endParaRPr>
          </a:p>
        </p:txBody>
      </p:sp>
      <p:pic>
        <p:nvPicPr>
          <p:cNvPr id="4" name="Imagen 3"/>
          <p:cNvPicPr>
            <a:picLocks noChangeAspect="1"/>
          </p:cNvPicPr>
          <p:nvPr/>
        </p:nvPicPr>
        <p:blipFill>
          <a:blip r:embed="rId2"/>
          <a:stretch>
            <a:fillRect/>
          </a:stretch>
        </p:blipFill>
        <p:spPr>
          <a:xfrm>
            <a:off x="3591124" y="1689103"/>
            <a:ext cx="4879776" cy="3813238"/>
          </a:xfrm>
          <a:prstGeom prst="rect">
            <a:avLst/>
          </a:prstGeom>
        </p:spPr>
      </p:pic>
    </p:spTree>
    <p:extLst>
      <p:ext uri="{BB962C8B-B14F-4D97-AF65-F5344CB8AC3E}">
        <p14:creationId xmlns:p14="http://schemas.microsoft.com/office/powerpoint/2010/main" val="2931100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4"/>
          <p:cNvSpPr>
            <a:spLocks noGrp="1" noChangeArrowheads="1"/>
          </p:cNvSpPr>
          <p:nvPr>
            <p:ph type="title"/>
          </p:nvPr>
        </p:nvSpPr>
        <p:spPr bwMode="auto">
          <a:xfrm>
            <a:off x="1196348" y="340844"/>
            <a:ext cx="9668664" cy="868892"/>
          </a:xfrm>
          <a:prstGeom prst="rect">
            <a:avLst/>
          </a:prstGeom>
          <a:noFill/>
          <a:ln w="9525" algn="ctr">
            <a:noFill/>
            <a:miter lim="800000"/>
            <a:headEnd/>
            <a:tailEnd/>
          </a:ln>
        </p:spPr>
        <p:txBody>
          <a:bodyPr wrap="square" anchor="ctr">
            <a:spAutoFit/>
          </a:bodyPr>
          <a:lstStyle/>
          <a:p>
            <a:pPr algn="ctr">
              <a:buFont typeface="Wingdings" pitchFamily="2" charset="2"/>
              <a:buNone/>
            </a:pPr>
            <a:r>
              <a:rPr lang="es-ES" sz="2800" b="1" dirty="0" smtClean="0">
                <a:latin typeface="Baskerville Old Face" panose="02020602080505020303" pitchFamily="18" charset="0"/>
              </a:rPr>
              <a:t>DISTRIBUCIÓN DEL PORTAFOLIO POR CALIFICACIÓN CREDITICIA DEL EMISOR DE LOS TÍTULOS</a:t>
            </a:r>
            <a:endParaRPr lang="es-ES" sz="2800" b="1" dirty="0">
              <a:latin typeface="Baskerville Old Face" panose="02020602080505020303" pitchFamily="18" charset="0"/>
            </a:endParaRPr>
          </a:p>
        </p:txBody>
      </p:sp>
      <p:pic>
        <p:nvPicPr>
          <p:cNvPr id="4" name="Imagen 3"/>
          <p:cNvPicPr>
            <a:picLocks noChangeAspect="1"/>
          </p:cNvPicPr>
          <p:nvPr/>
        </p:nvPicPr>
        <p:blipFill>
          <a:blip r:embed="rId2"/>
          <a:stretch>
            <a:fillRect/>
          </a:stretch>
        </p:blipFill>
        <p:spPr>
          <a:xfrm>
            <a:off x="2606767" y="1828800"/>
            <a:ext cx="6610892" cy="4084779"/>
          </a:xfrm>
          <a:prstGeom prst="rect">
            <a:avLst/>
          </a:prstGeom>
        </p:spPr>
      </p:pic>
    </p:spTree>
    <p:extLst>
      <p:ext uri="{BB962C8B-B14F-4D97-AF65-F5344CB8AC3E}">
        <p14:creationId xmlns:p14="http://schemas.microsoft.com/office/powerpoint/2010/main" val="57167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225436" y="2639303"/>
            <a:ext cx="9997554" cy="1946032"/>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defRPr/>
            </a:pPr>
            <a:r>
              <a:rPr lang="es-ES" sz="4000" dirty="0" smtClean="0">
                <a:latin typeface="Arial Black" pitchFamily="34" charset="0"/>
              </a:rPr>
              <a:t>RIESGO DE </a:t>
            </a:r>
            <a:r>
              <a:rPr lang="es-ES" sz="4000" dirty="0" smtClean="0">
                <a:latin typeface="Arial Black" pitchFamily="34" charset="0"/>
              </a:rPr>
              <a:t>CRÉDITO</a:t>
            </a:r>
            <a:r>
              <a:rPr lang="es-ES" sz="4000" dirty="0" smtClean="0">
                <a:latin typeface="Arial Black" pitchFamily="34" charset="0"/>
              </a:rPr>
              <a:t/>
            </a:r>
            <a:br>
              <a:rPr lang="es-ES" sz="4000" dirty="0" smtClean="0">
                <a:latin typeface="Arial Black" pitchFamily="34" charset="0"/>
              </a:rPr>
            </a:br>
            <a:r>
              <a:rPr lang="es-MX" sz="4000" dirty="0" smtClean="0">
                <a:latin typeface="Arial Black" pitchFamily="34" charset="0"/>
              </a:rPr>
              <a:t>31 de diciembre de 2017</a:t>
            </a:r>
            <a:r>
              <a:rPr lang="es-MX" sz="4000" dirty="0" smtClean="0">
                <a:solidFill>
                  <a:srgbClr val="000066"/>
                </a:solidFill>
                <a:latin typeface="Arial Black" pitchFamily="34" charset="0"/>
              </a:rPr>
              <a:t/>
            </a:r>
            <a:br>
              <a:rPr lang="es-MX" sz="4000" dirty="0" smtClean="0">
                <a:solidFill>
                  <a:srgbClr val="000066"/>
                </a:solidFill>
                <a:latin typeface="Arial Black" pitchFamily="34" charset="0"/>
              </a:rPr>
            </a:br>
            <a:endParaRPr lang="es-CO" sz="4000" dirty="0"/>
          </a:p>
        </p:txBody>
      </p:sp>
    </p:spTree>
    <p:extLst>
      <p:ext uri="{BB962C8B-B14F-4D97-AF65-F5344CB8AC3E}">
        <p14:creationId xmlns:p14="http://schemas.microsoft.com/office/powerpoint/2010/main" val="1399814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89861" y="397039"/>
            <a:ext cx="7358164" cy="523220"/>
          </a:xfrm>
          <a:prstGeom prst="rect">
            <a:avLst/>
          </a:prstGeom>
          <a:noFill/>
        </p:spPr>
        <p:txBody>
          <a:bodyPr wrap="square" rtlCol="0">
            <a:spAutoFit/>
          </a:bodyPr>
          <a:lstStyle/>
          <a:p>
            <a:r>
              <a:rPr lang="es-CO" sz="2800" b="1" dirty="0" smtClean="0">
                <a:latin typeface="Baskerville Old Face" panose="02020602080505020303" pitchFamily="18" charset="0"/>
                <a:ea typeface="Verdana" panose="020B0604030504040204" pitchFamily="34" charset="0"/>
                <a:cs typeface="Verdana" panose="020B0604030504040204" pitchFamily="34" charset="0"/>
              </a:rPr>
              <a:t>LIMITES POR EMISOR </a:t>
            </a:r>
            <a:endParaRPr lang="es-CO" sz="2800" b="1" dirty="0">
              <a:latin typeface="Baskerville Old Face" panose="02020602080505020303" pitchFamily="18" charset="0"/>
              <a:ea typeface="Verdana" panose="020B0604030504040204" pitchFamily="34" charset="0"/>
              <a:cs typeface="Verdana" panose="020B0604030504040204" pitchFamily="34" charset="0"/>
            </a:endParaRPr>
          </a:p>
        </p:txBody>
      </p:sp>
      <p:pic>
        <p:nvPicPr>
          <p:cNvPr id="4" name="Imagen 3"/>
          <p:cNvPicPr>
            <a:picLocks noChangeAspect="1" noChangeArrowheads="1"/>
            <a:extLst>
              <a:ext uri="{84589F7E-364E-4C9E-8A38-B11213B215E9}">
                <a14:cameraTool xmlns:a14="http://schemas.microsoft.com/office/drawing/2010/main" cellRange="$A$1:$F$22"/>
              </a:ext>
            </a:extLst>
          </p:cNvPicPr>
          <p:nvPr/>
        </p:nvPicPr>
        <p:blipFill>
          <a:blip r:embed="rId2"/>
          <a:srcRect/>
          <a:stretch>
            <a:fillRect/>
          </a:stretch>
        </p:blipFill>
        <p:spPr bwMode="auto">
          <a:xfrm>
            <a:off x="1560316" y="1340375"/>
            <a:ext cx="8372475" cy="399881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560316" y="5426876"/>
            <a:ext cx="3053646" cy="430887"/>
          </a:xfrm>
          <a:prstGeom prst="rect">
            <a:avLst/>
          </a:prstGeom>
          <a:noFill/>
        </p:spPr>
        <p:txBody>
          <a:bodyPr wrap="square" rtlCol="0">
            <a:spAutoFit/>
          </a:bodyPr>
          <a:lstStyle/>
          <a:p>
            <a:r>
              <a:rPr lang="es-CO" sz="1100" dirty="0" smtClean="0"/>
              <a:t>Cifras en millones de pesos.</a:t>
            </a:r>
          </a:p>
          <a:p>
            <a:r>
              <a:rPr lang="es-CO" sz="1100" dirty="0" smtClean="0"/>
              <a:t>Diciembre de 2017</a:t>
            </a:r>
            <a:endParaRPr lang="es-CO" sz="1100" dirty="0"/>
          </a:p>
        </p:txBody>
      </p:sp>
    </p:spTree>
    <p:extLst>
      <p:ext uri="{BB962C8B-B14F-4D97-AF65-F5344CB8AC3E}">
        <p14:creationId xmlns:p14="http://schemas.microsoft.com/office/powerpoint/2010/main" val="151097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829222"/>
            <a:ext cx="5295331" cy="4544704"/>
          </a:xfrm>
          <a:prstGeom prst="rect">
            <a:avLst/>
          </a:prstGeom>
        </p:spPr>
      </p:pic>
      <p:pic>
        <p:nvPicPr>
          <p:cNvPr id="7" name="Imagen 6"/>
          <p:cNvPicPr>
            <a:picLocks noChangeAspect="1"/>
          </p:cNvPicPr>
          <p:nvPr/>
        </p:nvPicPr>
        <p:blipFill>
          <a:blip r:embed="rId3"/>
          <a:stretch>
            <a:fillRect/>
          </a:stretch>
        </p:blipFill>
        <p:spPr>
          <a:xfrm>
            <a:off x="6456516" y="2079723"/>
            <a:ext cx="5547445" cy="3705589"/>
          </a:xfrm>
          <a:prstGeom prst="rect">
            <a:avLst/>
          </a:prstGeom>
        </p:spPr>
      </p:pic>
      <p:pic>
        <p:nvPicPr>
          <p:cNvPr id="8" name="Imagen 7"/>
          <p:cNvPicPr>
            <a:picLocks noChangeAspect="1"/>
          </p:cNvPicPr>
          <p:nvPr/>
        </p:nvPicPr>
        <p:blipFill>
          <a:blip r:embed="rId4"/>
          <a:stretch>
            <a:fillRect/>
          </a:stretch>
        </p:blipFill>
        <p:spPr>
          <a:xfrm>
            <a:off x="2910720" y="4823212"/>
            <a:ext cx="3545796" cy="1924200"/>
          </a:xfrm>
          <a:prstGeom prst="rect">
            <a:avLst/>
          </a:prstGeom>
        </p:spPr>
      </p:pic>
      <p:sp>
        <p:nvSpPr>
          <p:cNvPr id="9" name="Rectángulo 8"/>
          <p:cNvSpPr/>
          <p:nvPr/>
        </p:nvSpPr>
        <p:spPr>
          <a:xfrm>
            <a:off x="1403522" y="663179"/>
            <a:ext cx="2206053" cy="707886"/>
          </a:xfrm>
          <a:prstGeom prst="rect">
            <a:avLst/>
          </a:prstGeom>
        </p:spPr>
        <p:txBody>
          <a:bodyPr wrap="none">
            <a:spAutoFit/>
          </a:bodyPr>
          <a:lstStyle/>
          <a:p>
            <a:r>
              <a:rPr lang="es-CO" sz="4000" b="1" dirty="0"/>
              <a:t>Colombia</a:t>
            </a:r>
          </a:p>
        </p:txBody>
      </p:sp>
    </p:spTree>
    <p:extLst>
      <p:ext uri="{BB962C8B-B14F-4D97-AF65-F5344CB8AC3E}">
        <p14:creationId xmlns:p14="http://schemas.microsoft.com/office/powerpoint/2010/main" val="653179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2742" y="1927044"/>
            <a:ext cx="5640001" cy="4541590"/>
          </a:xfrm>
          <a:prstGeom prst="rect">
            <a:avLst/>
          </a:prstGeom>
        </p:spPr>
      </p:pic>
      <p:pic>
        <p:nvPicPr>
          <p:cNvPr id="5" name="Imagen 4"/>
          <p:cNvPicPr>
            <a:picLocks noChangeAspect="1"/>
          </p:cNvPicPr>
          <p:nvPr/>
        </p:nvPicPr>
        <p:blipFill>
          <a:blip r:embed="rId3"/>
          <a:stretch>
            <a:fillRect/>
          </a:stretch>
        </p:blipFill>
        <p:spPr>
          <a:xfrm>
            <a:off x="5772743" y="2077515"/>
            <a:ext cx="6259280" cy="3890904"/>
          </a:xfrm>
          <a:prstGeom prst="rect">
            <a:avLst/>
          </a:prstGeom>
        </p:spPr>
      </p:pic>
      <p:sp>
        <p:nvSpPr>
          <p:cNvPr id="6" name="Rectángulo 5"/>
          <p:cNvSpPr/>
          <p:nvPr/>
        </p:nvSpPr>
        <p:spPr>
          <a:xfrm>
            <a:off x="1357223" y="131323"/>
            <a:ext cx="2206053" cy="707886"/>
          </a:xfrm>
          <a:prstGeom prst="rect">
            <a:avLst/>
          </a:prstGeom>
        </p:spPr>
        <p:txBody>
          <a:bodyPr wrap="none">
            <a:spAutoFit/>
          </a:bodyPr>
          <a:lstStyle/>
          <a:p>
            <a:r>
              <a:rPr lang="es-CO" sz="4000" b="1" dirty="0"/>
              <a:t>Colombia</a:t>
            </a:r>
          </a:p>
        </p:txBody>
      </p:sp>
      <p:sp>
        <p:nvSpPr>
          <p:cNvPr id="7" name="Marcador de texto 2"/>
          <p:cNvSpPr txBox="1">
            <a:spLocks/>
          </p:cNvSpPr>
          <p:nvPr/>
        </p:nvSpPr>
        <p:spPr>
          <a:xfrm>
            <a:off x="1204047" y="788419"/>
            <a:ext cx="10198030" cy="494389"/>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mtClean="0"/>
              <a:t>Final de futbol anota un  gol a la inflación </a:t>
            </a:r>
            <a:endParaRPr lang="es-CO" dirty="0"/>
          </a:p>
        </p:txBody>
      </p:sp>
    </p:spTree>
    <p:extLst>
      <p:ext uri="{BB962C8B-B14F-4D97-AF65-F5344CB8AC3E}">
        <p14:creationId xmlns:p14="http://schemas.microsoft.com/office/powerpoint/2010/main" val="319199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7065" y="161664"/>
            <a:ext cx="9144000" cy="2387600"/>
          </a:xfrm>
        </p:spPr>
        <p:txBody>
          <a:bodyPr/>
          <a:lstStyle/>
          <a:p>
            <a:r>
              <a:rPr lang="es-MX" dirty="0"/>
              <a:t>Final de futbol anota un  gol a la inflación </a:t>
            </a:r>
            <a:r>
              <a:rPr lang="es-CO" dirty="0"/>
              <a:t/>
            </a:r>
            <a:br>
              <a:rPr lang="es-CO" dirty="0"/>
            </a:br>
            <a:endParaRPr lang="es-CO" dirty="0"/>
          </a:p>
        </p:txBody>
      </p:sp>
      <p:pic>
        <p:nvPicPr>
          <p:cNvPr id="21" name="Imagen 20"/>
          <p:cNvPicPr>
            <a:picLocks noChangeAspect="1"/>
          </p:cNvPicPr>
          <p:nvPr/>
        </p:nvPicPr>
        <p:blipFill>
          <a:blip r:embed="rId2"/>
          <a:stretch>
            <a:fillRect/>
          </a:stretch>
        </p:blipFill>
        <p:spPr>
          <a:xfrm>
            <a:off x="607810" y="1914635"/>
            <a:ext cx="8570913" cy="4731577"/>
          </a:xfrm>
          <a:prstGeom prst="rect">
            <a:avLst/>
          </a:prstGeom>
        </p:spPr>
      </p:pic>
    </p:spTree>
    <p:extLst>
      <p:ext uri="{BB962C8B-B14F-4D97-AF65-F5344CB8AC3E}">
        <p14:creationId xmlns:p14="http://schemas.microsoft.com/office/powerpoint/2010/main" val="41472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98967" y="-145545"/>
            <a:ext cx="9144000" cy="1632497"/>
          </a:xfrm>
        </p:spPr>
        <p:txBody>
          <a:bodyPr/>
          <a:lstStyle/>
          <a:p>
            <a:r>
              <a:rPr lang="es-ES" sz="4800" dirty="0" smtClean="0"/>
              <a:t>¿Cómo vemos la inflación en el 1T18?</a:t>
            </a:r>
            <a:endParaRPr lang="es-CO" sz="4800" b="1" dirty="0"/>
          </a:p>
        </p:txBody>
      </p:sp>
      <p:sp>
        <p:nvSpPr>
          <p:cNvPr id="6" name="Subtítulo 5"/>
          <p:cNvSpPr>
            <a:spLocks noGrp="1"/>
          </p:cNvSpPr>
          <p:nvPr>
            <p:ph type="subTitle" idx="1"/>
          </p:nvPr>
        </p:nvSpPr>
        <p:spPr/>
        <p:txBody>
          <a:bodyPr/>
          <a:lstStyle/>
          <a:p>
            <a:endParaRPr lang="es-CO"/>
          </a:p>
        </p:txBody>
      </p:sp>
      <p:pic>
        <p:nvPicPr>
          <p:cNvPr id="2" name="Imagen 1"/>
          <p:cNvPicPr>
            <a:picLocks noChangeAspect="1"/>
          </p:cNvPicPr>
          <p:nvPr/>
        </p:nvPicPr>
        <p:blipFill>
          <a:blip r:embed="rId2"/>
          <a:stretch>
            <a:fillRect/>
          </a:stretch>
        </p:blipFill>
        <p:spPr>
          <a:xfrm>
            <a:off x="6312897" y="1382040"/>
            <a:ext cx="5303774" cy="3431062"/>
          </a:xfrm>
          <a:prstGeom prst="rect">
            <a:avLst/>
          </a:prstGeom>
        </p:spPr>
      </p:pic>
      <p:pic>
        <p:nvPicPr>
          <p:cNvPr id="5" name="Imagen 4"/>
          <p:cNvPicPr>
            <a:picLocks noChangeAspect="1"/>
          </p:cNvPicPr>
          <p:nvPr/>
        </p:nvPicPr>
        <p:blipFill>
          <a:blip r:embed="rId3"/>
          <a:stretch>
            <a:fillRect/>
          </a:stretch>
        </p:blipFill>
        <p:spPr>
          <a:xfrm>
            <a:off x="151769" y="1382040"/>
            <a:ext cx="6161128" cy="4248268"/>
          </a:xfrm>
          <a:prstGeom prst="rect">
            <a:avLst/>
          </a:prstGeom>
        </p:spPr>
      </p:pic>
      <p:pic>
        <p:nvPicPr>
          <p:cNvPr id="3" name="Imagen 2"/>
          <p:cNvPicPr>
            <a:picLocks noChangeAspect="1"/>
          </p:cNvPicPr>
          <p:nvPr/>
        </p:nvPicPr>
        <p:blipFill>
          <a:blip r:embed="rId4"/>
          <a:stretch>
            <a:fillRect/>
          </a:stretch>
        </p:blipFill>
        <p:spPr>
          <a:xfrm>
            <a:off x="3719068" y="5004486"/>
            <a:ext cx="8203870" cy="1731018"/>
          </a:xfrm>
          <a:prstGeom prst="rect">
            <a:avLst/>
          </a:prstGeom>
        </p:spPr>
      </p:pic>
    </p:spTree>
    <p:extLst>
      <p:ext uri="{BB962C8B-B14F-4D97-AF65-F5344CB8AC3E}">
        <p14:creationId xmlns:p14="http://schemas.microsoft.com/office/powerpoint/2010/main" val="146347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1184</Words>
  <Application>Microsoft Office PowerPoint</Application>
  <PresentationFormat>Panorámica</PresentationFormat>
  <Paragraphs>156</Paragraphs>
  <Slides>54</Slides>
  <Notes>0</Notes>
  <HiddenSlides>0</HiddenSlides>
  <MMClips>0</MMClips>
  <ScaleCrop>false</ScaleCrop>
  <HeadingPairs>
    <vt:vector size="6" baseType="variant">
      <vt:variant>
        <vt:lpstr>Fuentes usadas</vt:lpstr>
      </vt:variant>
      <vt:variant>
        <vt:i4>10</vt:i4>
      </vt:variant>
      <vt:variant>
        <vt:lpstr>Tema</vt:lpstr>
      </vt:variant>
      <vt:variant>
        <vt:i4>6</vt:i4>
      </vt:variant>
      <vt:variant>
        <vt:lpstr>Títulos de diapositiva</vt:lpstr>
      </vt:variant>
      <vt:variant>
        <vt:i4>54</vt:i4>
      </vt:variant>
    </vt:vector>
  </HeadingPairs>
  <TitlesOfParts>
    <vt:vector size="70" baseType="lpstr">
      <vt:lpstr>ＭＳ Ｐゴシック</vt:lpstr>
      <vt:lpstr>ＭＳ Ｐゴシック</vt:lpstr>
      <vt:lpstr>Arial</vt:lpstr>
      <vt:lpstr>Arial Black</vt:lpstr>
      <vt:lpstr>Baskerville Old Face</vt:lpstr>
      <vt:lpstr>Calibri</vt:lpstr>
      <vt:lpstr>Calibri Light</vt:lpstr>
      <vt:lpstr>Times New Roman</vt:lpstr>
      <vt:lpstr>Verdana</vt:lpstr>
      <vt:lpstr>Wingdings</vt:lpstr>
      <vt:lpstr>Tema de Office</vt:lpstr>
      <vt:lpstr>2_Diseño personalizado</vt:lpstr>
      <vt:lpstr>3_Diseño personalizado</vt:lpstr>
      <vt:lpstr>4_Diseño personalizado</vt:lpstr>
      <vt:lpstr>5_Diseño personalizado</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Final de futbol anota un  gol a la inflación  </vt:lpstr>
      <vt:lpstr>¿Cómo vemos la inflación en el 1T18?</vt:lpstr>
      <vt:lpstr>Colombia</vt:lpstr>
      <vt:lpstr>Agenda </vt:lpstr>
      <vt:lpstr>Reforma tributaria </vt:lpstr>
      <vt:lpstr>Externo - EE.UU</vt:lpstr>
      <vt:lpstr>EE.UU – Buena dinámica en empleo</vt:lpstr>
      <vt:lpstr>Zona Euro – Un Excelente 2017</vt:lpstr>
      <vt:lpstr>Presentación de PowerPoint</vt:lpstr>
      <vt:lpstr>Mercados</vt:lpstr>
      <vt:lpstr>Presentación de PowerPoint</vt:lpstr>
      <vt:lpstr>Presentación de PowerPoint</vt:lpstr>
      <vt:lpstr>RECURSOS ADMINISTRADOS</vt:lpstr>
      <vt:lpstr>RENTABILIDAD</vt:lpstr>
      <vt:lpstr>COMPOSICIÓN PORTAFOLIO POR TIPO DE INVERSIÓN</vt:lpstr>
      <vt:lpstr>COMPOSICIÓN PORTAFOLIO POR PLAZO AL VENCIMIENTO</vt:lpstr>
      <vt:lpstr>COMPOSICIÓN PORTAFOLIO POR PLAZO AL VENCIMIENTO</vt:lpstr>
      <vt:lpstr>COMPOSICIÓN PORTAFOLIO POR INDICADOR</vt:lpstr>
      <vt:lpstr>COMPOSICIÓN PORTAFOLIO POR INDICADOR</vt:lpstr>
      <vt:lpstr>COMPOSICIÓN PORTAFOLIO POR TIPO DE SECTOR</vt:lpstr>
      <vt:lpstr>COMPOSICIÓN PORTAFOLIO POR TIPO DE EMISOR</vt:lpstr>
      <vt:lpstr>COMPOSICIÓN PORTAFOLIO POR TIPO DE CALIFICACIÓN</vt:lpstr>
      <vt:lpstr>COMPOSICIÓN PORTAFOLIO POR TIPO DE CALIFICACIÓN</vt:lpstr>
      <vt:lpstr>OPERACIONES REALIZADAS NOVIEMBRE 2017</vt:lpstr>
      <vt:lpstr>OPERACIONES REALIZADAS NOVIEMBRE 2017</vt:lpstr>
      <vt:lpstr>OPERACIONES REALIZADAS NOVIEMBRE 2017</vt:lpstr>
      <vt:lpstr>OPERACIONES REALIZADAS NOVIEMBRE 2017</vt:lpstr>
      <vt:lpstr>OPERACIONES REALIZADAS NOVIEMBRE 2017</vt:lpstr>
      <vt:lpstr>OPERACIONES REALIZADAS NOVIEMBRE 2017</vt:lpstr>
      <vt:lpstr>OPERACIONES REALIZADAS DICIEMBRE 2017</vt:lpstr>
      <vt:lpstr>OPERACIONES REALIZADAS DICIEMBRE 2017</vt:lpstr>
      <vt:lpstr>OPERACIONES REALIZADAS DICIEMBRE 2017</vt:lpstr>
      <vt:lpstr>Presentación de PowerPoint</vt:lpstr>
      <vt:lpstr>Presentación de PowerPoint</vt:lpstr>
      <vt:lpstr>SEGUIMIENTO RENTABILIDAD TRIMESTRAL Vs RENTABILIDAD MINIMA FONDOS DE CESANTIAS PORTAFOLIOS CORTO PLAZO</vt:lpstr>
      <vt:lpstr>Presentación de PowerPoint</vt:lpstr>
      <vt:lpstr>Presentación de PowerPoint</vt:lpstr>
      <vt:lpstr>VOLATILIDAD DE LOS PRINCIPALES FACTORES DE RIESGO</vt:lpstr>
      <vt:lpstr>VaR PORTAFOLIO</vt:lpstr>
      <vt:lpstr>VALOR PRESENTE POR FACTORES DE RIESGO </vt:lpstr>
      <vt:lpstr>DISTRIBUCIÓN POR FACTORES DE RIESGO </vt:lpstr>
      <vt:lpstr>VaR PORTAFOLIO </vt:lpstr>
      <vt:lpstr>Presentación de PowerPoint</vt:lpstr>
      <vt:lpstr>DISTRIBUCIÓN DEL PORTAFOLIO POR LIQUIDEZ DEL MERCADO </vt:lpstr>
      <vt:lpstr>DISTRIBUCIÓN DEL PORTAFOLIO POR CALIFICACIÓN CREDITICIA DEL EMISOR DE LOS TÍTULOS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Cantor Peña</dc:creator>
  <cp:lastModifiedBy>Amaya Otalora Carlos Andres</cp:lastModifiedBy>
  <cp:revision>44</cp:revision>
  <dcterms:created xsi:type="dcterms:W3CDTF">2018-01-04T14:11:21Z</dcterms:created>
  <dcterms:modified xsi:type="dcterms:W3CDTF">2018-02-07T19:18:50Z</dcterms:modified>
</cp:coreProperties>
</file>